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CF1326-2DE7-4881-9787-859A4BE2EF06}" v="1" dt="2024-03-24T06:48:05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80" d="100"/>
          <a:sy n="180" d="100"/>
        </p:scale>
        <p:origin x="-36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Purves" userId="246064f5-e07b-4e7f-bc62-3ad98db90762" providerId="ADAL" clId="{66CF1326-2DE7-4881-9787-859A4BE2EF06}"/>
    <pc:docChg chg="undo custSel modSld">
      <pc:chgData name="Miss Purves" userId="246064f5-e07b-4e7f-bc62-3ad98db90762" providerId="ADAL" clId="{66CF1326-2DE7-4881-9787-859A4BE2EF06}" dt="2024-03-24T07:09:28.638" v="1952" actId="1076"/>
      <pc:docMkLst>
        <pc:docMk/>
      </pc:docMkLst>
      <pc:sldChg chg="addSp delSp modSp mod">
        <pc:chgData name="Miss Purves" userId="246064f5-e07b-4e7f-bc62-3ad98db90762" providerId="ADAL" clId="{66CF1326-2DE7-4881-9787-859A4BE2EF06}" dt="2024-03-24T07:09:28.638" v="1952" actId="1076"/>
        <pc:sldMkLst>
          <pc:docMk/>
          <pc:sldMk cId="287492650" sldId="256"/>
        </pc:sldMkLst>
        <pc:spChg chg="add del mod">
          <ac:chgData name="Miss Purves" userId="246064f5-e07b-4e7f-bc62-3ad98db90762" providerId="ADAL" clId="{66CF1326-2DE7-4881-9787-859A4BE2EF06}" dt="2024-03-24T06:38:22.739" v="725" actId="478"/>
          <ac:spMkLst>
            <pc:docMk/>
            <pc:sldMk cId="287492650" sldId="256"/>
            <ac:spMk id="7" creationId="{476D1023-0244-A742-1A1D-088CEEEEF744}"/>
          </ac:spMkLst>
        </pc:spChg>
        <pc:spChg chg="mod">
          <ac:chgData name="Miss Purves" userId="246064f5-e07b-4e7f-bc62-3ad98db90762" providerId="ADAL" clId="{66CF1326-2DE7-4881-9787-859A4BE2EF06}" dt="2024-03-24T07:09:28.638" v="1952" actId="1076"/>
          <ac:spMkLst>
            <pc:docMk/>
            <pc:sldMk cId="287492650" sldId="256"/>
            <ac:spMk id="41" creationId="{4D855731-983B-4A04-AF5D-C6417EFFC79A}"/>
          </ac:spMkLst>
        </pc:spChg>
        <pc:spChg chg="mod">
          <ac:chgData name="Miss Purves" userId="246064f5-e07b-4e7f-bc62-3ad98db90762" providerId="ADAL" clId="{66CF1326-2DE7-4881-9787-859A4BE2EF06}" dt="2024-03-24T06:49:15.994" v="1182" actId="20577"/>
          <ac:spMkLst>
            <pc:docMk/>
            <pc:sldMk cId="287492650" sldId="256"/>
            <ac:spMk id="43" creationId="{B9A5C11F-27CE-418B-A534-338F374AE5E0}"/>
          </ac:spMkLst>
        </pc:spChg>
        <pc:spChg chg="mod">
          <ac:chgData name="Miss Purves" userId="246064f5-e07b-4e7f-bc62-3ad98db90762" providerId="ADAL" clId="{66CF1326-2DE7-4881-9787-859A4BE2EF06}" dt="2024-03-24T06:39:37.822" v="731" actId="20577"/>
          <ac:spMkLst>
            <pc:docMk/>
            <pc:sldMk cId="287492650" sldId="256"/>
            <ac:spMk id="44" creationId="{5B5EC213-01E7-4176-9C18-F55FBE4E417F}"/>
          </ac:spMkLst>
        </pc:spChg>
        <pc:spChg chg="mod">
          <ac:chgData name="Miss Purves" userId="246064f5-e07b-4e7f-bc62-3ad98db90762" providerId="ADAL" clId="{66CF1326-2DE7-4881-9787-859A4BE2EF06}" dt="2024-03-24T06:31:40.578" v="272" actId="20577"/>
          <ac:spMkLst>
            <pc:docMk/>
            <pc:sldMk cId="287492650" sldId="256"/>
            <ac:spMk id="55" creationId="{0B3E0BA9-2D90-4E24-8C91-7B4A5FF4118E}"/>
          </ac:spMkLst>
        </pc:spChg>
        <pc:spChg chg="mod">
          <ac:chgData name="Miss Purves" userId="246064f5-e07b-4e7f-bc62-3ad98db90762" providerId="ADAL" clId="{66CF1326-2DE7-4881-9787-859A4BE2EF06}" dt="2024-03-24T06:49:41.810" v="1183" actId="113"/>
          <ac:spMkLst>
            <pc:docMk/>
            <pc:sldMk cId="287492650" sldId="256"/>
            <ac:spMk id="59" creationId="{3719C5D5-BCFD-4481-8355-E3B750002573}"/>
          </ac:spMkLst>
        </pc:spChg>
        <pc:spChg chg="mod">
          <ac:chgData name="Miss Purves" userId="246064f5-e07b-4e7f-bc62-3ad98db90762" providerId="ADAL" clId="{66CF1326-2DE7-4881-9787-859A4BE2EF06}" dt="2024-03-24T06:29:29.176" v="226" actId="1076"/>
          <ac:spMkLst>
            <pc:docMk/>
            <pc:sldMk cId="287492650" sldId="256"/>
            <ac:spMk id="64" creationId="{4D4D4009-CDC6-4ED0-AC70-9D341E66A067}"/>
          </ac:spMkLst>
        </pc:spChg>
        <pc:spChg chg="mod">
          <ac:chgData name="Miss Purves" userId="246064f5-e07b-4e7f-bc62-3ad98db90762" providerId="ADAL" clId="{66CF1326-2DE7-4881-9787-859A4BE2EF06}" dt="2024-03-24T06:22:37.987" v="1" actId="20577"/>
          <ac:spMkLst>
            <pc:docMk/>
            <pc:sldMk cId="287492650" sldId="256"/>
            <ac:spMk id="65" creationId="{0A374F86-175C-47D0-8C78-B1351CAA25B7}"/>
          </ac:spMkLst>
        </pc:spChg>
        <pc:spChg chg="mod">
          <ac:chgData name="Miss Purves" userId="246064f5-e07b-4e7f-bc62-3ad98db90762" providerId="ADAL" clId="{66CF1326-2DE7-4881-9787-859A4BE2EF06}" dt="2024-03-24T06:39:22.571" v="729" actId="1076"/>
          <ac:spMkLst>
            <pc:docMk/>
            <pc:sldMk cId="287492650" sldId="256"/>
            <ac:spMk id="72" creationId="{4A93261E-2FB7-40C5-9705-60C67096CB12}"/>
          </ac:spMkLst>
        </pc:spChg>
        <pc:spChg chg="mod">
          <ac:chgData name="Miss Purves" userId="246064f5-e07b-4e7f-bc62-3ad98db90762" providerId="ADAL" clId="{66CF1326-2DE7-4881-9787-859A4BE2EF06}" dt="2024-03-24T06:26:31.388" v="222" actId="20577"/>
          <ac:spMkLst>
            <pc:docMk/>
            <pc:sldMk cId="287492650" sldId="256"/>
            <ac:spMk id="73" creationId="{0051CF6A-67DC-44F1-8CA4-30B96CB7FB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4DE7-7F8A-4FF9-8E17-4EB95647ECFE}" type="datetimeFigureOut">
              <a:rPr lang="en-GB" smtClean="0"/>
              <a:t>24/03/2024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62656C7-FA13-4C84-97F1-4787E0C107DE}"/>
              </a:ext>
            </a:extLst>
          </p:cNvPr>
          <p:cNvSpPr/>
          <p:nvPr/>
        </p:nvSpPr>
        <p:spPr>
          <a:xfrm>
            <a:off x="4339114" y="230521"/>
            <a:ext cx="5365443" cy="2385133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3E8DE4E-A95E-483A-A699-EABB5AA1488B}"/>
              </a:ext>
            </a:extLst>
          </p:cNvPr>
          <p:cNvSpPr/>
          <p:nvPr/>
        </p:nvSpPr>
        <p:spPr>
          <a:xfrm>
            <a:off x="129126" y="129652"/>
            <a:ext cx="2077432" cy="126119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787B26A-CAFA-4122-9581-3993AFD111D0}"/>
              </a:ext>
            </a:extLst>
          </p:cNvPr>
          <p:cNvSpPr/>
          <p:nvPr/>
        </p:nvSpPr>
        <p:spPr>
          <a:xfrm>
            <a:off x="108974" y="1474342"/>
            <a:ext cx="1972687" cy="395308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238F6DB-F444-4881-B025-A9E420DFE549}"/>
              </a:ext>
            </a:extLst>
          </p:cNvPr>
          <p:cNvSpPr/>
          <p:nvPr/>
        </p:nvSpPr>
        <p:spPr>
          <a:xfrm>
            <a:off x="4339114" y="2689264"/>
            <a:ext cx="2641815" cy="1327512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2D3692A2-2089-469E-85F5-99870EEDF311}"/>
              </a:ext>
            </a:extLst>
          </p:cNvPr>
          <p:cNvSpPr/>
          <p:nvPr/>
        </p:nvSpPr>
        <p:spPr>
          <a:xfrm>
            <a:off x="52135" y="5540974"/>
            <a:ext cx="2361957" cy="121360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EC4A2F-C5DE-4CCC-8DB2-59F9D9C3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64" y="1731341"/>
            <a:ext cx="1971465" cy="369608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CBEE75-4041-4AEF-9595-72ECCC1E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725" y="5574821"/>
            <a:ext cx="2326188" cy="12136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51014B-E3ED-466A-AF6F-22D18013E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037" y="5574822"/>
            <a:ext cx="2326188" cy="1197744"/>
          </a:xfrm>
          <a:prstGeom prst="rect">
            <a:avLst/>
          </a:prstGeom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5293D54B-F153-4EFE-B15D-9A2E14673BE2}"/>
              </a:ext>
            </a:extLst>
          </p:cNvPr>
          <p:cNvSpPr/>
          <p:nvPr/>
        </p:nvSpPr>
        <p:spPr>
          <a:xfrm>
            <a:off x="7346607" y="5574821"/>
            <a:ext cx="2326188" cy="119774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2" name="Rectangle: Diagonal Corners Rounded 31">
            <a:extLst>
              <a:ext uri="{FF2B5EF4-FFF2-40B4-BE49-F238E27FC236}">
                <a16:creationId xmlns:a16="http://schemas.microsoft.com/office/drawing/2014/main" id="{636DECAC-2F18-46A6-ADDE-660CB269DD6E}"/>
              </a:ext>
            </a:extLst>
          </p:cNvPr>
          <p:cNvSpPr/>
          <p:nvPr/>
        </p:nvSpPr>
        <p:spPr>
          <a:xfrm>
            <a:off x="8098286" y="357528"/>
            <a:ext cx="1504630" cy="2622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CC7A50-1E51-417D-BBDA-7AF9CE5175D3}"/>
              </a:ext>
            </a:extLst>
          </p:cNvPr>
          <p:cNvSpPr txBox="1"/>
          <p:nvPr/>
        </p:nvSpPr>
        <p:spPr>
          <a:xfrm>
            <a:off x="8126361" y="352299"/>
            <a:ext cx="15046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8" b="1">
                <a:solidFill>
                  <a:schemeClr val="bg1"/>
                </a:solidFill>
              </a:rPr>
              <a:t>TOPIC OVERVIEW</a:t>
            </a:r>
            <a:endParaRPr lang="en-GB" sz="1138" b="1">
              <a:solidFill>
                <a:schemeClr val="bg1"/>
              </a:solidFill>
            </a:endParaRPr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8A26E71E-1D93-4303-BFF3-A5F608277CDC}"/>
              </a:ext>
            </a:extLst>
          </p:cNvPr>
          <p:cNvSpPr/>
          <p:nvPr/>
        </p:nvSpPr>
        <p:spPr>
          <a:xfrm>
            <a:off x="1076859" y="1517748"/>
            <a:ext cx="948840" cy="25007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27A914-7E4B-4A78-A7A8-2B183988055F}"/>
              </a:ext>
            </a:extLst>
          </p:cNvPr>
          <p:cNvSpPr txBox="1"/>
          <p:nvPr/>
        </p:nvSpPr>
        <p:spPr>
          <a:xfrm>
            <a:off x="1220984" y="1506265"/>
            <a:ext cx="83520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>
                <a:solidFill>
                  <a:schemeClr val="bg1"/>
                </a:solidFill>
              </a:rPr>
              <a:t>ENGLISH</a:t>
            </a:r>
            <a:endParaRPr lang="en-GB" sz="975" b="1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FB4DA6-B0C8-40A0-9658-92E67EE64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281" y="1794844"/>
            <a:ext cx="1153316" cy="24767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A906BF-7CD9-49CF-8AE7-148C4AD7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209" y="2728969"/>
            <a:ext cx="491743" cy="24767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39B9080-EA0F-45A5-8BB1-C668E8DF89F6}"/>
              </a:ext>
            </a:extLst>
          </p:cNvPr>
          <p:cNvSpPr txBox="1"/>
          <p:nvPr/>
        </p:nvSpPr>
        <p:spPr>
          <a:xfrm>
            <a:off x="3035985" y="1792950"/>
            <a:ext cx="114260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>
                <a:solidFill>
                  <a:schemeClr val="bg1"/>
                </a:solidFill>
              </a:rPr>
              <a:t>MATHEMATICS</a:t>
            </a:r>
            <a:endParaRPr lang="en-GB" sz="975" b="1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5012C-E248-476E-98E5-B0FBE0B6D680}"/>
              </a:ext>
            </a:extLst>
          </p:cNvPr>
          <p:cNvSpPr txBox="1"/>
          <p:nvPr/>
        </p:nvSpPr>
        <p:spPr>
          <a:xfrm>
            <a:off x="6588609" y="2727308"/>
            <a:ext cx="337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>
                <a:solidFill>
                  <a:schemeClr val="bg1"/>
                </a:solidFill>
              </a:rPr>
              <a:t>RE</a:t>
            </a:r>
            <a:endParaRPr lang="en-GB" sz="975" b="1">
              <a:solidFill>
                <a:schemeClr val="bg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BB634BC-D462-4225-B115-407652B2E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94" y="2691988"/>
            <a:ext cx="2640178" cy="132478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DC5DDA9-A636-4BE7-84D3-B19CF2D44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7354" y="4090386"/>
            <a:ext cx="2640178" cy="134856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F63C65-25F3-4093-8A43-71E537B06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862" y="4090386"/>
            <a:ext cx="2640178" cy="139332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DFE1AE1-408D-4885-8082-7D2320A7D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626" y="2732069"/>
            <a:ext cx="614365" cy="24767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F4BF5C8-3A52-4F28-8165-9AE945471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1800" y="4134364"/>
            <a:ext cx="1414355" cy="24767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7ECBFFA-F669-4F09-BD38-553487A6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66" y="4147349"/>
            <a:ext cx="736615" cy="24767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47400CB-98A0-4064-B430-BAFF350FD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9412" y="5578417"/>
            <a:ext cx="525333" cy="2476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921C644-530F-4FE5-98B1-21D2AAF1AC42}"/>
              </a:ext>
            </a:extLst>
          </p:cNvPr>
          <p:cNvSpPr txBox="1"/>
          <p:nvPr/>
        </p:nvSpPr>
        <p:spPr>
          <a:xfrm>
            <a:off x="9150911" y="2732726"/>
            <a:ext cx="495343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>
                <a:solidFill>
                  <a:schemeClr val="bg1"/>
                </a:solidFill>
              </a:rPr>
              <a:t>PSHE</a:t>
            </a:r>
            <a:endParaRPr lang="en-GB" sz="975" b="1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F9CA-546A-4034-B270-D0BA958BE1F5}"/>
              </a:ext>
            </a:extLst>
          </p:cNvPr>
          <p:cNvSpPr txBox="1"/>
          <p:nvPr/>
        </p:nvSpPr>
        <p:spPr>
          <a:xfrm>
            <a:off x="8996225" y="4152646"/>
            <a:ext cx="67657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>
                <a:solidFill>
                  <a:schemeClr val="bg1"/>
                </a:solidFill>
              </a:rPr>
              <a:t>MUSIC</a:t>
            </a:r>
            <a:endParaRPr lang="en-GB" sz="975" b="1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56333B-4BA1-458A-B1BB-1B8CA983E209}"/>
              </a:ext>
            </a:extLst>
          </p:cNvPr>
          <p:cNvSpPr txBox="1"/>
          <p:nvPr/>
        </p:nvSpPr>
        <p:spPr>
          <a:xfrm>
            <a:off x="5318760" y="4134364"/>
            <a:ext cx="166211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>
                <a:solidFill>
                  <a:schemeClr val="bg1"/>
                </a:solidFill>
              </a:rPr>
              <a:t>E-SAFETY &amp; COMPUTING</a:t>
            </a:r>
            <a:endParaRPr lang="en-GB" sz="975" b="1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79758-9A6C-49A5-B9DE-CFD0DFA14A92}"/>
              </a:ext>
            </a:extLst>
          </p:cNvPr>
          <p:cNvSpPr txBox="1"/>
          <p:nvPr/>
        </p:nvSpPr>
        <p:spPr>
          <a:xfrm>
            <a:off x="1857037" y="5579762"/>
            <a:ext cx="50856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>
                <a:solidFill>
                  <a:schemeClr val="bg1"/>
                </a:solidFill>
              </a:rPr>
              <a:t>SMSC</a:t>
            </a:r>
            <a:endParaRPr lang="en-GB" sz="975" b="1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3D8120D-B23D-4EE5-B1BB-7816F9DB0E53}"/>
              </a:ext>
            </a:extLst>
          </p:cNvPr>
          <p:cNvGrpSpPr/>
          <p:nvPr/>
        </p:nvGrpSpPr>
        <p:grpSpPr>
          <a:xfrm>
            <a:off x="6745649" y="5611176"/>
            <a:ext cx="453848" cy="259983"/>
            <a:chOff x="6741091" y="5129445"/>
            <a:chExt cx="453848" cy="259983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015F822E-177B-40F4-803D-9B9EA0D0A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41091" y="5141757"/>
              <a:ext cx="444607" cy="247671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87CF4E-642A-49F1-82DF-DF4EB3CB9267}"/>
                </a:ext>
              </a:extLst>
            </p:cNvPr>
            <p:cNvSpPr txBox="1"/>
            <p:nvPr/>
          </p:nvSpPr>
          <p:spPr>
            <a:xfrm>
              <a:off x="6834742" y="5129445"/>
              <a:ext cx="360197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>
                  <a:solidFill>
                    <a:schemeClr val="bg1"/>
                  </a:solidFill>
                </a:rPr>
                <a:t>PE</a:t>
              </a:r>
              <a:endParaRPr lang="en-GB" sz="975" b="1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91DE4B-AA87-41EB-A4B0-CC40D6252A00}"/>
              </a:ext>
            </a:extLst>
          </p:cNvPr>
          <p:cNvGrpSpPr/>
          <p:nvPr/>
        </p:nvGrpSpPr>
        <p:grpSpPr>
          <a:xfrm>
            <a:off x="9016625" y="5617198"/>
            <a:ext cx="709565" cy="253961"/>
            <a:chOff x="8850601" y="5130289"/>
            <a:chExt cx="858828" cy="253961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C01E45C-0128-4466-A1B7-84F6AC48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50601" y="5136579"/>
              <a:ext cx="757805" cy="247671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946F9B7-B555-420C-8E37-13F0BA7EBA65}"/>
                </a:ext>
              </a:extLst>
            </p:cNvPr>
            <p:cNvSpPr txBox="1"/>
            <p:nvPr/>
          </p:nvSpPr>
          <p:spPr>
            <a:xfrm>
              <a:off x="8917427" y="5130289"/>
              <a:ext cx="79200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75" b="1" dirty="0">
                  <a:solidFill>
                    <a:schemeClr val="bg1"/>
                  </a:solidFill>
                </a:rPr>
                <a:t>FRENCH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A374F86-175C-47D0-8C78-B1351CAA25B7}"/>
              </a:ext>
            </a:extLst>
          </p:cNvPr>
          <p:cNvSpPr txBox="1"/>
          <p:nvPr/>
        </p:nvSpPr>
        <p:spPr>
          <a:xfrm>
            <a:off x="192050" y="250412"/>
            <a:ext cx="1947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Coastlines</a:t>
            </a:r>
          </a:p>
          <a:p>
            <a:pPr algn="ctr"/>
            <a:r>
              <a:rPr lang="en-US" sz="1500" b="1" dirty="0">
                <a:solidFill>
                  <a:schemeClr val="bg1"/>
                </a:solidFill>
              </a:rPr>
              <a:t>Unicorn Class</a:t>
            </a:r>
          </a:p>
          <a:p>
            <a:pPr algn="ctr"/>
            <a:r>
              <a:rPr lang="en-US" sz="1500" b="1" dirty="0">
                <a:solidFill>
                  <a:schemeClr val="bg1"/>
                </a:solidFill>
              </a:rPr>
              <a:t>Summer Term 1</a:t>
            </a:r>
          </a:p>
          <a:p>
            <a:pPr algn="ctr"/>
            <a:r>
              <a:rPr lang="en-US" sz="1500" b="1" dirty="0">
                <a:solidFill>
                  <a:schemeClr val="bg1"/>
                </a:solidFill>
              </a:rPr>
              <a:t>April 2024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9C919F-C3BB-4ED5-84D6-BD51CEED735E}"/>
              </a:ext>
            </a:extLst>
          </p:cNvPr>
          <p:cNvGrpSpPr/>
          <p:nvPr/>
        </p:nvGrpSpPr>
        <p:grpSpPr>
          <a:xfrm>
            <a:off x="4303862" y="5628785"/>
            <a:ext cx="516051" cy="249831"/>
            <a:chOff x="4187242" y="5129445"/>
            <a:chExt cx="516051" cy="249831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4A54CD9-AA80-4B8A-9321-814427846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00828" y="5131605"/>
              <a:ext cx="502465" cy="247671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6F14C9-7F9E-4247-B96F-D35BC629E865}"/>
                </a:ext>
              </a:extLst>
            </p:cNvPr>
            <p:cNvSpPr txBox="1"/>
            <p:nvPr/>
          </p:nvSpPr>
          <p:spPr>
            <a:xfrm>
              <a:off x="4187242" y="5129445"/>
              <a:ext cx="511431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>
                  <a:solidFill>
                    <a:schemeClr val="bg1"/>
                  </a:solidFill>
                </a:rPr>
                <a:t>ART</a:t>
              </a:r>
              <a:endParaRPr lang="en-GB" sz="975" b="1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855731-983B-4A04-AF5D-C6417EFFC79A}"/>
              </a:ext>
            </a:extLst>
          </p:cNvPr>
          <p:cNvSpPr txBox="1"/>
          <p:nvPr/>
        </p:nvSpPr>
        <p:spPr>
          <a:xfrm>
            <a:off x="4438553" y="737333"/>
            <a:ext cx="5266004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As</a:t>
            </a:r>
            <a:r>
              <a:rPr lang="en-US" sz="1000" dirty="0"/>
              <a:t> </a:t>
            </a:r>
            <a:r>
              <a:rPr lang="en-US" sz="1000" b="1" dirty="0"/>
              <a:t>Geographers </a:t>
            </a:r>
            <a:r>
              <a:rPr lang="en-US" sz="1000" dirty="0"/>
              <a:t>we will learn about the locations of the five oceans in the world using maps and atlases, whilst exploring keys and compasses. We will explore human and physical features of a coastal town.  </a:t>
            </a:r>
          </a:p>
          <a:p>
            <a:r>
              <a:rPr lang="en-US" sz="1000" dirty="0"/>
              <a:t>As</a:t>
            </a:r>
            <a:r>
              <a:rPr lang="en-US" sz="1000" b="1" dirty="0"/>
              <a:t> Historians, </a:t>
            </a:r>
            <a:r>
              <a:rPr lang="en-US" sz="1000" dirty="0"/>
              <a:t>we will learn about the famous sea explorer; Captain James Cook. We will also explore the coastal town of Whitby and how it has changed since 1760. 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Design Technologists</a:t>
            </a:r>
            <a:r>
              <a:rPr lang="en-US" sz="1000" dirty="0"/>
              <a:t>, we will be exploring human features around the coast including; lighthouses, boats and ships then using construction kits to build these. 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Scientists</a:t>
            </a:r>
            <a:r>
              <a:rPr lang="en-US" sz="1000" dirty="0"/>
              <a:t> we will explore the words floating and sinking before carrying out an experiment to explore items which float and sink, then group them accordingly.  </a:t>
            </a:r>
            <a:endParaRPr lang="en-US" sz="500" b="1" dirty="0">
              <a:highlight>
                <a:srgbClr val="FFFF00"/>
              </a:highlight>
            </a:endParaRPr>
          </a:p>
          <a:p>
            <a:endParaRPr lang="en-US" sz="1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5C11F-27CE-418B-A534-338F374AE5E0}"/>
              </a:ext>
            </a:extLst>
          </p:cNvPr>
          <p:cNvSpPr txBox="1"/>
          <p:nvPr/>
        </p:nvSpPr>
        <p:spPr>
          <a:xfrm>
            <a:off x="4394493" y="2779752"/>
            <a:ext cx="2458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What makes some people so      important? </a:t>
            </a:r>
          </a:p>
          <a:p>
            <a:r>
              <a:rPr lang="en-US" sz="1000" dirty="0"/>
              <a:t>We will discuss the word important, explore people within different faiths and their religious stories. Then discuss why people are important to their faith.  </a:t>
            </a:r>
            <a:endParaRPr lang="en-US" sz="10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5EC213-01E7-4176-9C18-F55FBE4E417F}"/>
              </a:ext>
            </a:extLst>
          </p:cNvPr>
          <p:cNvSpPr txBox="1"/>
          <p:nvPr/>
        </p:nvSpPr>
        <p:spPr>
          <a:xfrm>
            <a:off x="7115214" y="2841678"/>
            <a:ext cx="2458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Me and Others</a:t>
            </a:r>
          </a:p>
          <a:p>
            <a:r>
              <a:rPr lang="en-US" sz="1000" dirty="0"/>
              <a:t>We will begin by thinking about ourselves and our similarities and differences in relation to others. We will learn how we can be responsible and co-operative.</a:t>
            </a:r>
          </a:p>
          <a:p>
            <a:endParaRPr lang="en-US" sz="1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AEAF32-AAFF-4A5D-873B-C70FB674404C}"/>
              </a:ext>
            </a:extLst>
          </p:cNvPr>
          <p:cNvSpPr txBox="1"/>
          <p:nvPr/>
        </p:nvSpPr>
        <p:spPr>
          <a:xfrm>
            <a:off x="82297" y="5847395"/>
            <a:ext cx="2215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part of our SMSC curriculum, we will participate in a variety of activities including RE Days, Pupil Voice, May Day and World Ocean Day.</a:t>
            </a:r>
            <a:endParaRPr lang="en-GB" sz="1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3E0BA9-2D90-4E24-8C91-7B4A5FF4118E}"/>
              </a:ext>
            </a:extLst>
          </p:cNvPr>
          <p:cNvSpPr txBox="1"/>
          <p:nvPr/>
        </p:nvSpPr>
        <p:spPr>
          <a:xfrm>
            <a:off x="2212029" y="2001478"/>
            <a:ext cx="1963537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Children will be taught key aspects of the following:</a:t>
            </a:r>
          </a:p>
          <a:p>
            <a:r>
              <a:rPr lang="en-US" sz="1000" dirty="0"/>
              <a:t>Year 1:</a:t>
            </a:r>
          </a:p>
          <a:p>
            <a:r>
              <a:rPr lang="en-US" sz="1000" dirty="0"/>
              <a:t>Multiplication &amp; Division</a:t>
            </a:r>
          </a:p>
          <a:p>
            <a:r>
              <a:rPr lang="en-US" sz="1000" dirty="0"/>
              <a:t>Fractions</a:t>
            </a:r>
          </a:p>
          <a:p>
            <a:r>
              <a:rPr lang="en-US" sz="1000" dirty="0"/>
              <a:t>Position and Direction</a:t>
            </a:r>
          </a:p>
          <a:p>
            <a:endParaRPr lang="en-US" sz="1000" dirty="0"/>
          </a:p>
          <a:p>
            <a:r>
              <a:rPr lang="en-US" sz="1000" dirty="0"/>
              <a:t>Year 2: </a:t>
            </a:r>
          </a:p>
          <a:p>
            <a:r>
              <a:rPr lang="en-US" sz="1000" dirty="0"/>
              <a:t>Multiplication &amp; Division</a:t>
            </a:r>
          </a:p>
          <a:p>
            <a:r>
              <a:rPr lang="en-US" sz="1000" dirty="0"/>
              <a:t>Fractions</a:t>
            </a:r>
          </a:p>
          <a:p>
            <a:endParaRPr lang="en-US" sz="1000" b="1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your child completes their CGP books every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Support your child to learn their number bonds to 10/100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Practice counting in 2s, 5s and 10s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Explore the app One Minute </a:t>
            </a:r>
            <a:r>
              <a:rPr lang="en-US" sz="1000" dirty="0" err="1"/>
              <a:t>Maths</a:t>
            </a:r>
            <a:r>
              <a:rPr lang="en-US" sz="1000" dirty="0"/>
              <a:t> to develop your child’s quick recall</a:t>
            </a:r>
          </a:p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19C5D5-BCFD-4481-8355-E3B750002573}"/>
              </a:ext>
            </a:extLst>
          </p:cNvPr>
          <p:cNvSpPr txBox="1"/>
          <p:nvPr/>
        </p:nvSpPr>
        <p:spPr>
          <a:xfrm>
            <a:off x="4413961" y="4402272"/>
            <a:ext cx="24589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</a:t>
            </a:r>
            <a:r>
              <a:rPr lang="en-US" sz="1000" b="1" dirty="0"/>
              <a:t> Computing </a:t>
            </a:r>
            <a:r>
              <a:rPr lang="en-US" sz="1000" dirty="0"/>
              <a:t>we will be using a computer to create music. We will listen to a variety of pieces of music and consider how they make us feel. Then we will compare creating music digitally and non-digitally.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D3B849-548D-4343-BA5C-09BD53FCC753}"/>
              </a:ext>
            </a:extLst>
          </p:cNvPr>
          <p:cNvSpPr txBox="1"/>
          <p:nvPr/>
        </p:nvSpPr>
        <p:spPr>
          <a:xfrm>
            <a:off x="4944652" y="5631144"/>
            <a:ext cx="2245604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>
                <a:cs typeface="Calibri"/>
              </a:rPr>
              <a:t>Striking and Fielding </a:t>
            </a:r>
          </a:p>
          <a:p>
            <a:r>
              <a:rPr lang="en-US" sz="1000" dirty="0">
                <a:cs typeface="Calibri"/>
              </a:rPr>
              <a:t>We will be exploring ball related skills including; rolling, throwing, catching and striking.  </a:t>
            </a:r>
          </a:p>
          <a:p>
            <a:r>
              <a:rPr lang="en-US" sz="1000" b="1" dirty="0">
                <a:cs typeface="Calibri"/>
              </a:rPr>
              <a:t>Orienteering  </a:t>
            </a:r>
          </a:p>
          <a:p>
            <a:r>
              <a:rPr lang="en-US" sz="1000" dirty="0">
                <a:cs typeface="Calibri"/>
              </a:rPr>
              <a:t>We will explore compasses and where we are on a map.  </a:t>
            </a:r>
          </a:p>
          <a:p>
            <a:endParaRPr lang="en-US" sz="1000" dirty="0">
              <a:cs typeface="Calibri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4D4009-CDC6-4ED0-AC70-9D341E66A067}"/>
              </a:ext>
            </a:extLst>
          </p:cNvPr>
          <p:cNvSpPr txBox="1"/>
          <p:nvPr/>
        </p:nvSpPr>
        <p:spPr>
          <a:xfrm>
            <a:off x="7391663" y="5693506"/>
            <a:ext cx="225106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000" dirty="0">
              <a:highlight>
                <a:srgbClr val="FFFF00"/>
              </a:highlight>
              <a:cs typeface="Calibri"/>
            </a:endParaRPr>
          </a:p>
          <a:p>
            <a:r>
              <a:rPr lang="en-US" sz="1000" dirty="0"/>
              <a:t>We will be recalling what we have learnt previously about counting in French, as well as learning words to describe different feelings.</a:t>
            </a:r>
          </a:p>
          <a:p>
            <a:endParaRPr lang="en-US" sz="1000" dirty="0">
              <a:highlight>
                <a:srgbClr val="FFFF00"/>
              </a:highlight>
              <a:cs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92B5FF-90D4-45DE-9E1D-F1CD484B243D}"/>
              </a:ext>
            </a:extLst>
          </p:cNvPr>
          <p:cNvSpPr txBox="1"/>
          <p:nvPr/>
        </p:nvSpPr>
        <p:spPr>
          <a:xfrm>
            <a:off x="192814" y="1762501"/>
            <a:ext cx="1864215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Descriptions</a:t>
            </a:r>
            <a:r>
              <a:rPr lang="en-US" sz="1000" dirty="0"/>
              <a:t>: we will use adjectives to write a descriptive piece about a coastal town.  </a:t>
            </a:r>
          </a:p>
          <a:p>
            <a:r>
              <a:rPr lang="en-US" sz="1000" b="1" dirty="0"/>
              <a:t>Narrative</a:t>
            </a:r>
            <a:r>
              <a:rPr lang="en-US" sz="1000" dirty="0"/>
              <a:t>: After exploring a story, we will create our own based on the original. </a:t>
            </a:r>
          </a:p>
          <a:p>
            <a:r>
              <a:rPr lang="en-US" sz="1000" b="1" dirty="0"/>
              <a:t>Non-Chronological Report</a:t>
            </a:r>
            <a:r>
              <a:rPr lang="en-US" sz="1000" dirty="0"/>
              <a:t>: Following our learning about a coastal town we will create our own non-chronological report based on the coastal town.  </a:t>
            </a:r>
          </a:p>
          <a:p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Read regularly at home together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Support your child to learn their spellings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Encourage writing experiences where possible</a:t>
            </a:r>
            <a:endParaRPr lang="en-US" sz="1000" dirty="0">
              <a:cs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93261E-2FB7-40C5-9705-60C67096CB12}"/>
              </a:ext>
            </a:extLst>
          </p:cNvPr>
          <p:cNvSpPr txBox="1"/>
          <p:nvPr/>
        </p:nvSpPr>
        <p:spPr>
          <a:xfrm>
            <a:off x="7085800" y="4301216"/>
            <a:ext cx="2458915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Vocal and Body Sounds</a:t>
            </a:r>
          </a:p>
          <a:p>
            <a:r>
              <a:rPr lang="en-US" sz="1000" dirty="0"/>
              <a:t>We will use our voices and body to create different sounds and then adapt them. We will create our own graphic score and play from it using instruments and our voices. 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1CF6A-67DC-44F1-8CA4-30B96CB7FBD7}"/>
              </a:ext>
            </a:extLst>
          </p:cNvPr>
          <p:cNvSpPr txBox="1"/>
          <p:nvPr/>
        </p:nvSpPr>
        <p:spPr>
          <a:xfrm>
            <a:off x="2507372" y="5656479"/>
            <a:ext cx="2342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highlight>
                <a:srgbClr val="FFFF00"/>
              </a:highlight>
            </a:endParaRPr>
          </a:p>
          <a:p>
            <a:r>
              <a:rPr lang="en-US" sz="1000" dirty="0"/>
              <a:t>We will use the coastline theme to develop our skills in painting, collage and drawing. We will use artists such as Save Chihuly, Takashi Murakami and </a:t>
            </a:r>
            <a:r>
              <a:rPr lang="en-GB" sz="1000" b="0" i="0" spc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Yayoi Kusama</a:t>
            </a:r>
            <a:r>
              <a:rPr lang="en-US" sz="1000" dirty="0"/>
              <a:t> for our inspiration.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C77375-E228-E901-8D2D-6D4E787CD54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4217" t="171" r="10846" b="-171"/>
          <a:stretch/>
        </p:blipFill>
        <p:spPr>
          <a:xfrm>
            <a:off x="2739499" y="140303"/>
            <a:ext cx="1158138" cy="154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20" ma:contentTypeDescription="Create a new document." ma:contentTypeScope="" ma:versionID="2088e89a4c203a38a504b43b6077c5d1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a26314f3cac778e85415cd714f9bbe71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FAC91D-BA4B-4311-B5FB-C3D24A6D3EB6}">
  <ds:schemaRefs>
    <ds:schemaRef ds:uri="http://schemas.microsoft.com/office/2006/documentManagement/types"/>
    <ds:schemaRef ds:uri="27710824-13d0-4ff0-80b4-1133d42a8012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6a158a6a-454f-4afe-a7d4-2c9353e6d01f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5746CBF-D9C0-433C-A9A7-0B6804440BD5}"/>
</file>

<file path=customXml/itemProps3.xml><?xml version="1.0" encoding="utf-8"?>
<ds:datastoreItem xmlns:ds="http://schemas.openxmlformats.org/officeDocument/2006/customXml" ds:itemID="{49B35DAB-1654-4039-AA5B-082FDDC5C4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569</Words>
  <Application>Microsoft Office PowerPoint</Application>
  <PresentationFormat>A4 Paper (210x297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office.3123</dc:creator>
  <cp:lastModifiedBy>Miss Purves</cp:lastModifiedBy>
  <cp:revision>3</cp:revision>
  <cp:lastPrinted>2021-05-28T11:17:02Z</cp:lastPrinted>
  <dcterms:created xsi:type="dcterms:W3CDTF">2021-05-28T10:08:42Z</dcterms:created>
  <dcterms:modified xsi:type="dcterms:W3CDTF">2024-03-24T07:09:30Z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