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7" d="100"/>
          <a:sy n="117"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21/03/2024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21/03/2024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21/03/2024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21/03/2024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3" y="5574821"/>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696088"/>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3725" y="5574821"/>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Through the Ages</a:t>
            </a:r>
          </a:p>
          <a:p>
            <a:pPr algn="ctr"/>
            <a:r>
              <a:rPr lang="en-US" sz="1625" b="1" dirty="0">
                <a:solidFill>
                  <a:schemeClr val="bg1"/>
                </a:solidFill>
              </a:rPr>
              <a:t>Years 3 &amp; 4</a:t>
            </a:r>
          </a:p>
          <a:p>
            <a:pPr algn="ctr"/>
            <a:r>
              <a:rPr lang="en-US" sz="1625" b="1" dirty="0">
                <a:solidFill>
                  <a:schemeClr val="bg1"/>
                </a:solidFill>
              </a:rPr>
              <a:t>Summer Term 1 </a:t>
            </a:r>
          </a:p>
          <a:p>
            <a:pPr algn="ctr"/>
            <a:r>
              <a:rPr lang="en-US" sz="1625" b="1">
                <a:solidFill>
                  <a:schemeClr val="bg1"/>
                </a:solidFill>
              </a:rPr>
              <a:t>April </a:t>
            </a:r>
            <a:r>
              <a:rPr lang="en-US" sz="1625" b="1" dirty="0">
                <a:solidFill>
                  <a:schemeClr val="bg1"/>
                </a:solidFill>
              </a:rPr>
              <a:t>2024</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4303862" y="5628785"/>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700463"/>
            <a:ext cx="5266004" cy="1631216"/>
          </a:xfrm>
          <a:prstGeom prst="rect">
            <a:avLst/>
          </a:prstGeom>
          <a:noFill/>
        </p:spPr>
        <p:txBody>
          <a:bodyPr wrap="square" lIns="91440" tIns="45720" rIns="91440" bIns="45720" rtlCol="0" anchor="t">
            <a:spAutoFit/>
          </a:bodyPr>
          <a:lstStyle/>
          <a:p>
            <a:r>
              <a:rPr lang="en-US" sz="1000" dirty="0"/>
              <a:t>As </a:t>
            </a:r>
            <a:r>
              <a:rPr lang="en-US" sz="1000" b="1" dirty="0"/>
              <a:t>Historians, </a:t>
            </a:r>
            <a:r>
              <a:rPr lang="en-US" sz="1000" dirty="0"/>
              <a:t>we will be looking at all aspects of life during the Stone Age, Bronze Age and the Iron Age. This will include </a:t>
            </a:r>
            <a:r>
              <a:rPr lang="en-GB" sz="1000" dirty="0"/>
              <a:t>changes to people and lifestyle caused by ingenuity, invention and technological advancement.</a:t>
            </a:r>
            <a:endParaRPr lang="en-US" sz="1000" dirty="0"/>
          </a:p>
          <a:p>
            <a:r>
              <a:rPr lang="en-US" sz="1000" dirty="0"/>
              <a:t>As  </a:t>
            </a:r>
            <a:r>
              <a:rPr lang="en-US" sz="1000" b="1" dirty="0"/>
              <a:t>Scientists</a:t>
            </a:r>
            <a:r>
              <a:rPr lang="en-US" sz="1000" dirty="0"/>
              <a:t>, </a:t>
            </a:r>
            <a:r>
              <a:rPr lang="en-GB" sz="1000" dirty="0">
                <a:cs typeface="Calibri"/>
              </a:rPr>
              <a:t>we will be investigating shadows </a:t>
            </a:r>
            <a:r>
              <a:rPr lang="en-GB" sz="1000" dirty="0"/>
              <a:t>and how they change shape and size when the light source moves. We will also look at skeletons and how we and other animals move. </a:t>
            </a:r>
          </a:p>
          <a:p>
            <a:r>
              <a:rPr lang="en-US" sz="1000" dirty="0"/>
              <a:t>As </a:t>
            </a:r>
            <a:r>
              <a:rPr lang="en-US" sz="1000" b="1" dirty="0"/>
              <a:t>Geographers</a:t>
            </a:r>
            <a:r>
              <a:rPr lang="en-US" sz="1000" dirty="0"/>
              <a:t>, we will be looking at the British Isles and their Stone Age monuments and the placement of these. We will also be looking at the placement of villages in the Stone, Bronze and Iron Ages. We will also be reading grid references on a map.</a:t>
            </a:r>
          </a:p>
          <a:p>
            <a:r>
              <a:rPr lang="en-US" sz="1000" dirty="0"/>
              <a:t>As </a:t>
            </a:r>
            <a:r>
              <a:rPr lang="en-US" sz="1000" b="1" dirty="0"/>
              <a:t>Design Technologists,  </a:t>
            </a:r>
            <a:r>
              <a:rPr lang="en-US" sz="1000" dirty="0"/>
              <a:t>we will be cooking basic food items, and creating prehistoric pots. We will also create our own version of Stonehenge!</a:t>
            </a:r>
          </a:p>
        </p:txBody>
      </p:sp>
      <p:sp>
        <p:nvSpPr>
          <p:cNvPr id="43" name="TextBox 42">
            <a:extLst>
              <a:ext uri="{FF2B5EF4-FFF2-40B4-BE49-F238E27FC236}">
                <a16:creationId xmlns:a16="http://schemas.microsoft.com/office/drawing/2014/main" id="{B9A5C11F-27CE-418B-A534-338F374AE5E0}"/>
              </a:ext>
            </a:extLst>
          </p:cNvPr>
          <p:cNvSpPr txBox="1"/>
          <p:nvPr/>
        </p:nvSpPr>
        <p:spPr>
          <a:xfrm>
            <a:off x="4447075" y="2790233"/>
            <a:ext cx="2458915" cy="1015663"/>
          </a:xfrm>
          <a:prstGeom prst="rect">
            <a:avLst/>
          </a:prstGeom>
          <a:noFill/>
        </p:spPr>
        <p:txBody>
          <a:bodyPr wrap="square" rtlCol="0">
            <a:spAutoFit/>
          </a:bodyPr>
          <a:lstStyle/>
          <a:p>
            <a:r>
              <a:rPr lang="en-GB" sz="1000" b="1" dirty="0">
                <a:latin typeface="Calibri" panose="020F0502020204030204" pitchFamily="34" charset="0"/>
                <a:ea typeface="Calibri" panose="020F0502020204030204" pitchFamily="34" charset="0"/>
                <a:cs typeface="Times New Roman" panose="02020603050405020304" pitchFamily="18" charset="0"/>
              </a:rPr>
              <a:t>Why are sacred texts and holy</a:t>
            </a:r>
          </a:p>
          <a:p>
            <a:r>
              <a:rPr lang="en-GB" sz="1000" b="1" dirty="0">
                <a:latin typeface="Calibri" panose="020F0502020204030204" pitchFamily="34" charset="0"/>
                <a:ea typeface="Calibri" panose="020F0502020204030204" pitchFamily="34" charset="0"/>
                <a:cs typeface="Times New Roman" panose="02020603050405020304" pitchFamily="18" charset="0"/>
              </a:rPr>
              <a:t> books so important?  </a:t>
            </a:r>
          </a:p>
          <a:p>
            <a:r>
              <a:rPr lang="en-GB" sz="1000" dirty="0">
                <a:latin typeface="Calibri" panose="020F0502020204030204" pitchFamily="34" charset="0"/>
                <a:cs typeface="Times New Roman" panose="02020603050405020304" pitchFamily="18" charset="0"/>
              </a:rPr>
              <a:t>We will explore the similarities and differences of the holy books of Christianity and Islam</a:t>
            </a:r>
            <a:endParaRPr lang="en-US" sz="1000" dirty="0"/>
          </a:p>
          <a:p>
            <a:endParaRPr lang="en-US" sz="1000" dirty="0"/>
          </a:p>
        </p:txBody>
      </p:sp>
      <p:sp>
        <p:nvSpPr>
          <p:cNvPr id="44" name="TextBox 43">
            <a:extLst>
              <a:ext uri="{FF2B5EF4-FFF2-40B4-BE49-F238E27FC236}">
                <a16:creationId xmlns:a16="http://schemas.microsoft.com/office/drawing/2014/main" id="{5B5EC213-01E7-4176-9C18-F55FBE4E417F}"/>
              </a:ext>
            </a:extLst>
          </p:cNvPr>
          <p:cNvSpPr txBox="1"/>
          <p:nvPr/>
        </p:nvSpPr>
        <p:spPr>
          <a:xfrm>
            <a:off x="7088890" y="2830360"/>
            <a:ext cx="2458915" cy="1015663"/>
          </a:xfrm>
          <a:prstGeom prst="rect">
            <a:avLst/>
          </a:prstGeom>
          <a:noFill/>
        </p:spPr>
        <p:txBody>
          <a:bodyPr wrap="square" rtlCol="0">
            <a:spAutoFit/>
          </a:bodyPr>
          <a:lstStyle/>
          <a:p>
            <a:r>
              <a:rPr lang="en-GB" sz="1000" b="1" dirty="0"/>
              <a:t>Identity, society and </a:t>
            </a:r>
          </a:p>
          <a:p>
            <a:r>
              <a:rPr lang="en-GB" sz="1000" b="1" dirty="0"/>
              <a:t>Equality</a:t>
            </a:r>
          </a:p>
          <a:p>
            <a:endParaRPr lang="en-GB" sz="1000" b="1" dirty="0"/>
          </a:p>
          <a:p>
            <a:r>
              <a:rPr lang="en-GB" sz="1000" dirty="0"/>
              <a:t>We will be ‘Celebrating difference’ with activities that show which groups we belong to including our communities. </a:t>
            </a:r>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73330" y="5851047"/>
            <a:ext cx="2342738" cy="707886"/>
          </a:xfrm>
          <a:prstGeom prst="rect">
            <a:avLst/>
          </a:prstGeom>
          <a:noFill/>
        </p:spPr>
        <p:txBody>
          <a:bodyPr wrap="square" rtlCol="0">
            <a:spAutoFit/>
          </a:bodyPr>
          <a:lstStyle/>
          <a:p>
            <a:endParaRPr lang="en-GB" sz="1000" b="1" dirty="0">
              <a:solidFill>
                <a:srgbClr val="000000"/>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Events in school to support our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SMSC development will include; RE day</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 Pupil Voice, etc. </a:t>
            </a:r>
            <a:endParaRPr kumimoji="0" lang="en-GB" sz="1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2708434"/>
          </a:xfrm>
          <a:prstGeom prst="rect">
            <a:avLst/>
          </a:prstGeom>
          <a:noFill/>
        </p:spPr>
        <p:txBody>
          <a:bodyPr wrap="square" rtlCol="0">
            <a:spAutoFit/>
          </a:bodyPr>
          <a:lstStyle/>
          <a:p>
            <a:r>
              <a:rPr lang="en-US" sz="1000" b="1" dirty="0"/>
              <a:t>Children will be taught key aspects of the following:</a:t>
            </a:r>
          </a:p>
          <a:p>
            <a:pPr marL="171450" indent="-171450">
              <a:buFont typeface="Arial" panose="020B0604020202020204" pitchFamily="34" charset="0"/>
              <a:buChar char="•"/>
            </a:pPr>
            <a:r>
              <a:rPr lang="en-US" sz="1000" dirty="0"/>
              <a:t>Multiplication</a:t>
            </a:r>
          </a:p>
          <a:p>
            <a:pPr marL="171450" indent="-171450">
              <a:buFont typeface="Arial" panose="020B0604020202020204" pitchFamily="34" charset="0"/>
              <a:buChar char="•"/>
            </a:pPr>
            <a:r>
              <a:rPr lang="en-US" sz="1000" dirty="0"/>
              <a:t>Division</a:t>
            </a:r>
          </a:p>
          <a:p>
            <a:pPr marL="171450" indent="-171450">
              <a:buFont typeface="Arial" panose="020B0604020202020204" pitchFamily="34" charset="0"/>
              <a:buChar char="•"/>
            </a:pPr>
            <a:r>
              <a:rPr lang="en-US" sz="1000" dirty="0"/>
              <a:t>Length, area and perimeter</a:t>
            </a:r>
          </a:p>
          <a:p>
            <a:pPr marL="171450" indent="-171450">
              <a:buFont typeface="Arial" panose="020B0604020202020204" pitchFamily="34" charset="0"/>
              <a:buChar char="•"/>
            </a:pPr>
            <a:r>
              <a:rPr lang="en-US" sz="1000" dirty="0"/>
              <a:t>Fractions/decimals</a:t>
            </a:r>
          </a:p>
          <a:p>
            <a:pPr marL="171450" indent="-171450">
              <a:buFont typeface="Arial" panose="020B0604020202020204" pitchFamily="34" charset="0"/>
              <a:buChar char="•"/>
            </a:pPr>
            <a:r>
              <a:rPr lang="en-US" sz="1000" dirty="0"/>
              <a:t>Statistics</a:t>
            </a:r>
          </a:p>
          <a:p>
            <a:pPr marL="171450" indent="-171450">
              <a:buFont typeface="Arial" panose="020B0604020202020204" pitchFamily="34" charset="0"/>
              <a:buChar char="•"/>
            </a:pPr>
            <a:r>
              <a:rPr lang="en-US" sz="1000" dirty="0"/>
              <a:t>Money</a:t>
            </a:r>
          </a:p>
          <a:p>
            <a:endParaRPr lang="en-US" sz="1000" dirty="0"/>
          </a:p>
          <a:p>
            <a:r>
              <a:rPr lang="en-US" sz="1000" b="1" dirty="0"/>
              <a:t>How you can help at home:</a:t>
            </a:r>
          </a:p>
          <a:p>
            <a:pPr marL="171450" indent="-171450">
              <a:buFont typeface="Arial" panose="020B0604020202020204" pitchFamily="34" charset="0"/>
              <a:buChar char="•"/>
            </a:pPr>
            <a:r>
              <a:rPr lang="en-US" sz="1000" dirty="0"/>
              <a:t>Encourage  your children to  complete Times Tables Rock Stars every week</a:t>
            </a:r>
          </a:p>
          <a:p>
            <a:pPr marL="171450" indent="-171450">
              <a:buFont typeface="Arial" panose="020B0604020202020204" pitchFamily="34" charset="0"/>
              <a:buChar char="•"/>
            </a:pPr>
            <a:r>
              <a:rPr lang="en-US" sz="1000" dirty="0"/>
              <a:t>Ensure homework is completed</a:t>
            </a: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92819" y="4382305"/>
            <a:ext cx="2674909" cy="1015663"/>
          </a:xfrm>
          <a:prstGeom prst="rect">
            <a:avLst/>
          </a:prstGeom>
          <a:noFill/>
        </p:spPr>
        <p:txBody>
          <a:bodyPr wrap="square" lIns="91440" tIns="45720" rIns="91440" bIns="45720" rtlCol="0" anchor="t">
            <a:spAutoFit/>
          </a:bodyPr>
          <a:lstStyle/>
          <a:p>
            <a:pPr lvl="0"/>
            <a:r>
              <a:rPr lang="en-US" sz="1000" b="1" dirty="0">
                <a:solidFill>
                  <a:prstClr val="black"/>
                </a:solidFill>
              </a:rPr>
              <a:t>E-safety: </a:t>
            </a:r>
            <a:r>
              <a:rPr lang="en-US" sz="1000" dirty="0">
                <a:solidFill>
                  <a:prstClr val="black"/>
                </a:solidFill>
              </a:rPr>
              <a:t>We will be exploring the advantages and disadvantages of using texts and images.</a:t>
            </a:r>
          </a:p>
          <a:p>
            <a:pPr lvl="0"/>
            <a:endParaRPr lang="en-US" sz="1000" b="1" dirty="0">
              <a:solidFill>
                <a:prstClr val="black"/>
              </a:solidFill>
            </a:endParaRPr>
          </a:p>
          <a:p>
            <a:pPr lvl="0"/>
            <a:r>
              <a:rPr lang="en-US" sz="1000" b="1" dirty="0">
                <a:solidFill>
                  <a:prstClr val="black"/>
                </a:solidFill>
              </a:rPr>
              <a:t>Desktop publishing: </a:t>
            </a:r>
            <a:r>
              <a:rPr lang="en-US" sz="1000" dirty="0">
                <a:solidFill>
                  <a:prstClr val="black"/>
                </a:solidFill>
              </a:rPr>
              <a:t>We will be looking at text, font images, etc. and why these can be used to communicate messages. </a:t>
            </a:r>
          </a:p>
        </p:txBody>
      </p:sp>
      <p:sp>
        <p:nvSpPr>
          <p:cNvPr id="61" name="TextBox 60">
            <a:extLst>
              <a:ext uri="{FF2B5EF4-FFF2-40B4-BE49-F238E27FC236}">
                <a16:creationId xmlns:a16="http://schemas.microsoft.com/office/drawing/2014/main" id="{CBD3B849-548D-4343-BA5C-09BD53FCC753}"/>
              </a:ext>
            </a:extLst>
          </p:cNvPr>
          <p:cNvSpPr txBox="1"/>
          <p:nvPr/>
        </p:nvSpPr>
        <p:spPr>
          <a:xfrm>
            <a:off x="4933764" y="5620588"/>
            <a:ext cx="2440342" cy="1015663"/>
          </a:xfrm>
          <a:prstGeom prst="rect">
            <a:avLst/>
          </a:prstGeom>
          <a:noFill/>
        </p:spPr>
        <p:txBody>
          <a:bodyPr wrap="square" rtlCol="0">
            <a:spAutoFit/>
          </a:bodyPr>
          <a:lstStyle/>
          <a:p>
            <a:r>
              <a:rPr lang="en-GB" sz="1000" b="1" dirty="0"/>
              <a:t>Games-Striking and fielding</a:t>
            </a:r>
            <a:endParaRPr lang="en-GB" sz="1000" dirty="0"/>
          </a:p>
          <a:p>
            <a:r>
              <a:rPr lang="en-US" sz="1000" b="1" dirty="0"/>
              <a:t>&amp; </a:t>
            </a:r>
            <a:r>
              <a:rPr lang="en-GB" sz="1000" b="1" dirty="0"/>
              <a:t>swimming:</a:t>
            </a:r>
          </a:p>
          <a:p>
            <a:r>
              <a:rPr lang="en-GB" sz="1000" dirty="0"/>
              <a:t>In games we will be learning skills in cricket and rounders.</a:t>
            </a:r>
          </a:p>
          <a:p>
            <a:r>
              <a:rPr lang="en-GB" sz="1000" dirty="0"/>
              <a:t>We will be swimming at Brize Norton, improving our swimming skills.</a:t>
            </a:r>
            <a:endParaRPr lang="en-US" sz="1000" dirty="0"/>
          </a:p>
        </p:txBody>
      </p:sp>
      <p:sp>
        <p:nvSpPr>
          <p:cNvPr id="64" name="TextBox 63">
            <a:extLst>
              <a:ext uri="{FF2B5EF4-FFF2-40B4-BE49-F238E27FC236}">
                <a16:creationId xmlns:a16="http://schemas.microsoft.com/office/drawing/2014/main" id="{4D4D4009-CDC6-4ED0-AC70-9D341E66A067}"/>
              </a:ext>
            </a:extLst>
          </p:cNvPr>
          <p:cNvSpPr txBox="1"/>
          <p:nvPr/>
        </p:nvSpPr>
        <p:spPr>
          <a:xfrm>
            <a:off x="7397919" y="5590501"/>
            <a:ext cx="2251062"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Travel descriptions: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be learning the French terms for types of travel  and creating a survey on the different types of travel used by the children.</a:t>
            </a:r>
          </a:p>
        </p:txBody>
      </p:sp>
      <p:sp>
        <p:nvSpPr>
          <p:cNvPr id="71" name="TextBox 70">
            <a:extLst>
              <a:ext uri="{FF2B5EF4-FFF2-40B4-BE49-F238E27FC236}">
                <a16:creationId xmlns:a16="http://schemas.microsoft.com/office/drawing/2014/main" id="{5492B5FF-90D4-45DE-9E1D-F1CD484B243D}"/>
              </a:ext>
            </a:extLst>
          </p:cNvPr>
          <p:cNvSpPr txBox="1"/>
          <p:nvPr/>
        </p:nvSpPr>
        <p:spPr>
          <a:xfrm>
            <a:off x="56760" y="1826857"/>
            <a:ext cx="2086465" cy="3631763"/>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US" sz="1000" b="1" dirty="0"/>
              <a:t>Poetry</a:t>
            </a:r>
            <a:r>
              <a:rPr lang="en-US" sz="1000" dirty="0"/>
              <a:t>: Cinquains – poems of 5 lines with a pattern of 2, 4, 6, 8, 2 syllables per line</a:t>
            </a:r>
          </a:p>
          <a:p>
            <a:pPr marL="171450" indent="-171450">
              <a:buFont typeface="Arial" panose="020B0604020202020204" pitchFamily="34" charset="0"/>
              <a:buChar char="•"/>
            </a:pPr>
            <a:r>
              <a:rPr lang="en-US" sz="1000" b="1" dirty="0"/>
              <a:t>Narratives</a:t>
            </a:r>
            <a:r>
              <a:rPr lang="en-US" sz="1000" dirty="0"/>
              <a:t>: We will be writing historical narratives  where </a:t>
            </a:r>
            <a:r>
              <a:rPr lang="en-GB" sz="1000" dirty="0"/>
              <a:t>we write about an historical event, blending facts with imagined characters and situations..</a:t>
            </a:r>
            <a:r>
              <a:rPr lang="en-GB" sz="1000" dirty="0">
                <a:solidFill>
                  <a:srgbClr val="202124"/>
                </a:solidFill>
              </a:rPr>
              <a:t> </a:t>
            </a:r>
            <a:endParaRPr lang="en-US" sz="1000" dirty="0"/>
          </a:p>
          <a:p>
            <a:pPr marL="171450" indent="-171450">
              <a:buFont typeface="Arial" panose="020B0604020202020204" pitchFamily="34" charset="0"/>
              <a:buChar char="•"/>
            </a:pPr>
            <a:r>
              <a:rPr lang="en-US" sz="1000" b="1" dirty="0"/>
              <a:t>Instructions</a:t>
            </a:r>
            <a:r>
              <a:rPr lang="en-US" sz="1000" dirty="0"/>
              <a:t>:  We will be writing instructions on how to make a bronze axe head. </a:t>
            </a:r>
          </a:p>
          <a:p>
            <a:pPr marL="171450" indent="-171450">
              <a:buFont typeface="Arial" panose="020B0604020202020204" pitchFamily="34" charset="0"/>
              <a:buChar char="•"/>
            </a:pPr>
            <a:r>
              <a:rPr lang="en-US" sz="1000" b="1" dirty="0"/>
              <a:t>Chronological reports</a:t>
            </a:r>
            <a:r>
              <a:rPr lang="en-US" sz="1000" dirty="0"/>
              <a:t>: </a:t>
            </a:r>
            <a:r>
              <a:rPr lang="en-GB" sz="1000" dirty="0"/>
              <a:t> We will be writing a report on our work to show the developments from Stone Age through Bronze Age and ending in the Iron Age.</a:t>
            </a:r>
          </a:p>
          <a:p>
            <a:pPr marL="171450" indent="-171450">
              <a:buFont typeface="Arial" panose="020B0604020202020204" pitchFamily="34" charset="0"/>
              <a:buChar char="•"/>
            </a:pPr>
            <a:r>
              <a:rPr lang="en-US" sz="1000" b="1" dirty="0"/>
              <a:t>Class text: </a:t>
            </a:r>
            <a:r>
              <a:rPr lang="en-US" sz="1000" dirty="0"/>
              <a:t>We will be reading </a:t>
            </a:r>
            <a:r>
              <a:rPr lang="en-GB" sz="1000" dirty="0" err="1"/>
              <a:t>Stig</a:t>
            </a:r>
            <a:r>
              <a:rPr lang="en-GB" sz="1000" dirty="0"/>
              <a:t> of the Dump by Clive King.</a:t>
            </a:r>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p:txBody>
      </p:sp>
      <p:sp>
        <p:nvSpPr>
          <p:cNvPr id="72" name="TextBox 71">
            <a:extLst>
              <a:ext uri="{FF2B5EF4-FFF2-40B4-BE49-F238E27FC236}">
                <a16:creationId xmlns:a16="http://schemas.microsoft.com/office/drawing/2014/main" id="{4A93261E-2FB7-40C5-9705-60C67096CB12}"/>
              </a:ext>
            </a:extLst>
          </p:cNvPr>
          <p:cNvSpPr txBox="1"/>
          <p:nvPr/>
        </p:nvSpPr>
        <p:spPr>
          <a:xfrm>
            <a:off x="7107304" y="4376738"/>
            <a:ext cx="2458915" cy="861774"/>
          </a:xfrm>
          <a:prstGeom prst="rect">
            <a:avLst/>
          </a:prstGeom>
          <a:noFill/>
        </p:spPr>
        <p:txBody>
          <a:bodyPr wrap="square" rtlCol="0">
            <a:spAutoFit/>
          </a:bodyPr>
          <a:lstStyle/>
          <a:p>
            <a:r>
              <a:rPr lang="en-US" sz="1000" b="1" dirty="0"/>
              <a:t>Music:</a:t>
            </a:r>
          </a:p>
          <a:p>
            <a:r>
              <a:rPr lang="en-US" sz="1000" dirty="0"/>
              <a:t>We will be </a:t>
            </a:r>
            <a:r>
              <a:rPr lang="en-GB" sz="1000" dirty="0"/>
              <a:t>Sharing Musical Experiences. We will </a:t>
            </a:r>
            <a:r>
              <a:rPr lang="en-GB" sz="1000" dirty="0">
                <a:latin typeface="proxima-nova"/>
              </a:rPr>
              <a:t>celebrate a wide range of musical styles through  listening, singing, playing composing and performing</a:t>
            </a:r>
            <a:endParaRPr lang="en-US" sz="1000" b="1"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2481611" y="5648922"/>
            <a:ext cx="2342738" cy="1323439"/>
          </a:xfrm>
          <a:prstGeom prst="rect">
            <a:avLst/>
          </a:prstGeom>
          <a:noFill/>
        </p:spPr>
        <p:txBody>
          <a:bodyPr wrap="square" lIns="91440" tIns="45720" rIns="91440" bIns="45720" rtlCol="0" anchor="t">
            <a:spAutoFit/>
          </a:bodyPr>
          <a:lstStyle/>
          <a:p>
            <a:r>
              <a:rPr lang="en-US" sz="1000" b="1" dirty="0"/>
              <a:t>Artists and techniques:</a:t>
            </a:r>
          </a:p>
          <a:p>
            <a:r>
              <a:rPr lang="en-US" sz="1000" dirty="0"/>
              <a:t>We will be making observational drawings, cave paintings, Stone Age </a:t>
            </a:r>
            <a:r>
              <a:rPr lang="en-US" sz="1000" dirty="0" err="1"/>
              <a:t>jewellery</a:t>
            </a:r>
            <a:r>
              <a:rPr lang="en-US" sz="1000" dirty="0"/>
              <a:t> and looking at the illustrations in the books Stone Age Boy by </a:t>
            </a:r>
            <a:r>
              <a:rPr lang="en-GB" sz="1000" dirty="0"/>
              <a:t>Satoshi Kitamura and Stig of the Dump by Clive King</a:t>
            </a:r>
            <a:r>
              <a:rPr lang="en-US" sz="1000" dirty="0"/>
              <a:t>. </a:t>
            </a:r>
          </a:p>
          <a:p>
            <a:endParaRPr lang="en-US" sz="1000" dirty="0"/>
          </a:p>
        </p:txBody>
      </p:sp>
      <p:pic>
        <p:nvPicPr>
          <p:cNvPr id="2" name="Picture 1">
            <a:extLst>
              <a:ext uri="{FF2B5EF4-FFF2-40B4-BE49-F238E27FC236}">
                <a16:creationId xmlns:a16="http://schemas.microsoft.com/office/drawing/2014/main" id="{73F25977-8074-4E4A-9F7C-4EE9763B556C}"/>
              </a:ext>
            </a:extLst>
          </p:cNvPr>
          <p:cNvPicPr>
            <a:picLocks noChangeAspect="1"/>
          </p:cNvPicPr>
          <p:nvPr/>
        </p:nvPicPr>
        <p:blipFill>
          <a:blip r:embed="rId7"/>
          <a:stretch>
            <a:fillRect/>
          </a:stretch>
        </p:blipFill>
        <p:spPr>
          <a:xfrm>
            <a:off x="2481611" y="132832"/>
            <a:ext cx="1451117" cy="1451117"/>
          </a:xfrm>
          <a:prstGeom prst="rect">
            <a:avLst/>
          </a:prstGeom>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4BE27FDE-370A-4D71-9BD9-06099A1F50A4}"/>
</file>

<file path=customXml/itemProps3.xml><?xml version="1.0" encoding="utf-8"?>
<ds:datastoreItem xmlns:ds="http://schemas.openxmlformats.org/officeDocument/2006/customXml" ds:itemID="{2BFAC91D-BA4B-4311-B5FB-C3D24A6D3EB6}">
  <ds:schemaRefs>
    <ds:schemaRef ds:uri="http://purl.org/dc/elements/1.1/"/>
    <ds:schemaRef ds:uri="http://schemas.microsoft.com/office/2006/metadata/properties"/>
    <ds:schemaRef ds:uri="b43abf7f-f8ae-4bd0-b546-67f91f60e394"/>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1033</TotalTime>
  <Words>594</Words>
  <Application>Microsoft Office PowerPoint</Application>
  <PresentationFormat>A4 Paper (210x297 mm)</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proxima-nova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88</cp:revision>
  <cp:lastPrinted>2021-05-28T11:17:02Z</cp:lastPrinted>
  <dcterms:created xsi:type="dcterms:W3CDTF">2021-05-28T10:08:42Z</dcterms:created>
  <dcterms:modified xsi:type="dcterms:W3CDTF">2024-03-21T12:19:42Z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