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84474A-283C-15D5-FBC5-32CE5FBF6939}" v="79" dt="2024-03-19T15:12:22.4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9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1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5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7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2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40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1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99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0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29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89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4DE7-7F8A-4FF9-8E17-4EB95647ECFE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3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B62656C7-FA13-4C84-97F1-4787E0C107DE}"/>
              </a:ext>
            </a:extLst>
          </p:cNvPr>
          <p:cNvSpPr/>
          <p:nvPr/>
        </p:nvSpPr>
        <p:spPr>
          <a:xfrm>
            <a:off x="4339114" y="230521"/>
            <a:ext cx="5365443" cy="2385133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03E8DE4E-A95E-483A-A699-EABB5AA1488B}"/>
              </a:ext>
            </a:extLst>
          </p:cNvPr>
          <p:cNvSpPr/>
          <p:nvPr/>
        </p:nvSpPr>
        <p:spPr>
          <a:xfrm>
            <a:off x="129126" y="129652"/>
            <a:ext cx="2077432" cy="1261192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4787B26A-CAFA-4122-9581-3993AFD111D0}"/>
              </a:ext>
            </a:extLst>
          </p:cNvPr>
          <p:cNvSpPr/>
          <p:nvPr/>
        </p:nvSpPr>
        <p:spPr>
          <a:xfrm>
            <a:off x="108974" y="1474342"/>
            <a:ext cx="1972687" cy="395308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8238F6DB-F444-4881-B025-A9E420DFE549}"/>
              </a:ext>
            </a:extLst>
          </p:cNvPr>
          <p:cNvSpPr/>
          <p:nvPr/>
        </p:nvSpPr>
        <p:spPr>
          <a:xfrm>
            <a:off x="4339114" y="2689264"/>
            <a:ext cx="2641815" cy="1327512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2D3692A2-2089-469E-85F5-99870EEDF311}"/>
              </a:ext>
            </a:extLst>
          </p:cNvPr>
          <p:cNvSpPr/>
          <p:nvPr/>
        </p:nvSpPr>
        <p:spPr>
          <a:xfrm>
            <a:off x="51893" y="5574821"/>
            <a:ext cx="2361957" cy="121360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2EC4A2F-C5DE-4CCC-8DB2-59F9D9C3A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146" y="2152818"/>
            <a:ext cx="1971465" cy="309831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BCBEE75-4041-4AEF-9595-72ECCC1E6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651" y="5566889"/>
            <a:ext cx="2326188" cy="12136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951014B-E3ED-466A-AF6F-22D18013E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037" y="5574822"/>
            <a:ext cx="2326188" cy="1197744"/>
          </a:xfrm>
          <a:prstGeom prst="rect">
            <a:avLst/>
          </a:prstGeom>
        </p:spPr>
      </p:pic>
      <p:sp>
        <p:nvSpPr>
          <p:cNvPr id="29" name="Rectangle: Diagonal Corners Rounded 28">
            <a:extLst>
              <a:ext uri="{FF2B5EF4-FFF2-40B4-BE49-F238E27FC236}">
                <a16:creationId xmlns:a16="http://schemas.microsoft.com/office/drawing/2014/main" id="{5293D54B-F153-4EFE-B15D-9A2E14673BE2}"/>
              </a:ext>
            </a:extLst>
          </p:cNvPr>
          <p:cNvSpPr/>
          <p:nvPr/>
        </p:nvSpPr>
        <p:spPr>
          <a:xfrm>
            <a:off x="7346607" y="5574821"/>
            <a:ext cx="2326188" cy="1197745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32" name="Rectangle: Diagonal Corners Rounded 31">
            <a:extLst>
              <a:ext uri="{FF2B5EF4-FFF2-40B4-BE49-F238E27FC236}">
                <a16:creationId xmlns:a16="http://schemas.microsoft.com/office/drawing/2014/main" id="{636DECAC-2F18-46A6-ADDE-660CB269DD6E}"/>
              </a:ext>
            </a:extLst>
          </p:cNvPr>
          <p:cNvSpPr/>
          <p:nvPr/>
        </p:nvSpPr>
        <p:spPr>
          <a:xfrm>
            <a:off x="8098286" y="357528"/>
            <a:ext cx="1504630" cy="262217"/>
          </a:xfrm>
          <a:prstGeom prst="round2Diag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CC7A50-1E51-417D-BBDA-7AF9CE5175D3}"/>
              </a:ext>
            </a:extLst>
          </p:cNvPr>
          <p:cNvSpPr txBox="1"/>
          <p:nvPr/>
        </p:nvSpPr>
        <p:spPr>
          <a:xfrm>
            <a:off x="8126361" y="352299"/>
            <a:ext cx="150463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38" b="1" dirty="0">
                <a:solidFill>
                  <a:schemeClr val="bg1"/>
                </a:solidFill>
              </a:rPr>
              <a:t>TOPICS OVERVIEW</a:t>
            </a:r>
            <a:endParaRPr lang="en-GB" sz="1138" b="1" dirty="0">
              <a:solidFill>
                <a:schemeClr val="bg1"/>
              </a:solidFill>
            </a:endParaRPr>
          </a:p>
        </p:txBody>
      </p:sp>
      <p:sp>
        <p:nvSpPr>
          <p:cNvPr id="34" name="Rectangle: Diagonal Corners Rounded 33">
            <a:extLst>
              <a:ext uri="{FF2B5EF4-FFF2-40B4-BE49-F238E27FC236}">
                <a16:creationId xmlns:a16="http://schemas.microsoft.com/office/drawing/2014/main" id="{8A26E71E-1D93-4303-BFF3-A5F608277CDC}"/>
              </a:ext>
            </a:extLst>
          </p:cNvPr>
          <p:cNvSpPr/>
          <p:nvPr/>
        </p:nvSpPr>
        <p:spPr>
          <a:xfrm>
            <a:off x="1076859" y="1517748"/>
            <a:ext cx="948840" cy="250070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27A914-7E4B-4A78-A7A8-2B183988055F}"/>
              </a:ext>
            </a:extLst>
          </p:cNvPr>
          <p:cNvSpPr txBox="1"/>
          <p:nvPr/>
        </p:nvSpPr>
        <p:spPr>
          <a:xfrm>
            <a:off x="1220984" y="1506265"/>
            <a:ext cx="83520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ENGLISH</a:t>
            </a:r>
            <a:endParaRPr lang="en-GB" sz="975" b="1" dirty="0">
              <a:solidFill>
                <a:schemeClr val="bg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EFB4DA6-B0C8-40A0-9658-92E67EE644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9507" y="2228866"/>
            <a:ext cx="1153316" cy="24767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6A906BF-7CD9-49CF-8AE7-148C4AD7B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0209" y="2728969"/>
            <a:ext cx="491743" cy="247671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39B9080-EA0F-45A5-8BB1-C668E8DF89F6}"/>
              </a:ext>
            </a:extLst>
          </p:cNvPr>
          <p:cNvSpPr txBox="1"/>
          <p:nvPr/>
        </p:nvSpPr>
        <p:spPr>
          <a:xfrm>
            <a:off x="3043517" y="2204440"/>
            <a:ext cx="1142609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MATHEMATICS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835012C-E248-476E-98E5-B0FBE0B6D680}"/>
              </a:ext>
            </a:extLst>
          </p:cNvPr>
          <p:cNvSpPr txBox="1"/>
          <p:nvPr/>
        </p:nvSpPr>
        <p:spPr>
          <a:xfrm>
            <a:off x="6588609" y="2727308"/>
            <a:ext cx="337546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RE</a:t>
            </a:r>
            <a:endParaRPr lang="en-GB" sz="975" b="1" dirty="0">
              <a:solidFill>
                <a:schemeClr val="bg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BB634BC-D462-4225-B115-407652B2E1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7293" y="2668362"/>
            <a:ext cx="2687263" cy="134841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DC5DDA9-A636-4BE7-84D3-B19CF2D446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7354" y="4090386"/>
            <a:ext cx="2640178" cy="134856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1FF63C65-25F3-4093-8A43-71E537B06E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862" y="4090386"/>
            <a:ext cx="2640178" cy="139332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9DFE1AE1-408D-4885-8082-7D2320A7DE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6626" y="2732069"/>
            <a:ext cx="614365" cy="24767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8F4BF5C8-3A52-4F28-8165-9AE9454715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4460" y="4134364"/>
            <a:ext cx="1721695" cy="24767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7ECBFFA-F669-4F09-BD38-553487A6CB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0566" y="4147349"/>
            <a:ext cx="736615" cy="24767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47400CB-98A0-4064-B430-BAFF350FD8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0268" y="5663861"/>
            <a:ext cx="525333" cy="24767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5921C644-530F-4FE5-98B1-21D2AAF1AC42}"/>
              </a:ext>
            </a:extLst>
          </p:cNvPr>
          <p:cNvSpPr txBox="1"/>
          <p:nvPr/>
        </p:nvSpPr>
        <p:spPr>
          <a:xfrm>
            <a:off x="9150911" y="2732726"/>
            <a:ext cx="495343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PSHE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9D3F9CA-546A-4034-B270-D0BA958BE1F5}"/>
              </a:ext>
            </a:extLst>
          </p:cNvPr>
          <p:cNvSpPr txBox="1"/>
          <p:nvPr/>
        </p:nvSpPr>
        <p:spPr>
          <a:xfrm>
            <a:off x="8996225" y="4152646"/>
            <a:ext cx="67657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MUSIC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956333B-4BA1-458A-B1BB-1B8CA983E209}"/>
              </a:ext>
            </a:extLst>
          </p:cNvPr>
          <p:cNvSpPr txBox="1"/>
          <p:nvPr/>
        </p:nvSpPr>
        <p:spPr>
          <a:xfrm>
            <a:off x="5318760" y="4134364"/>
            <a:ext cx="166211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E-SAFETY &amp; COMPUTING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479758-9A6C-49A5-B9DE-CFD0DFA14A92}"/>
              </a:ext>
            </a:extLst>
          </p:cNvPr>
          <p:cNvSpPr txBox="1"/>
          <p:nvPr/>
        </p:nvSpPr>
        <p:spPr>
          <a:xfrm>
            <a:off x="1893228" y="5663861"/>
            <a:ext cx="508564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SMSC</a:t>
            </a:r>
            <a:endParaRPr lang="en-GB" sz="975" b="1" dirty="0">
              <a:solidFill>
                <a:schemeClr val="bg1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3D8120D-B23D-4EE5-B1BB-7816F9DB0E53}"/>
              </a:ext>
            </a:extLst>
          </p:cNvPr>
          <p:cNvGrpSpPr/>
          <p:nvPr/>
        </p:nvGrpSpPr>
        <p:grpSpPr>
          <a:xfrm>
            <a:off x="6745649" y="5611176"/>
            <a:ext cx="453848" cy="259983"/>
            <a:chOff x="6741091" y="5129445"/>
            <a:chExt cx="453848" cy="259983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015F822E-177B-40F4-803D-9B9EA0D0A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41091" y="5141757"/>
              <a:ext cx="444607" cy="247671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287CF4E-642A-49F1-82DF-DF4EB3CB9267}"/>
                </a:ext>
              </a:extLst>
            </p:cNvPr>
            <p:cNvSpPr txBox="1"/>
            <p:nvPr/>
          </p:nvSpPr>
          <p:spPr>
            <a:xfrm>
              <a:off x="6834742" y="5129445"/>
              <a:ext cx="360197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75" b="1" dirty="0">
                  <a:solidFill>
                    <a:schemeClr val="bg1"/>
                  </a:solidFill>
                </a:rPr>
                <a:t>PE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B91DE4B-AA87-41EB-A4B0-CC40D6252A00}"/>
              </a:ext>
            </a:extLst>
          </p:cNvPr>
          <p:cNvGrpSpPr/>
          <p:nvPr/>
        </p:nvGrpSpPr>
        <p:grpSpPr>
          <a:xfrm>
            <a:off x="8867363" y="5617198"/>
            <a:ext cx="858828" cy="253961"/>
            <a:chOff x="8850601" y="5130289"/>
            <a:chExt cx="858828" cy="253961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2C01E45C-0128-4466-A1B7-84F6AC48D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50601" y="5136579"/>
              <a:ext cx="757805" cy="247671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946F9B7-B555-420C-8E37-13F0BA7EBA65}"/>
                </a:ext>
              </a:extLst>
            </p:cNvPr>
            <p:cNvSpPr txBox="1"/>
            <p:nvPr/>
          </p:nvSpPr>
          <p:spPr>
            <a:xfrm>
              <a:off x="9061684" y="5130289"/>
              <a:ext cx="647745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75" b="1" dirty="0">
                  <a:solidFill>
                    <a:schemeClr val="bg1"/>
                  </a:solidFill>
                </a:rPr>
                <a:t>FRENCH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0A374F86-175C-47D0-8C78-B1351CAA25B7}"/>
              </a:ext>
            </a:extLst>
          </p:cNvPr>
          <p:cNvSpPr txBox="1"/>
          <p:nvPr/>
        </p:nvSpPr>
        <p:spPr>
          <a:xfrm>
            <a:off x="129126" y="230521"/>
            <a:ext cx="1947529" cy="84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25" b="1" dirty="0">
                <a:solidFill>
                  <a:schemeClr val="bg1"/>
                </a:solidFill>
              </a:rPr>
              <a:t>Griffin Topics</a:t>
            </a:r>
          </a:p>
          <a:p>
            <a:pPr algn="ctr"/>
            <a:r>
              <a:rPr lang="en-US" sz="1625" b="1" dirty="0">
                <a:solidFill>
                  <a:schemeClr val="bg1"/>
                </a:solidFill>
              </a:rPr>
              <a:t>Summer Term 1 </a:t>
            </a:r>
          </a:p>
          <a:p>
            <a:pPr algn="ctr"/>
            <a:r>
              <a:rPr lang="en-US" sz="1625" b="1" dirty="0">
                <a:solidFill>
                  <a:schemeClr val="bg1"/>
                </a:solidFill>
              </a:rPr>
              <a:t>April 2024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09C919F-C3BB-4ED5-84D6-BD51CEED735E}"/>
              </a:ext>
            </a:extLst>
          </p:cNvPr>
          <p:cNvGrpSpPr/>
          <p:nvPr/>
        </p:nvGrpSpPr>
        <p:grpSpPr>
          <a:xfrm>
            <a:off x="3744176" y="5613966"/>
            <a:ext cx="1083278" cy="286511"/>
            <a:chOff x="3922042" y="5117843"/>
            <a:chExt cx="819042" cy="261433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94A54CD9-AA80-4B8A-9321-814427846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56905" y="5131605"/>
              <a:ext cx="646388" cy="247671"/>
            </a:xfrm>
            <a:prstGeom prst="rect">
              <a:avLst/>
            </a:prstGeom>
          </p:spPr>
        </p:pic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26F14C9-7F9E-4247-B96F-D35BC629E865}"/>
                </a:ext>
              </a:extLst>
            </p:cNvPr>
            <p:cNvSpPr txBox="1"/>
            <p:nvPr/>
          </p:nvSpPr>
          <p:spPr>
            <a:xfrm>
              <a:off x="3922042" y="5117843"/>
              <a:ext cx="819042" cy="221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75" b="1" dirty="0">
                  <a:solidFill>
                    <a:schemeClr val="bg1"/>
                  </a:solidFill>
                </a:rPr>
                <a:t>ART &amp; DESIGN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4D855731-983B-4A04-AF5D-C6417EFFC79A}"/>
              </a:ext>
            </a:extLst>
          </p:cNvPr>
          <p:cNvSpPr txBox="1"/>
          <p:nvPr/>
        </p:nvSpPr>
        <p:spPr>
          <a:xfrm>
            <a:off x="4460187" y="695985"/>
            <a:ext cx="5266004" cy="17851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/>
              <a:t>As </a:t>
            </a:r>
            <a:r>
              <a:rPr lang="en-US" sz="1000" b="1" dirty="0"/>
              <a:t>Scientists</a:t>
            </a:r>
            <a:r>
              <a:rPr lang="en-US" sz="1000" dirty="0"/>
              <a:t>, we will learn about </a:t>
            </a:r>
            <a:r>
              <a:rPr lang="en-US" sz="1000" b="1" dirty="0"/>
              <a:t>electrical circuits</a:t>
            </a:r>
            <a:r>
              <a:rPr lang="en-US" sz="1000" dirty="0"/>
              <a:t>, their components and how they function. We will design and make a programmable device</a:t>
            </a:r>
            <a:r>
              <a:rPr lang="en-GB" sz="1000" dirty="0"/>
              <a:t>. We will also look at how </a:t>
            </a:r>
            <a:r>
              <a:rPr lang="en-GB" sz="1000" b="1" dirty="0"/>
              <a:t>light</a:t>
            </a:r>
            <a:r>
              <a:rPr lang="en-GB" sz="1000" dirty="0"/>
              <a:t> behaves and explore how we see light and colours, and phenomena associated with light, including shadows, reflections and refraction. </a:t>
            </a:r>
          </a:p>
          <a:p>
            <a:r>
              <a:rPr lang="en-US" sz="1000" dirty="0"/>
              <a:t>As </a:t>
            </a:r>
            <a:r>
              <a:rPr lang="en-US" sz="1000" b="1" dirty="0"/>
              <a:t>Geographers</a:t>
            </a:r>
            <a:r>
              <a:rPr lang="en-US" sz="1000" dirty="0"/>
              <a:t>, we will learn about </a:t>
            </a:r>
            <a:r>
              <a:rPr lang="en-US" sz="1000" b="1" dirty="0"/>
              <a:t>our changing world </a:t>
            </a:r>
            <a:r>
              <a:rPr lang="en-US" sz="1000" dirty="0"/>
              <a:t>and revise the features of Earth. We will develop our map skills and find out more about map scales and symbols, grid references and contour lines. We will </a:t>
            </a:r>
            <a:r>
              <a:rPr lang="en-US" sz="1000" dirty="0" err="1"/>
              <a:t>analyse</a:t>
            </a:r>
            <a:r>
              <a:rPr lang="en-US" sz="1000" dirty="0"/>
              <a:t> data and carry out fieldwork. We will learn about climate change and the importance of global trade.</a:t>
            </a:r>
          </a:p>
          <a:p>
            <a:r>
              <a:rPr lang="en-US" sz="1000" dirty="0"/>
              <a:t>As </a:t>
            </a:r>
            <a:r>
              <a:rPr lang="en-US" sz="1000" b="1" dirty="0"/>
              <a:t>Design Technologists</a:t>
            </a:r>
            <a:r>
              <a:rPr lang="en-US" sz="1000" dirty="0"/>
              <a:t>, we will learn about remarkable </a:t>
            </a:r>
            <a:r>
              <a:rPr lang="en-US" sz="1000" b="1" dirty="0"/>
              <a:t>engineers</a:t>
            </a:r>
            <a:r>
              <a:rPr lang="en-US" sz="1000" dirty="0"/>
              <a:t> and significant bridges. We will discover how to identify features such as beams, arches and trusses. Finally, we will complete a bridge-building challenge to create a bridge prototype.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A5C11F-27CE-418B-A534-338F374AE5E0}"/>
              </a:ext>
            </a:extLst>
          </p:cNvPr>
          <p:cNvSpPr txBox="1"/>
          <p:nvPr/>
        </p:nvSpPr>
        <p:spPr>
          <a:xfrm>
            <a:off x="4291870" y="2967178"/>
            <a:ext cx="2662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Beliefs</a:t>
            </a:r>
          </a:p>
          <a:p>
            <a:r>
              <a:rPr lang="en-US" sz="1000" dirty="0"/>
              <a:t>We will explore the question ‘how do our beliefs influence the way we treat the world?’ by looking at two religions – Christianity and Islam.</a:t>
            </a:r>
          </a:p>
          <a:p>
            <a:endParaRPr lang="en-US" sz="10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3E0BA9-2D90-4E24-8C91-7B4A5FF4118E}"/>
              </a:ext>
            </a:extLst>
          </p:cNvPr>
          <p:cNvSpPr txBox="1"/>
          <p:nvPr/>
        </p:nvSpPr>
        <p:spPr>
          <a:xfrm>
            <a:off x="2148144" y="2689264"/>
            <a:ext cx="1990767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dirty="0"/>
              <a:t>Children will be taught key aspects of the following:</a:t>
            </a:r>
          </a:p>
          <a:p>
            <a:r>
              <a:rPr lang="en-US" sz="1000" b="1" dirty="0"/>
              <a:t>Statistics</a:t>
            </a:r>
          </a:p>
          <a:p>
            <a:r>
              <a:rPr lang="en-US" sz="1000" b="1" dirty="0"/>
              <a:t>Four operations</a:t>
            </a:r>
          </a:p>
          <a:p>
            <a:r>
              <a:rPr lang="en-US" sz="1000" b="1" dirty="0"/>
              <a:t>Shape</a:t>
            </a:r>
          </a:p>
          <a:p>
            <a:r>
              <a:rPr lang="en-US" sz="1000" b="1" dirty="0"/>
              <a:t>Co-ordinates</a:t>
            </a:r>
          </a:p>
          <a:p>
            <a:r>
              <a:rPr lang="en-US" sz="1000" b="1" dirty="0"/>
              <a:t>Revision</a:t>
            </a:r>
          </a:p>
          <a:p>
            <a:endParaRPr lang="en-US" sz="1000" dirty="0"/>
          </a:p>
          <a:p>
            <a:r>
              <a:rPr lang="en-US" sz="1000" b="1" dirty="0"/>
              <a:t>How you can help at home:</a:t>
            </a:r>
          </a:p>
          <a:p>
            <a:r>
              <a:rPr lang="en-US" sz="1000" dirty="0"/>
              <a:t>l</a:t>
            </a:r>
            <a:endParaRPr lang="en-US" sz="1000" dirty="0">
              <a:ea typeface="Calibri"/>
              <a:cs typeface="Calibri"/>
            </a:endParaRPr>
          </a:p>
          <a:p>
            <a:r>
              <a:rPr lang="en-US" sz="1000" dirty="0"/>
              <a:t>Ensure homework is completed</a:t>
            </a:r>
            <a:endParaRPr lang="en-US" sz="1000" dirty="0">
              <a:ea typeface="Calibri" panose="020F0502020204030204"/>
              <a:cs typeface="Calibri" panose="020F0502020204030204"/>
            </a:endParaRP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719C5D5-BCFD-4481-8355-E3B750002573}"/>
              </a:ext>
            </a:extLst>
          </p:cNvPr>
          <p:cNvSpPr txBox="1"/>
          <p:nvPr/>
        </p:nvSpPr>
        <p:spPr>
          <a:xfrm>
            <a:off x="4362773" y="4380914"/>
            <a:ext cx="2520855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dirty="0"/>
              <a:t>In E-safety </a:t>
            </a:r>
            <a:r>
              <a:rPr lang="en-US" sz="1000" dirty="0"/>
              <a:t>we will explore the importance of on-line safety including privacy and security.</a:t>
            </a:r>
          </a:p>
          <a:p>
            <a:r>
              <a:rPr lang="en-US" sz="1000" b="1" dirty="0"/>
              <a:t>In Computing,  </a:t>
            </a:r>
            <a:r>
              <a:rPr lang="en-US" sz="1000" dirty="0"/>
              <a:t>we will be using a computer </a:t>
            </a:r>
            <a:r>
              <a:rPr lang="en-US" sz="1000" dirty="0" err="1"/>
              <a:t>programme</a:t>
            </a:r>
            <a:r>
              <a:rPr lang="en-US" sz="1000" dirty="0"/>
              <a:t> to produce 3D models.</a:t>
            </a:r>
          </a:p>
          <a:p>
            <a:endParaRPr lang="en-US" sz="1000" dirty="0">
              <a:ea typeface="Calibri"/>
              <a:cs typeface="Calibri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BD3B849-548D-4343-BA5C-09BD53FCC753}"/>
              </a:ext>
            </a:extLst>
          </p:cNvPr>
          <p:cNvSpPr txBox="1"/>
          <p:nvPr/>
        </p:nvSpPr>
        <p:spPr>
          <a:xfrm>
            <a:off x="5026377" y="5746683"/>
            <a:ext cx="2266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r>
              <a:rPr lang="en-US" sz="1000" dirty="0"/>
              <a:t>We will develop our ball skills through playing tennis and rounders. We will also take part in </a:t>
            </a:r>
            <a:r>
              <a:rPr lang="en-US" sz="1000"/>
              <a:t>gymnastics activities. 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D4D4009-CDC6-4ED0-AC70-9D341E66A067}"/>
              </a:ext>
            </a:extLst>
          </p:cNvPr>
          <p:cNvSpPr txBox="1"/>
          <p:nvPr/>
        </p:nvSpPr>
        <p:spPr>
          <a:xfrm>
            <a:off x="7384170" y="5746682"/>
            <a:ext cx="2251062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1000" dirty="0">
              <a:ea typeface="Calibri"/>
              <a:cs typeface="Calibri"/>
            </a:endParaRPr>
          </a:p>
          <a:p>
            <a:r>
              <a:rPr lang="en-US" sz="1000" dirty="0"/>
              <a:t>We will learn  to speak with increasing confidence, fluency and spontaneity. Topics for this term include: </a:t>
            </a:r>
            <a:r>
              <a:rPr lang="en-US" sz="1000" dirty="0">
                <a:solidFill>
                  <a:srgbClr val="222222"/>
                </a:solidFill>
                <a:ea typeface="+mn-lt"/>
                <a:cs typeface="+mn-lt"/>
              </a:rPr>
              <a:t>le </a:t>
            </a:r>
            <a:r>
              <a:rPr lang="en-US" sz="1000" dirty="0" err="1">
                <a:solidFill>
                  <a:srgbClr val="222222"/>
                </a:solidFill>
                <a:ea typeface="+mn-lt"/>
                <a:cs typeface="+mn-lt"/>
              </a:rPr>
              <a:t>marché</a:t>
            </a:r>
            <a:r>
              <a:rPr lang="en-US" sz="1000" dirty="0">
                <a:solidFill>
                  <a:srgbClr val="222222"/>
                </a:solidFill>
                <a:ea typeface="+mn-lt"/>
                <a:cs typeface="+mn-lt"/>
              </a:rPr>
              <a:t>, au restaurant  et a la plage.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492B5FF-90D4-45DE-9E1D-F1CD484B243D}"/>
              </a:ext>
            </a:extLst>
          </p:cNvPr>
          <p:cNvSpPr txBox="1"/>
          <p:nvPr/>
        </p:nvSpPr>
        <p:spPr>
          <a:xfrm>
            <a:off x="53114" y="1760122"/>
            <a:ext cx="20864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Non-chronological reports</a:t>
            </a:r>
            <a:r>
              <a:rPr lang="en-US" sz="1000" dirty="0"/>
              <a:t>: we will write reports about the produce grown on allotments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Instructions</a:t>
            </a:r>
            <a:r>
              <a:rPr lang="en-US" sz="1000" dirty="0"/>
              <a:t>: we will write instructions on tree planting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Explanations</a:t>
            </a:r>
            <a:r>
              <a:rPr lang="en-US" sz="1000" dirty="0"/>
              <a:t>: we will write explanations about different aspects of farming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Narrative</a:t>
            </a:r>
            <a:r>
              <a:rPr lang="en-US" sz="1000" dirty="0"/>
              <a:t>: we will write stories about secret gardens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Poetry</a:t>
            </a:r>
            <a:r>
              <a:rPr lang="en-US" sz="1000" dirty="0"/>
              <a:t>: we will write and perform poetry about allotments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Class text: The Secret Garden by Frances Hodgson Burnett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SPAG</a:t>
            </a:r>
            <a:r>
              <a:rPr lang="en-US" sz="1000" dirty="0"/>
              <a:t> – apostrophes, sentence types, determiners, prepositions, adverbs, tenses.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r>
              <a:rPr lang="en-US" sz="1000" b="1" dirty="0"/>
              <a:t>How you can help at home: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Ensure homework is completed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Discuss newly learnt words (spellings)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Encourage your child to read</a:t>
            </a:r>
          </a:p>
          <a:p>
            <a:endParaRPr lang="en-US" sz="10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A93261E-2FB7-40C5-9705-60C67096CB12}"/>
              </a:ext>
            </a:extLst>
          </p:cNvPr>
          <p:cNvSpPr txBox="1"/>
          <p:nvPr/>
        </p:nvSpPr>
        <p:spPr>
          <a:xfrm>
            <a:off x="7107304" y="4376738"/>
            <a:ext cx="2458915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dirty="0"/>
              <a:t>Composition </a:t>
            </a:r>
          </a:p>
          <a:p>
            <a:r>
              <a:rPr lang="en-US" sz="1000" dirty="0"/>
              <a:t>In this unit we will explore the associations between music, sound and </a:t>
            </a:r>
            <a:r>
              <a:rPr lang="en-US" sz="1000" dirty="0" err="1"/>
              <a:t>colour</a:t>
            </a:r>
            <a:r>
              <a:rPr lang="en-US" sz="1000" dirty="0"/>
              <a:t>. We will compose a piece of music to represent Holi – the Hindu festival of </a:t>
            </a:r>
            <a:r>
              <a:rPr lang="en-US" sz="1000" dirty="0" err="1"/>
              <a:t>colour</a:t>
            </a:r>
            <a:r>
              <a:rPr lang="en-US" sz="1000" dirty="0"/>
              <a:t> which celebrates the triumph of good over evil.</a:t>
            </a:r>
            <a:endParaRPr lang="en-US" sz="1000" dirty="0">
              <a:cs typeface="Calibri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51CF6A-67DC-44F1-8CA4-30B96CB7FBD7}"/>
              </a:ext>
            </a:extLst>
          </p:cNvPr>
          <p:cNvSpPr txBox="1"/>
          <p:nvPr/>
        </p:nvSpPr>
        <p:spPr>
          <a:xfrm>
            <a:off x="2471164" y="5730261"/>
            <a:ext cx="23427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r>
              <a:rPr lang="en-GB" sz="1000" b="0" i="0" dirty="0">
                <a:solidFill>
                  <a:srgbClr val="303030"/>
                </a:solidFill>
                <a:effectLst/>
              </a:rPr>
              <a:t>We will learn more about observational drawing, mixed media collage and Pop Art. We will consolidate our learning to make a final piece of artwork inspired by bees, beetles or butterflies.</a:t>
            </a:r>
            <a:endParaRPr lang="en-US" sz="1000" dirty="0"/>
          </a:p>
        </p:txBody>
      </p:sp>
      <p:pic>
        <p:nvPicPr>
          <p:cNvPr id="1026" name="Picture 2" descr="Allotment">
            <a:extLst>
              <a:ext uri="{FF2B5EF4-FFF2-40B4-BE49-F238E27FC236}">
                <a16:creationId xmlns:a16="http://schemas.microsoft.com/office/drawing/2014/main" id="{8A8812E8-9999-48CA-81A6-BE252A6A5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0924"/>
            <a:ext cx="1959571" cy="195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FC63815-0150-4925-B6E3-C66648D64C81}"/>
              </a:ext>
            </a:extLst>
          </p:cNvPr>
          <p:cNvSpPr txBox="1"/>
          <p:nvPr/>
        </p:nvSpPr>
        <p:spPr>
          <a:xfrm>
            <a:off x="7001619" y="2830572"/>
            <a:ext cx="2619492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b="1" dirty="0">
                <a:ea typeface="Calibri"/>
                <a:cs typeface="Calibri"/>
              </a:rPr>
              <a:t>Borrowing &amp; Earning Money.</a:t>
            </a:r>
          </a:p>
          <a:p>
            <a:r>
              <a:rPr lang="en-GB" sz="1000" dirty="0">
                <a:ea typeface="Calibri"/>
                <a:cs typeface="Calibri"/>
              </a:rPr>
              <a:t>We will talk about borrowing money and the risks associated with it.  We will discuss enterprise and look at real-life examples. We will investigate what influences  people's career choices.</a:t>
            </a:r>
          </a:p>
          <a:p>
            <a:endParaRPr lang="en-GB" sz="1000" b="1" dirty="0">
              <a:ea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72EB4C-1420-4326-BF5D-798FEEE5CC75}"/>
              </a:ext>
            </a:extLst>
          </p:cNvPr>
          <p:cNvSpPr txBox="1"/>
          <p:nvPr/>
        </p:nvSpPr>
        <p:spPr>
          <a:xfrm>
            <a:off x="165610" y="5911532"/>
            <a:ext cx="21909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We will explore spiritual, moral, cultural and social issues. We will do this through a range of events and activities including RE Day and Pupil Voice, </a:t>
            </a:r>
          </a:p>
        </p:txBody>
      </p:sp>
    </p:spTree>
    <p:extLst>
      <p:ext uri="{BB962C8B-B14F-4D97-AF65-F5344CB8AC3E}">
        <p14:creationId xmlns:p14="http://schemas.microsoft.com/office/powerpoint/2010/main" val="28749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158a6a-454f-4afe-a7d4-2c9353e6d01f">
      <Terms xmlns="http://schemas.microsoft.com/office/infopath/2007/PartnerControls"/>
    </lcf76f155ced4ddcb4097134ff3c332f>
    <TaxCatchAll xmlns="27710824-13d0-4ff0-80b4-1133d42a801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2EC87B58BD7A41A7D69ADEBD652E78" ma:contentTypeVersion="20" ma:contentTypeDescription="Create a new document." ma:contentTypeScope="" ma:versionID="2088e89a4c203a38a504b43b6077c5d1">
  <xsd:schema xmlns:xsd="http://www.w3.org/2001/XMLSchema" xmlns:xs="http://www.w3.org/2001/XMLSchema" xmlns:p="http://schemas.microsoft.com/office/2006/metadata/properties" xmlns:ns2="6a158a6a-454f-4afe-a7d4-2c9353e6d01f" xmlns:ns3="27710824-13d0-4ff0-80b4-1133d42a8012" targetNamespace="http://schemas.microsoft.com/office/2006/metadata/properties" ma:root="true" ma:fieldsID="a26314f3cac778e85415cd714f9bbe71" ns2:_="" ns3:_="">
    <xsd:import namespace="6a158a6a-454f-4afe-a7d4-2c9353e6d01f"/>
    <xsd:import namespace="27710824-13d0-4ff0-80b4-1133d42a8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58a6a-454f-4afe-a7d4-2c9353e6d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1127a7-ea9e-42e0-b75c-90388b9b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10824-13d0-4ff0-80b4-1133d42a8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2fe9f2-ec51-4e50-8215-75bb076ba325}" ma:internalName="TaxCatchAll" ma:showField="CatchAllData" ma:web="27710824-13d0-4ff0-80b4-1133d42a80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FAC91D-BA4B-4311-B5FB-C3D24A6D3EB6}">
  <ds:schemaRefs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27710824-13d0-4ff0-80b4-1133d42a8012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6a158a6a-454f-4afe-a7d4-2c9353e6d01f"/>
  </ds:schemaRefs>
</ds:datastoreItem>
</file>

<file path=customXml/itemProps2.xml><?xml version="1.0" encoding="utf-8"?>
<ds:datastoreItem xmlns:ds="http://schemas.openxmlformats.org/officeDocument/2006/customXml" ds:itemID="{49B35DAB-1654-4039-AA5B-082FDDC5C4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0255B9-16DA-46BE-BB43-0035A772422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5257</TotalTime>
  <Words>563</Words>
  <Application>Microsoft Office PowerPoint</Application>
  <PresentationFormat>A4 Paper (210x297 mm)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9313123 office.3123</dc:creator>
  <cp:lastModifiedBy>Mrs Davies</cp:lastModifiedBy>
  <cp:revision>205</cp:revision>
  <cp:lastPrinted>2021-10-05T12:28:22Z</cp:lastPrinted>
  <dcterms:created xsi:type="dcterms:W3CDTF">2021-05-28T10:08:42Z</dcterms:created>
  <dcterms:modified xsi:type="dcterms:W3CDTF">2024-03-26T17:36:50Z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0x0101005E2EC87B58BD7A41A7D69ADEBD652E78</vt:lpwstr>
  </property>
</Properties>
</file>