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43" autoAdjust="0"/>
    <p:restoredTop sz="94660"/>
  </p:normalViewPr>
  <p:slideViewPr>
    <p:cSldViewPr snapToGrid="0">
      <p:cViewPr varScale="1">
        <p:scale>
          <a:sx n="104" d="100"/>
          <a:sy n="104" d="100"/>
        </p:scale>
        <p:origin x="12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13/07/2022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6201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13/07/2022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105585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13/07/2022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198978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AE4DE7-7F8A-4FF9-8E17-4EB95647ECFE}" type="datetimeFigureOut">
              <a:rPr lang="en-GB" smtClean="0"/>
              <a:t>13/07/2022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697829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E4DE7-7F8A-4FF9-8E17-4EB95647ECFE}" type="datetimeFigureOut">
              <a:rPr lang="en-GB" smtClean="0"/>
              <a:t>13/07/2022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18874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AE4DE7-7F8A-4FF9-8E17-4EB95647ECFE}" type="datetimeFigureOut">
              <a:rPr lang="en-GB" smtClean="0"/>
              <a:t>13/07/2022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529513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AE4DE7-7F8A-4FF9-8E17-4EB95647ECFE}" type="datetimeFigureOut">
              <a:rPr lang="en-GB" smtClean="0"/>
              <a:t>13/07/2022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59999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AE4DE7-7F8A-4FF9-8E17-4EB95647ECFE}" type="datetimeFigureOut">
              <a:rPr lang="en-GB" smtClean="0"/>
              <a:t>13/07/2022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97531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E4DE7-7F8A-4FF9-8E17-4EB95647ECFE}" type="datetimeFigureOut">
              <a:rPr lang="en-GB" smtClean="0"/>
              <a:t>13/07/2022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27410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13/07/2022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3931292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E4DE7-7F8A-4FF9-8E17-4EB95647ECFE}" type="datetimeFigureOut">
              <a:rPr lang="en-GB" smtClean="0"/>
              <a:t>13/07/2022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EB9F9C-00DD-456E-BFB0-3D184BCC10DD}" type="slidenum">
              <a:rPr lang="en-GB" smtClean="0"/>
              <a:t>‹#›</a:t>
            </a:fld>
            <a:endParaRPr lang="en-GB"/>
          </a:p>
        </p:txBody>
      </p:sp>
    </p:spTree>
    <p:extLst>
      <p:ext uri="{BB962C8B-B14F-4D97-AF65-F5344CB8AC3E}">
        <p14:creationId xmlns:p14="http://schemas.microsoft.com/office/powerpoint/2010/main" val="99489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4DE7-7F8A-4FF9-8E17-4EB95647ECFE}" type="datetimeFigureOut">
              <a:rPr lang="en-GB" smtClean="0"/>
              <a:t>13/07/2022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EB9F9C-00DD-456E-BFB0-3D184BCC10DD}" type="slidenum">
              <a:rPr lang="en-GB" smtClean="0"/>
              <a:t>‹#›</a:t>
            </a:fld>
            <a:endParaRPr lang="en-GB"/>
          </a:p>
        </p:txBody>
      </p:sp>
    </p:spTree>
    <p:extLst>
      <p:ext uri="{BB962C8B-B14F-4D97-AF65-F5344CB8AC3E}">
        <p14:creationId xmlns:p14="http://schemas.microsoft.com/office/powerpoint/2010/main" val="1052633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Diagonal Corners Rounded 3">
            <a:extLst>
              <a:ext uri="{FF2B5EF4-FFF2-40B4-BE49-F238E27FC236}">
                <a16:creationId xmlns:a16="http://schemas.microsoft.com/office/drawing/2014/main" id="{B62656C7-FA13-4C84-97F1-4787E0C107DE}"/>
              </a:ext>
            </a:extLst>
          </p:cNvPr>
          <p:cNvSpPr/>
          <p:nvPr/>
        </p:nvSpPr>
        <p:spPr>
          <a:xfrm>
            <a:off x="4339114" y="230521"/>
            <a:ext cx="5365443" cy="2385133"/>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5" name="Rectangle: Diagonal Corners Rounded 4">
            <a:extLst>
              <a:ext uri="{FF2B5EF4-FFF2-40B4-BE49-F238E27FC236}">
                <a16:creationId xmlns:a16="http://schemas.microsoft.com/office/drawing/2014/main" id="{03E8DE4E-A95E-483A-A699-EABB5AA1488B}"/>
              </a:ext>
            </a:extLst>
          </p:cNvPr>
          <p:cNvSpPr/>
          <p:nvPr/>
        </p:nvSpPr>
        <p:spPr>
          <a:xfrm>
            <a:off x="127404" y="265989"/>
            <a:ext cx="2077432" cy="1261192"/>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6" name="Rectangle: Diagonal Corners Rounded 5">
            <a:extLst>
              <a:ext uri="{FF2B5EF4-FFF2-40B4-BE49-F238E27FC236}">
                <a16:creationId xmlns:a16="http://schemas.microsoft.com/office/drawing/2014/main" id="{4787B26A-CAFA-4122-9581-3993AFD111D0}"/>
              </a:ext>
            </a:extLst>
          </p:cNvPr>
          <p:cNvSpPr/>
          <p:nvPr/>
        </p:nvSpPr>
        <p:spPr>
          <a:xfrm>
            <a:off x="108974" y="1779301"/>
            <a:ext cx="2095862" cy="3749066"/>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8" name="Rectangle: Diagonal Corners Rounded 7">
            <a:extLst>
              <a:ext uri="{FF2B5EF4-FFF2-40B4-BE49-F238E27FC236}">
                <a16:creationId xmlns:a16="http://schemas.microsoft.com/office/drawing/2014/main" id="{8238F6DB-F444-4881-B025-A9E420DFE549}"/>
              </a:ext>
            </a:extLst>
          </p:cNvPr>
          <p:cNvSpPr/>
          <p:nvPr/>
        </p:nvSpPr>
        <p:spPr>
          <a:xfrm>
            <a:off x="4339114" y="2689264"/>
            <a:ext cx="2602918" cy="1327512"/>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14" name="Rectangle: Diagonal Corners Rounded 13">
            <a:extLst>
              <a:ext uri="{FF2B5EF4-FFF2-40B4-BE49-F238E27FC236}">
                <a16:creationId xmlns:a16="http://schemas.microsoft.com/office/drawing/2014/main" id="{2D3692A2-2089-469E-85F5-99870EEDF311}"/>
              </a:ext>
            </a:extLst>
          </p:cNvPr>
          <p:cNvSpPr/>
          <p:nvPr/>
        </p:nvSpPr>
        <p:spPr>
          <a:xfrm>
            <a:off x="51893" y="5574821"/>
            <a:ext cx="2361957" cy="1213607"/>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pic>
        <p:nvPicPr>
          <p:cNvPr id="20" name="Picture 19">
            <a:extLst>
              <a:ext uri="{FF2B5EF4-FFF2-40B4-BE49-F238E27FC236}">
                <a16:creationId xmlns:a16="http://schemas.microsoft.com/office/drawing/2014/main" id="{F2EC4A2F-C5DE-4CCC-8DB2-59F9D9C3A23E}"/>
              </a:ext>
            </a:extLst>
          </p:cNvPr>
          <p:cNvPicPr>
            <a:picLocks noChangeAspect="1"/>
          </p:cNvPicPr>
          <p:nvPr/>
        </p:nvPicPr>
        <p:blipFill>
          <a:blip r:embed="rId2"/>
          <a:stretch>
            <a:fillRect/>
          </a:stretch>
        </p:blipFill>
        <p:spPr>
          <a:xfrm>
            <a:off x="2256527" y="2152267"/>
            <a:ext cx="1932566" cy="3332215"/>
          </a:xfrm>
          <a:prstGeom prst="rect">
            <a:avLst/>
          </a:prstGeom>
        </p:spPr>
      </p:pic>
      <p:pic>
        <p:nvPicPr>
          <p:cNvPr id="26" name="Picture 25">
            <a:extLst>
              <a:ext uri="{FF2B5EF4-FFF2-40B4-BE49-F238E27FC236}">
                <a16:creationId xmlns:a16="http://schemas.microsoft.com/office/drawing/2014/main" id="{6BCBEE75-4041-4AEF-9595-72ECCC1E6E08}"/>
              </a:ext>
            </a:extLst>
          </p:cNvPr>
          <p:cNvPicPr>
            <a:picLocks noChangeAspect="1"/>
          </p:cNvPicPr>
          <p:nvPr/>
        </p:nvPicPr>
        <p:blipFill>
          <a:blip r:embed="rId3"/>
          <a:stretch>
            <a:fillRect/>
          </a:stretch>
        </p:blipFill>
        <p:spPr>
          <a:xfrm>
            <a:off x="2494651" y="5566889"/>
            <a:ext cx="2326188" cy="1213607"/>
          </a:xfrm>
          <a:prstGeom prst="rect">
            <a:avLst/>
          </a:prstGeom>
        </p:spPr>
      </p:pic>
      <p:pic>
        <p:nvPicPr>
          <p:cNvPr id="27" name="Picture 26">
            <a:extLst>
              <a:ext uri="{FF2B5EF4-FFF2-40B4-BE49-F238E27FC236}">
                <a16:creationId xmlns:a16="http://schemas.microsoft.com/office/drawing/2014/main" id="{C951014B-E3ED-466A-AF6F-22D18013E9D4}"/>
              </a:ext>
            </a:extLst>
          </p:cNvPr>
          <p:cNvPicPr>
            <a:picLocks noChangeAspect="1"/>
          </p:cNvPicPr>
          <p:nvPr/>
        </p:nvPicPr>
        <p:blipFill>
          <a:blip r:embed="rId3"/>
          <a:stretch>
            <a:fillRect/>
          </a:stretch>
        </p:blipFill>
        <p:spPr>
          <a:xfrm>
            <a:off x="4948037" y="5574822"/>
            <a:ext cx="2326188" cy="1197744"/>
          </a:xfrm>
          <a:prstGeom prst="rect">
            <a:avLst/>
          </a:prstGeom>
        </p:spPr>
      </p:pic>
      <p:sp>
        <p:nvSpPr>
          <p:cNvPr id="29" name="Rectangle: Diagonal Corners Rounded 28">
            <a:extLst>
              <a:ext uri="{FF2B5EF4-FFF2-40B4-BE49-F238E27FC236}">
                <a16:creationId xmlns:a16="http://schemas.microsoft.com/office/drawing/2014/main" id="{5293D54B-F153-4EFE-B15D-9A2E14673BE2}"/>
              </a:ext>
            </a:extLst>
          </p:cNvPr>
          <p:cNvSpPr/>
          <p:nvPr/>
        </p:nvSpPr>
        <p:spPr>
          <a:xfrm>
            <a:off x="7346607" y="5574821"/>
            <a:ext cx="2326188" cy="1197745"/>
          </a:xfrm>
          <a:prstGeom prst="round2Diag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2" name="Rectangle: Diagonal Corners Rounded 31">
            <a:extLst>
              <a:ext uri="{FF2B5EF4-FFF2-40B4-BE49-F238E27FC236}">
                <a16:creationId xmlns:a16="http://schemas.microsoft.com/office/drawing/2014/main" id="{636DECAC-2F18-46A6-ADDE-660CB269DD6E}"/>
              </a:ext>
            </a:extLst>
          </p:cNvPr>
          <p:cNvSpPr/>
          <p:nvPr/>
        </p:nvSpPr>
        <p:spPr>
          <a:xfrm>
            <a:off x="8101068" y="309616"/>
            <a:ext cx="1504630" cy="262217"/>
          </a:xfrm>
          <a:prstGeom prst="round2Diag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3" name="TextBox 32">
            <a:extLst>
              <a:ext uri="{FF2B5EF4-FFF2-40B4-BE49-F238E27FC236}">
                <a16:creationId xmlns:a16="http://schemas.microsoft.com/office/drawing/2014/main" id="{ECCC7A50-1E51-417D-BBDA-7AF9CE5175D3}"/>
              </a:ext>
            </a:extLst>
          </p:cNvPr>
          <p:cNvSpPr txBox="1"/>
          <p:nvPr/>
        </p:nvSpPr>
        <p:spPr>
          <a:xfrm>
            <a:off x="8129143" y="304387"/>
            <a:ext cx="1504630" cy="267446"/>
          </a:xfrm>
          <a:prstGeom prst="rect">
            <a:avLst/>
          </a:prstGeom>
          <a:noFill/>
        </p:spPr>
        <p:txBody>
          <a:bodyPr wrap="square" rtlCol="0">
            <a:spAutoFit/>
          </a:bodyPr>
          <a:lstStyle/>
          <a:p>
            <a:pPr algn="r"/>
            <a:r>
              <a:rPr lang="en-US" sz="1138" b="1" dirty="0">
                <a:solidFill>
                  <a:schemeClr val="bg1"/>
                </a:solidFill>
              </a:rPr>
              <a:t>TOPIC OVERVIEW</a:t>
            </a:r>
            <a:endParaRPr lang="en-GB" sz="1138" b="1" dirty="0">
              <a:solidFill>
                <a:schemeClr val="bg1"/>
              </a:solidFill>
            </a:endParaRPr>
          </a:p>
        </p:txBody>
      </p:sp>
      <p:sp>
        <p:nvSpPr>
          <p:cNvPr id="34" name="Rectangle: Diagonal Corners Rounded 33">
            <a:extLst>
              <a:ext uri="{FF2B5EF4-FFF2-40B4-BE49-F238E27FC236}">
                <a16:creationId xmlns:a16="http://schemas.microsoft.com/office/drawing/2014/main" id="{8A26E71E-1D93-4303-BFF3-A5F608277CDC}"/>
              </a:ext>
            </a:extLst>
          </p:cNvPr>
          <p:cNvSpPr/>
          <p:nvPr/>
        </p:nvSpPr>
        <p:spPr>
          <a:xfrm>
            <a:off x="1153466" y="1866802"/>
            <a:ext cx="948840" cy="250070"/>
          </a:xfrm>
          <a:prstGeom prst="round2Diag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en-GB" sz="1463"/>
          </a:p>
        </p:txBody>
      </p:sp>
      <p:sp>
        <p:nvSpPr>
          <p:cNvPr id="35" name="TextBox 34">
            <a:extLst>
              <a:ext uri="{FF2B5EF4-FFF2-40B4-BE49-F238E27FC236}">
                <a16:creationId xmlns:a16="http://schemas.microsoft.com/office/drawing/2014/main" id="{7327A914-7E4B-4A78-A7A8-2B183988055F}"/>
              </a:ext>
            </a:extLst>
          </p:cNvPr>
          <p:cNvSpPr txBox="1"/>
          <p:nvPr/>
        </p:nvSpPr>
        <p:spPr>
          <a:xfrm>
            <a:off x="1297591" y="1855319"/>
            <a:ext cx="835200" cy="242374"/>
          </a:xfrm>
          <a:prstGeom prst="rect">
            <a:avLst/>
          </a:prstGeom>
          <a:noFill/>
        </p:spPr>
        <p:txBody>
          <a:bodyPr wrap="square" rtlCol="0">
            <a:spAutoFit/>
          </a:bodyPr>
          <a:lstStyle/>
          <a:p>
            <a:pPr algn="r"/>
            <a:r>
              <a:rPr lang="en-US" sz="975" b="1" dirty="0">
                <a:solidFill>
                  <a:schemeClr val="bg1"/>
                </a:solidFill>
              </a:rPr>
              <a:t>ENGLISH</a:t>
            </a:r>
            <a:endParaRPr lang="en-GB" sz="975" b="1" dirty="0">
              <a:solidFill>
                <a:schemeClr val="bg1"/>
              </a:solidFill>
            </a:endParaRPr>
          </a:p>
        </p:txBody>
      </p:sp>
      <p:pic>
        <p:nvPicPr>
          <p:cNvPr id="36" name="Picture 35">
            <a:extLst>
              <a:ext uri="{FF2B5EF4-FFF2-40B4-BE49-F238E27FC236}">
                <a16:creationId xmlns:a16="http://schemas.microsoft.com/office/drawing/2014/main" id="{8EFB4DA6-B0C8-40A0-9658-92E67EE644EC}"/>
              </a:ext>
            </a:extLst>
          </p:cNvPr>
          <p:cNvPicPr>
            <a:picLocks noChangeAspect="1"/>
          </p:cNvPicPr>
          <p:nvPr/>
        </p:nvPicPr>
        <p:blipFill>
          <a:blip r:embed="rId4"/>
          <a:stretch>
            <a:fillRect/>
          </a:stretch>
        </p:blipFill>
        <p:spPr>
          <a:xfrm>
            <a:off x="2989507" y="2228866"/>
            <a:ext cx="1153316" cy="247671"/>
          </a:xfrm>
          <a:prstGeom prst="rect">
            <a:avLst/>
          </a:prstGeom>
        </p:spPr>
      </p:pic>
      <p:pic>
        <p:nvPicPr>
          <p:cNvPr id="37" name="Picture 36">
            <a:extLst>
              <a:ext uri="{FF2B5EF4-FFF2-40B4-BE49-F238E27FC236}">
                <a16:creationId xmlns:a16="http://schemas.microsoft.com/office/drawing/2014/main" id="{F6A906BF-7CD9-49CF-8AE7-148C4AD7B79C}"/>
              </a:ext>
            </a:extLst>
          </p:cNvPr>
          <p:cNvPicPr>
            <a:picLocks noChangeAspect="1"/>
          </p:cNvPicPr>
          <p:nvPr/>
        </p:nvPicPr>
        <p:blipFill>
          <a:blip r:embed="rId4"/>
          <a:stretch>
            <a:fillRect/>
          </a:stretch>
        </p:blipFill>
        <p:spPr>
          <a:xfrm>
            <a:off x="6420209" y="2728969"/>
            <a:ext cx="491743" cy="247671"/>
          </a:xfrm>
          <a:prstGeom prst="rect">
            <a:avLst/>
          </a:prstGeom>
        </p:spPr>
      </p:pic>
      <p:sp>
        <p:nvSpPr>
          <p:cNvPr id="40" name="TextBox 39">
            <a:extLst>
              <a:ext uri="{FF2B5EF4-FFF2-40B4-BE49-F238E27FC236}">
                <a16:creationId xmlns:a16="http://schemas.microsoft.com/office/drawing/2014/main" id="{939B9080-EA0F-45A5-8BB1-C668E8DF89F6}"/>
              </a:ext>
            </a:extLst>
          </p:cNvPr>
          <p:cNvSpPr txBox="1"/>
          <p:nvPr/>
        </p:nvSpPr>
        <p:spPr>
          <a:xfrm>
            <a:off x="3043517" y="2204440"/>
            <a:ext cx="1142609" cy="242374"/>
          </a:xfrm>
          <a:prstGeom prst="rect">
            <a:avLst/>
          </a:prstGeom>
          <a:noFill/>
        </p:spPr>
        <p:txBody>
          <a:bodyPr wrap="square" rtlCol="0">
            <a:spAutoFit/>
          </a:bodyPr>
          <a:lstStyle/>
          <a:p>
            <a:pPr algn="r"/>
            <a:r>
              <a:rPr lang="en-US" sz="975" b="1" dirty="0">
                <a:solidFill>
                  <a:schemeClr val="bg1"/>
                </a:solidFill>
              </a:rPr>
              <a:t>MATHEMATICS</a:t>
            </a:r>
            <a:endParaRPr lang="en-GB" sz="975" b="1" dirty="0">
              <a:solidFill>
                <a:schemeClr val="bg1"/>
              </a:solidFill>
            </a:endParaRPr>
          </a:p>
        </p:txBody>
      </p:sp>
      <p:sp>
        <p:nvSpPr>
          <p:cNvPr id="42" name="TextBox 41">
            <a:extLst>
              <a:ext uri="{FF2B5EF4-FFF2-40B4-BE49-F238E27FC236}">
                <a16:creationId xmlns:a16="http://schemas.microsoft.com/office/drawing/2014/main" id="{9835012C-E248-476E-98E5-B0FBE0B6D680}"/>
              </a:ext>
            </a:extLst>
          </p:cNvPr>
          <p:cNvSpPr txBox="1"/>
          <p:nvPr/>
        </p:nvSpPr>
        <p:spPr>
          <a:xfrm>
            <a:off x="6588609" y="2727308"/>
            <a:ext cx="337546" cy="242374"/>
          </a:xfrm>
          <a:prstGeom prst="rect">
            <a:avLst/>
          </a:prstGeom>
          <a:noFill/>
        </p:spPr>
        <p:txBody>
          <a:bodyPr wrap="square" rtlCol="0">
            <a:spAutoFit/>
          </a:bodyPr>
          <a:lstStyle/>
          <a:p>
            <a:pPr algn="r"/>
            <a:r>
              <a:rPr lang="en-US" sz="975" b="1" dirty="0">
                <a:solidFill>
                  <a:schemeClr val="bg1"/>
                </a:solidFill>
              </a:rPr>
              <a:t>RE</a:t>
            </a:r>
            <a:endParaRPr lang="en-GB" sz="975" b="1" dirty="0">
              <a:solidFill>
                <a:schemeClr val="bg1"/>
              </a:solidFill>
            </a:endParaRPr>
          </a:p>
        </p:txBody>
      </p:sp>
      <p:pic>
        <p:nvPicPr>
          <p:cNvPr id="45" name="Picture 44">
            <a:extLst>
              <a:ext uri="{FF2B5EF4-FFF2-40B4-BE49-F238E27FC236}">
                <a16:creationId xmlns:a16="http://schemas.microsoft.com/office/drawing/2014/main" id="{3BB634BC-D462-4225-B115-407652B2E1B8}"/>
              </a:ext>
            </a:extLst>
          </p:cNvPr>
          <p:cNvPicPr>
            <a:picLocks noChangeAspect="1"/>
          </p:cNvPicPr>
          <p:nvPr/>
        </p:nvPicPr>
        <p:blipFill>
          <a:blip r:embed="rId5"/>
          <a:stretch>
            <a:fillRect/>
          </a:stretch>
        </p:blipFill>
        <p:spPr>
          <a:xfrm>
            <a:off x="7000269" y="2689265"/>
            <a:ext cx="2687263" cy="1293974"/>
          </a:xfrm>
          <a:prstGeom prst="rect">
            <a:avLst/>
          </a:prstGeom>
        </p:spPr>
      </p:pic>
      <p:pic>
        <p:nvPicPr>
          <p:cNvPr id="46" name="Picture 45">
            <a:extLst>
              <a:ext uri="{FF2B5EF4-FFF2-40B4-BE49-F238E27FC236}">
                <a16:creationId xmlns:a16="http://schemas.microsoft.com/office/drawing/2014/main" id="{5DC5DDA9-A636-4BE7-84D3-B19CF2D44610}"/>
              </a:ext>
            </a:extLst>
          </p:cNvPr>
          <p:cNvPicPr>
            <a:picLocks noChangeAspect="1"/>
          </p:cNvPicPr>
          <p:nvPr/>
        </p:nvPicPr>
        <p:blipFill>
          <a:blip r:embed="rId5"/>
          <a:stretch>
            <a:fillRect/>
          </a:stretch>
        </p:blipFill>
        <p:spPr>
          <a:xfrm>
            <a:off x="7047354" y="4090386"/>
            <a:ext cx="2640178" cy="1348565"/>
          </a:xfrm>
          <a:prstGeom prst="rect">
            <a:avLst/>
          </a:prstGeom>
        </p:spPr>
      </p:pic>
      <p:pic>
        <p:nvPicPr>
          <p:cNvPr id="47" name="Picture 46">
            <a:extLst>
              <a:ext uri="{FF2B5EF4-FFF2-40B4-BE49-F238E27FC236}">
                <a16:creationId xmlns:a16="http://schemas.microsoft.com/office/drawing/2014/main" id="{1FF63C65-25F3-4093-8A43-71E537B06E3C}"/>
              </a:ext>
            </a:extLst>
          </p:cNvPr>
          <p:cNvPicPr>
            <a:picLocks noChangeAspect="1"/>
          </p:cNvPicPr>
          <p:nvPr/>
        </p:nvPicPr>
        <p:blipFill>
          <a:blip r:embed="rId5"/>
          <a:stretch>
            <a:fillRect/>
          </a:stretch>
        </p:blipFill>
        <p:spPr>
          <a:xfrm>
            <a:off x="4303862" y="4090386"/>
            <a:ext cx="2640178" cy="1393325"/>
          </a:xfrm>
          <a:prstGeom prst="rect">
            <a:avLst/>
          </a:prstGeom>
        </p:spPr>
      </p:pic>
      <p:pic>
        <p:nvPicPr>
          <p:cNvPr id="48" name="Picture 47">
            <a:extLst>
              <a:ext uri="{FF2B5EF4-FFF2-40B4-BE49-F238E27FC236}">
                <a16:creationId xmlns:a16="http://schemas.microsoft.com/office/drawing/2014/main" id="{9DFE1AE1-408D-4885-8082-7D2320A7DE21}"/>
              </a:ext>
            </a:extLst>
          </p:cNvPr>
          <p:cNvPicPr>
            <a:picLocks noChangeAspect="1"/>
          </p:cNvPicPr>
          <p:nvPr/>
        </p:nvPicPr>
        <p:blipFill>
          <a:blip r:embed="rId6"/>
          <a:stretch>
            <a:fillRect/>
          </a:stretch>
        </p:blipFill>
        <p:spPr>
          <a:xfrm>
            <a:off x="9016626" y="2732069"/>
            <a:ext cx="614365" cy="247671"/>
          </a:xfrm>
          <a:prstGeom prst="rect">
            <a:avLst/>
          </a:prstGeom>
        </p:spPr>
      </p:pic>
      <p:pic>
        <p:nvPicPr>
          <p:cNvPr id="49" name="Picture 48">
            <a:extLst>
              <a:ext uri="{FF2B5EF4-FFF2-40B4-BE49-F238E27FC236}">
                <a16:creationId xmlns:a16="http://schemas.microsoft.com/office/drawing/2014/main" id="{8F4BF5C8-3A52-4F28-8165-9AE94547153B}"/>
              </a:ext>
            </a:extLst>
          </p:cNvPr>
          <p:cNvPicPr>
            <a:picLocks noChangeAspect="1"/>
          </p:cNvPicPr>
          <p:nvPr/>
        </p:nvPicPr>
        <p:blipFill>
          <a:blip r:embed="rId6"/>
          <a:stretch>
            <a:fillRect/>
          </a:stretch>
        </p:blipFill>
        <p:spPr>
          <a:xfrm>
            <a:off x="5204460" y="4134364"/>
            <a:ext cx="1721695" cy="247671"/>
          </a:xfrm>
          <a:prstGeom prst="rect">
            <a:avLst/>
          </a:prstGeom>
        </p:spPr>
      </p:pic>
      <p:pic>
        <p:nvPicPr>
          <p:cNvPr id="50" name="Picture 49">
            <a:extLst>
              <a:ext uri="{FF2B5EF4-FFF2-40B4-BE49-F238E27FC236}">
                <a16:creationId xmlns:a16="http://schemas.microsoft.com/office/drawing/2014/main" id="{27ECBFFA-F669-4F09-BD38-553487A6CB8D}"/>
              </a:ext>
            </a:extLst>
          </p:cNvPr>
          <p:cNvPicPr>
            <a:picLocks noChangeAspect="1"/>
          </p:cNvPicPr>
          <p:nvPr/>
        </p:nvPicPr>
        <p:blipFill>
          <a:blip r:embed="rId6"/>
          <a:stretch>
            <a:fillRect/>
          </a:stretch>
        </p:blipFill>
        <p:spPr>
          <a:xfrm>
            <a:off x="8900566" y="4147349"/>
            <a:ext cx="736615" cy="247671"/>
          </a:xfrm>
          <a:prstGeom prst="rect">
            <a:avLst/>
          </a:prstGeom>
        </p:spPr>
      </p:pic>
      <p:pic>
        <p:nvPicPr>
          <p:cNvPr id="51" name="Picture 50">
            <a:extLst>
              <a:ext uri="{FF2B5EF4-FFF2-40B4-BE49-F238E27FC236}">
                <a16:creationId xmlns:a16="http://schemas.microsoft.com/office/drawing/2014/main" id="{547400CB-98A0-4064-B430-BAFF350FD82B}"/>
              </a:ext>
            </a:extLst>
          </p:cNvPr>
          <p:cNvPicPr>
            <a:picLocks noChangeAspect="1"/>
          </p:cNvPicPr>
          <p:nvPr/>
        </p:nvPicPr>
        <p:blipFill>
          <a:blip r:embed="rId6"/>
          <a:stretch>
            <a:fillRect/>
          </a:stretch>
        </p:blipFill>
        <p:spPr>
          <a:xfrm>
            <a:off x="1840268" y="5663861"/>
            <a:ext cx="525333" cy="247671"/>
          </a:xfrm>
          <a:prstGeom prst="rect">
            <a:avLst/>
          </a:prstGeom>
        </p:spPr>
      </p:pic>
      <p:sp>
        <p:nvSpPr>
          <p:cNvPr id="56" name="TextBox 55">
            <a:extLst>
              <a:ext uri="{FF2B5EF4-FFF2-40B4-BE49-F238E27FC236}">
                <a16:creationId xmlns:a16="http://schemas.microsoft.com/office/drawing/2014/main" id="{5921C644-530F-4FE5-98B1-21D2AAF1AC42}"/>
              </a:ext>
            </a:extLst>
          </p:cNvPr>
          <p:cNvSpPr txBox="1"/>
          <p:nvPr/>
        </p:nvSpPr>
        <p:spPr>
          <a:xfrm>
            <a:off x="9150911" y="2732726"/>
            <a:ext cx="495343" cy="242374"/>
          </a:xfrm>
          <a:prstGeom prst="rect">
            <a:avLst/>
          </a:prstGeom>
          <a:noFill/>
        </p:spPr>
        <p:txBody>
          <a:bodyPr wrap="square" rtlCol="0">
            <a:spAutoFit/>
          </a:bodyPr>
          <a:lstStyle/>
          <a:p>
            <a:pPr algn="r"/>
            <a:r>
              <a:rPr lang="en-US" sz="975" b="1" dirty="0">
                <a:solidFill>
                  <a:schemeClr val="bg1"/>
                </a:solidFill>
              </a:rPr>
              <a:t>PSHE</a:t>
            </a:r>
            <a:endParaRPr lang="en-GB" sz="975" b="1" dirty="0">
              <a:solidFill>
                <a:schemeClr val="bg1"/>
              </a:solidFill>
            </a:endParaRPr>
          </a:p>
        </p:txBody>
      </p:sp>
      <p:sp>
        <p:nvSpPr>
          <p:cNvPr id="57" name="TextBox 56">
            <a:extLst>
              <a:ext uri="{FF2B5EF4-FFF2-40B4-BE49-F238E27FC236}">
                <a16:creationId xmlns:a16="http://schemas.microsoft.com/office/drawing/2014/main" id="{49D3F9CA-546A-4034-B270-D0BA958BE1F5}"/>
              </a:ext>
            </a:extLst>
          </p:cNvPr>
          <p:cNvSpPr txBox="1"/>
          <p:nvPr/>
        </p:nvSpPr>
        <p:spPr>
          <a:xfrm>
            <a:off x="8996225" y="4152646"/>
            <a:ext cx="676570" cy="242374"/>
          </a:xfrm>
          <a:prstGeom prst="rect">
            <a:avLst/>
          </a:prstGeom>
          <a:noFill/>
        </p:spPr>
        <p:txBody>
          <a:bodyPr wrap="square" rtlCol="0">
            <a:spAutoFit/>
          </a:bodyPr>
          <a:lstStyle/>
          <a:p>
            <a:pPr algn="r"/>
            <a:r>
              <a:rPr lang="en-US" sz="975" b="1" dirty="0">
                <a:solidFill>
                  <a:schemeClr val="bg1"/>
                </a:solidFill>
              </a:rPr>
              <a:t>MUSIC</a:t>
            </a:r>
            <a:endParaRPr lang="en-GB" sz="975" b="1" dirty="0">
              <a:solidFill>
                <a:schemeClr val="bg1"/>
              </a:solidFill>
            </a:endParaRPr>
          </a:p>
        </p:txBody>
      </p:sp>
      <p:sp>
        <p:nvSpPr>
          <p:cNvPr id="58" name="TextBox 57">
            <a:extLst>
              <a:ext uri="{FF2B5EF4-FFF2-40B4-BE49-F238E27FC236}">
                <a16:creationId xmlns:a16="http://schemas.microsoft.com/office/drawing/2014/main" id="{B956333B-4BA1-458A-B1BB-1B8CA983E209}"/>
              </a:ext>
            </a:extLst>
          </p:cNvPr>
          <p:cNvSpPr txBox="1"/>
          <p:nvPr/>
        </p:nvSpPr>
        <p:spPr>
          <a:xfrm>
            <a:off x="5318760" y="4134364"/>
            <a:ext cx="1662111" cy="242374"/>
          </a:xfrm>
          <a:prstGeom prst="rect">
            <a:avLst/>
          </a:prstGeom>
          <a:noFill/>
        </p:spPr>
        <p:txBody>
          <a:bodyPr wrap="square" rtlCol="0">
            <a:spAutoFit/>
          </a:bodyPr>
          <a:lstStyle/>
          <a:p>
            <a:pPr algn="r"/>
            <a:r>
              <a:rPr lang="en-US" sz="975" b="1" dirty="0">
                <a:solidFill>
                  <a:schemeClr val="bg1"/>
                </a:solidFill>
              </a:rPr>
              <a:t>E-SAFETY &amp; COMPUTING</a:t>
            </a:r>
            <a:endParaRPr lang="en-GB" sz="975" b="1" dirty="0">
              <a:solidFill>
                <a:schemeClr val="bg1"/>
              </a:solidFill>
            </a:endParaRPr>
          </a:p>
        </p:txBody>
      </p:sp>
      <p:sp>
        <p:nvSpPr>
          <p:cNvPr id="60" name="TextBox 59">
            <a:extLst>
              <a:ext uri="{FF2B5EF4-FFF2-40B4-BE49-F238E27FC236}">
                <a16:creationId xmlns:a16="http://schemas.microsoft.com/office/drawing/2014/main" id="{C7479758-9A6C-49A5-B9DE-CFD0DFA14A92}"/>
              </a:ext>
            </a:extLst>
          </p:cNvPr>
          <p:cNvSpPr txBox="1"/>
          <p:nvPr/>
        </p:nvSpPr>
        <p:spPr>
          <a:xfrm>
            <a:off x="1893228" y="5663861"/>
            <a:ext cx="508564" cy="242374"/>
          </a:xfrm>
          <a:prstGeom prst="rect">
            <a:avLst/>
          </a:prstGeom>
          <a:noFill/>
        </p:spPr>
        <p:txBody>
          <a:bodyPr wrap="square" rtlCol="0">
            <a:spAutoFit/>
          </a:bodyPr>
          <a:lstStyle/>
          <a:p>
            <a:pPr algn="r"/>
            <a:r>
              <a:rPr lang="en-US" sz="975" b="1" dirty="0">
                <a:solidFill>
                  <a:schemeClr val="bg1"/>
                </a:solidFill>
              </a:rPr>
              <a:t>SMSC</a:t>
            </a:r>
            <a:endParaRPr lang="en-GB" sz="975" b="1" dirty="0">
              <a:solidFill>
                <a:schemeClr val="bg1"/>
              </a:solidFill>
            </a:endParaRPr>
          </a:p>
        </p:txBody>
      </p:sp>
      <p:grpSp>
        <p:nvGrpSpPr>
          <p:cNvPr id="69" name="Group 68">
            <a:extLst>
              <a:ext uri="{FF2B5EF4-FFF2-40B4-BE49-F238E27FC236}">
                <a16:creationId xmlns:a16="http://schemas.microsoft.com/office/drawing/2014/main" id="{33D8120D-B23D-4EE5-B1BB-7816F9DB0E53}"/>
              </a:ext>
            </a:extLst>
          </p:cNvPr>
          <p:cNvGrpSpPr/>
          <p:nvPr/>
        </p:nvGrpSpPr>
        <p:grpSpPr>
          <a:xfrm>
            <a:off x="6745649" y="5611176"/>
            <a:ext cx="453848" cy="259983"/>
            <a:chOff x="6741091" y="5129445"/>
            <a:chExt cx="453848" cy="259983"/>
          </a:xfrm>
        </p:grpSpPr>
        <p:pic>
          <p:nvPicPr>
            <p:cNvPr id="53" name="Picture 52">
              <a:extLst>
                <a:ext uri="{FF2B5EF4-FFF2-40B4-BE49-F238E27FC236}">
                  <a16:creationId xmlns:a16="http://schemas.microsoft.com/office/drawing/2014/main" id="{015F822E-177B-40F4-803D-9B9EA0D0A4D9}"/>
                </a:ext>
              </a:extLst>
            </p:cNvPr>
            <p:cNvPicPr>
              <a:picLocks noChangeAspect="1"/>
            </p:cNvPicPr>
            <p:nvPr/>
          </p:nvPicPr>
          <p:blipFill>
            <a:blip r:embed="rId6"/>
            <a:stretch>
              <a:fillRect/>
            </a:stretch>
          </p:blipFill>
          <p:spPr>
            <a:xfrm>
              <a:off x="6741091" y="5141757"/>
              <a:ext cx="444607" cy="247671"/>
            </a:xfrm>
            <a:prstGeom prst="rect">
              <a:avLst/>
            </a:prstGeom>
          </p:spPr>
        </p:pic>
        <p:sp>
          <p:nvSpPr>
            <p:cNvPr id="62" name="TextBox 61">
              <a:extLst>
                <a:ext uri="{FF2B5EF4-FFF2-40B4-BE49-F238E27FC236}">
                  <a16:creationId xmlns:a16="http://schemas.microsoft.com/office/drawing/2014/main" id="{A287CF4E-642A-49F1-82DF-DF4EB3CB9267}"/>
                </a:ext>
              </a:extLst>
            </p:cNvPr>
            <p:cNvSpPr txBox="1"/>
            <p:nvPr/>
          </p:nvSpPr>
          <p:spPr>
            <a:xfrm>
              <a:off x="6834742" y="5129445"/>
              <a:ext cx="360197" cy="242374"/>
            </a:xfrm>
            <a:prstGeom prst="rect">
              <a:avLst/>
            </a:prstGeom>
            <a:noFill/>
          </p:spPr>
          <p:txBody>
            <a:bodyPr wrap="square" rtlCol="0">
              <a:spAutoFit/>
            </a:bodyPr>
            <a:lstStyle/>
            <a:p>
              <a:pPr algn="r"/>
              <a:r>
                <a:rPr lang="en-US" sz="975" b="1" dirty="0">
                  <a:solidFill>
                    <a:schemeClr val="bg1"/>
                  </a:solidFill>
                </a:rPr>
                <a:t>PE</a:t>
              </a:r>
              <a:endParaRPr lang="en-GB" sz="975" b="1" dirty="0">
                <a:solidFill>
                  <a:schemeClr val="bg1"/>
                </a:solidFill>
              </a:endParaRPr>
            </a:p>
          </p:txBody>
        </p:sp>
      </p:grpSp>
      <p:grpSp>
        <p:nvGrpSpPr>
          <p:cNvPr id="70" name="Group 69">
            <a:extLst>
              <a:ext uri="{FF2B5EF4-FFF2-40B4-BE49-F238E27FC236}">
                <a16:creationId xmlns:a16="http://schemas.microsoft.com/office/drawing/2014/main" id="{5B91DE4B-AA87-41EB-A4B0-CC40D6252A00}"/>
              </a:ext>
            </a:extLst>
          </p:cNvPr>
          <p:cNvGrpSpPr/>
          <p:nvPr/>
        </p:nvGrpSpPr>
        <p:grpSpPr>
          <a:xfrm>
            <a:off x="8867363" y="5617198"/>
            <a:ext cx="858828" cy="253961"/>
            <a:chOff x="8850601" y="5130289"/>
            <a:chExt cx="858828" cy="253961"/>
          </a:xfrm>
        </p:grpSpPr>
        <p:pic>
          <p:nvPicPr>
            <p:cNvPr id="54" name="Picture 53">
              <a:extLst>
                <a:ext uri="{FF2B5EF4-FFF2-40B4-BE49-F238E27FC236}">
                  <a16:creationId xmlns:a16="http://schemas.microsoft.com/office/drawing/2014/main" id="{2C01E45C-0128-4466-A1B7-84F6AC48D090}"/>
                </a:ext>
              </a:extLst>
            </p:cNvPr>
            <p:cNvPicPr>
              <a:picLocks noChangeAspect="1"/>
            </p:cNvPicPr>
            <p:nvPr/>
          </p:nvPicPr>
          <p:blipFill>
            <a:blip r:embed="rId6"/>
            <a:stretch>
              <a:fillRect/>
            </a:stretch>
          </p:blipFill>
          <p:spPr>
            <a:xfrm>
              <a:off x="8850601" y="5136579"/>
              <a:ext cx="757805" cy="247671"/>
            </a:xfrm>
            <a:prstGeom prst="rect">
              <a:avLst/>
            </a:prstGeom>
          </p:spPr>
        </p:pic>
        <p:sp>
          <p:nvSpPr>
            <p:cNvPr id="63" name="TextBox 62">
              <a:extLst>
                <a:ext uri="{FF2B5EF4-FFF2-40B4-BE49-F238E27FC236}">
                  <a16:creationId xmlns:a16="http://schemas.microsoft.com/office/drawing/2014/main" id="{9946F9B7-B555-420C-8E37-13F0BA7EBA65}"/>
                </a:ext>
              </a:extLst>
            </p:cNvPr>
            <p:cNvSpPr txBox="1"/>
            <p:nvPr/>
          </p:nvSpPr>
          <p:spPr>
            <a:xfrm>
              <a:off x="9061684" y="5130289"/>
              <a:ext cx="647745" cy="242374"/>
            </a:xfrm>
            <a:prstGeom prst="rect">
              <a:avLst/>
            </a:prstGeom>
            <a:noFill/>
          </p:spPr>
          <p:txBody>
            <a:bodyPr wrap="square" rtlCol="0">
              <a:spAutoFit/>
            </a:bodyPr>
            <a:lstStyle/>
            <a:p>
              <a:r>
                <a:rPr lang="en-US" sz="975" b="1" dirty="0">
                  <a:solidFill>
                    <a:schemeClr val="bg1"/>
                  </a:solidFill>
                </a:rPr>
                <a:t>FRENCH</a:t>
              </a:r>
              <a:endParaRPr lang="en-GB" sz="975" b="1" dirty="0">
                <a:solidFill>
                  <a:schemeClr val="bg1"/>
                </a:solidFill>
              </a:endParaRPr>
            </a:p>
          </p:txBody>
        </p:sp>
      </p:grpSp>
      <p:sp>
        <p:nvSpPr>
          <p:cNvPr id="65" name="TextBox 64">
            <a:extLst>
              <a:ext uri="{FF2B5EF4-FFF2-40B4-BE49-F238E27FC236}">
                <a16:creationId xmlns:a16="http://schemas.microsoft.com/office/drawing/2014/main" id="{0A374F86-175C-47D0-8C78-B1351CAA25B7}"/>
              </a:ext>
            </a:extLst>
          </p:cNvPr>
          <p:cNvSpPr txBox="1"/>
          <p:nvPr/>
        </p:nvSpPr>
        <p:spPr>
          <a:xfrm>
            <a:off x="125810" y="355710"/>
            <a:ext cx="1947529" cy="1092607"/>
          </a:xfrm>
          <a:prstGeom prst="rect">
            <a:avLst/>
          </a:prstGeom>
          <a:noFill/>
        </p:spPr>
        <p:txBody>
          <a:bodyPr wrap="square" rtlCol="0">
            <a:spAutoFit/>
          </a:bodyPr>
          <a:lstStyle/>
          <a:p>
            <a:pPr algn="ctr"/>
            <a:r>
              <a:rPr lang="en-US" sz="1625" b="1" dirty="0">
                <a:solidFill>
                  <a:schemeClr val="bg1"/>
                </a:solidFill>
              </a:rPr>
              <a:t>Hola Mexico!</a:t>
            </a:r>
          </a:p>
          <a:p>
            <a:pPr algn="ctr"/>
            <a:r>
              <a:rPr lang="en-US" sz="1625" b="1" dirty="0">
                <a:solidFill>
                  <a:schemeClr val="bg1"/>
                </a:solidFill>
              </a:rPr>
              <a:t>Years 5 &amp; 6</a:t>
            </a:r>
          </a:p>
          <a:p>
            <a:pPr algn="ctr"/>
            <a:r>
              <a:rPr lang="en-US" sz="1625" b="1" dirty="0">
                <a:solidFill>
                  <a:schemeClr val="bg1"/>
                </a:solidFill>
              </a:rPr>
              <a:t>Autumn Term </a:t>
            </a:r>
          </a:p>
          <a:p>
            <a:pPr algn="ctr"/>
            <a:r>
              <a:rPr lang="en-US" sz="1625" b="1" dirty="0">
                <a:solidFill>
                  <a:schemeClr val="bg1"/>
                </a:solidFill>
              </a:rPr>
              <a:t>2022</a:t>
            </a:r>
          </a:p>
        </p:txBody>
      </p:sp>
      <p:grpSp>
        <p:nvGrpSpPr>
          <p:cNvPr id="68" name="Group 67">
            <a:extLst>
              <a:ext uri="{FF2B5EF4-FFF2-40B4-BE49-F238E27FC236}">
                <a16:creationId xmlns:a16="http://schemas.microsoft.com/office/drawing/2014/main" id="{D09C919F-C3BB-4ED5-84D6-BD51CEED735E}"/>
              </a:ext>
            </a:extLst>
          </p:cNvPr>
          <p:cNvGrpSpPr/>
          <p:nvPr/>
        </p:nvGrpSpPr>
        <p:grpSpPr>
          <a:xfrm>
            <a:off x="3744176" y="5613966"/>
            <a:ext cx="1083278" cy="286511"/>
            <a:chOff x="3922042" y="5117843"/>
            <a:chExt cx="819042" cy="261433"/>
          </a:xfrm>
        </p:grpSpPr>
        <p:pic>
          <p:nvPicPr>
            <p:cNvPr id="66" name="Picture 65">
              <a:extLst>
                <a:ext uri="{FF2B5EF4-FFF2-40B4-BE49-F238E27FC236}">
                  <a16:creationId xmlns:a16="http://schemas.microsoft.com/office/drawing/2014/main" id="{94A54CD9-AA80-4B8A-9321-8144278466AF}"/>
                </a:ext>
              </a:extLst>
            </p:cNvPr>
            <p:cNvPicPr>
              <a:picLocks noChangeAspect="1"/>
            </p:cNvPicPr>
            <p:nvPr/>
          </p:nvPicPr>
          <p:blipFill>
            <a:blip r:embed="rId6"/>
            <a:stretch>
              <a:fillRect/>
            </a:stretch>
          </p:blipFill>
          <p:spPr>
            <a:xfrm>
              <a:off x="4056905" y="5131605"/>
              <a:ext cx="646388" cy="247671"/>
            </a:xfrm>
            <a:prstGeom prst="rect">
              <a:avLst/>
            </a:prstGeom>
          </p:spPr>
        </p:pic>
        <p:sp>
          <p:nvSpPr>
            <p:cNvPr id="67" name="TextBox 66">
              <a:extLst>
                <a:ext uri="{FF2B5EF4-FFF2-40B4-BE49-F238E27FC236}">
                  <a16:creationId xmlns:a16="http://schemas.microsoft.com/office/drawing/2014/main" id="{326F14C9-7F9E-4247-B96F-D35BC629E865}"/>
                </a:ext>
              </a:extLst>
            </p:cNvPr>
            <p:cNvSpPr txBox="1"/>
            <p:nvPr/>
          </p:nvSpPr>
          <p:spPr>
            <a:xfrm>
              <a:off x="3922042" y="5117843"/>
              <a:ext cx="819042" cy="221159"/>
            </a:xfrm>
            <a:prstGeom prst="rect">
              <a:avLst/>
            </a:prstGeom>
            <a:noFill/>
          </p:spPr>
          <p:txBody>
            <a:bodyPr wrap="square" rtlCol="0">
              <a:spAutoFit/>
            </a:bodyPr>
            <a:lstStyle/>
            <a:p>
              <a:pPr algn="r"/>
              <a:r>
                <a:rPr lang="en-US" sz="975" b="1" dirty="0">
                  <a:solidFill>
                    <a:schemeClr val="bg1"/>
                  </a:solidFill>
                </a:rPr>
                <a:t>ART &amp; DESIGN</a:t>
              </a:r>
              <a:endParaRPr lang="en-GB" sz="975" b="1" dirty="0">
                <a:solidFill>
                  <a:schemeClr val="bg1"/>
                </a:solidFill>
              </a:endParaRPr>
            </a:p>
          </p:txBody>
        </p:sp>
      </p:grpSp>
      <p:sp>
        <p:nvSpPr>
          <p:cNvPr id="41" name="TextBox 40">
            <a:extLst>
              <a:ext uri="{FF2B5EF4-FFF2-40B4-BE49-F238E27FC236}">
                <a16:creationId xmlns:a16="http://schemas.microsoft.com/office/drawing/2014/main" id="{4D855731-983B-4A04-AF5D-C6417EFFC79A}"/>
              </a:ext>
            </a:extLst>
          </p:cNvPr>
          <p:cNvSpPr txBox="1"/>
          <p:nvPr/>
        </p:nvSpPr>
        <p:spPr>
          <a:xfrm>
            <a:off x="4414352" y="520722"/>
            <a:ext cx="5266004" cy="2092881"/>
          </a:xfrm>
          <a:prstGeom prst="rect">
            <a:avLst/>
          </a:prstGeom>
          <a:noFill/>
        </p:spPr>
        <p:txBody>
          <a:bodyPr wrap="square" lIns="91440" tIns="45720" rIns="91440" bIns="45720" rtlCol="0" anchor="t">
            <a:spAutoFit/>
          </a:bodyPr>
          <a:lstStyle/>
          <a:p>
            <a:r>
              <a:rPr lang="en-US" sz="1000" dirty="0"/>
              <a:t>As </a:t>
            </a:r>
            <a:r>
              <a:rPr lang="en-US" sz="1000" b="1" dirty="0"/>
              <a:t>Artists</a:t>
            </a:r>
            <a:r>
              <a:rPr lang="en-US" sz="1000" dirty="0"/>
              <a:t>, we will look closely at a range of Maya art and create our own pieces including sculpture, weaving, sketches and paintings. </a:t>
            </a:r>
          </a:p>
          <a:p>
            <a:r>
              <a:rPr lang="en-US" sz="1000" dirty="0"/>
              <a:t>As </a:t>
            </a:r>
            <a:r>
              <a:rPr lang="en-US" sz="1000" b="1" dirty="0"/>
              <a:t>Design Technologists</a:t>
            </a:r>
            <a:r>
              <a:rPr lang="en-US" sz="1000" dirty="0"/>
              <a:t>, we will make simple instruments out of junk materials and see who can make the loudest, highest and longest sounds.</a:t>
            </a:r>
          </a:p>
          <a:p>
            <a:r>
              <a:rPr lang="en-US" sz="1000" dirty="0"/>
              <a:t>As </a:t>
            </a:r>
            <a:r>
              <a:rPr lang="en-US" sz="1000" b="1" dirty="0"/>
              <a:t>Scientists</a:t>
            </a:r>
            <a:r>
              <a:rPr lang="en-US" sz="1000" dirty="0"/>
              <a:t>, we will investigate El Castillo, a pyramid shaped temple, and find out about the illusions created by shadows that surround it at different times of the day. We will conduct investigations to explore and record patterns in the size and shape of an object’s shadow. We will find out about and extract the natural dye cochineal to make red.</a:t>
            </a:r>
          </a:p>
          <a:p>
            <a:r>
              <a:rPr lang="en-US" sz="1000" dirty="0"/>
              <a:t>As </a:t>
            </a:r>
            <a:r>
              <a:rPr lang="en-US" sz="1000" b="1" dirty="0"/>
              <a:t>Geographers</a:t>
            </a:r>
            <a:r>
              <a:rPr lang="en-US" sz="1000" dirty="0"/>
              <a:t>, we will use maps and satellite images to locate Mexico and draw sketch maps showing aspects of its human and physical geography. We will find out about daily life in Mexico and compare it with life in the UK. We will locate some of the main cities of the ancient Maya </a:t>
            </a:r>
            <a:r>
              <a:rPr lang="en-US" sz="1000" dirty="0" err="1"/>
              <a:t>civilisation</a:t>
            </a:r>
            <a:r>
              <a:rPr lang="en-US" sz="1000" dirty="0"/>
              <a:t> and describe their geographical features.</a:t>
            </a:r>
          </a:p>
          <a:p>
            <a:r>
              <a:rPr lang="en-US" sz="1000" dirty="0"/>
              <a:t>As </a:t>
            </a:r>
            <a:r>
              <a:rPr lang="en-US" sz="1000" b="1" dirty="0"/>
              <a:t>Historians</a:t>
            </a:r>
            <a:r>
              <a:rPr lang="en-US" sz="1000" dirty="0"/>
              <a:t>, we will research aspects of ancient Maya civilization.</a:t>
            </a:r>
          </a:p>
        </p:txBody>
      </p:sp>
      <p:sp>
        <p:nvSpPr>
          <p:cNvPr id="43" name="TextBox 42">
            <a:extLst>
              <a:ext uri="{FF2B5EF4-FFF2-40B4-BE49-F238E27FC236}">
                <a16:creationId xmlns:a16="http://schemas.microsoft.com/office/drawing/2014/main" id="{B9A5C11F-27CE-418B-A534-338F374AE5E0}"/>
              </a:ext>
            </a:extLst>
          </p:cNvPr>
          <p:cNvSpPr txBox="1"/>
          <p:nvPr/>
        </p:nvSpPr>
        <p:spPr>
          <a:xfrm>
            <a:off x="4436309" y="2843683"/>
            <a:ext cx="2655744" cy="1015663"/>
          </a:xfrm>
          <a:prstGeom prst="rect">
            <a:avLst/>
          </a:prstGeom>
          <a:noFill/>
        </p:spPr>
        <p:txBody>
          <a:bodyPr wrap="square" rtlCol="0">
            <a:spAutoFit/>
          </a:bodyPr>
          <a:lstStyle/>
          <a:p>
            <a:r>
              <a:rPr lang="en-US" sz="1000" b="1" dirty="0"/>
              <a:t>Do clothes express beliefs?</a:t>
            </a:r>
          </a:p>
          <a:p>
            <a:r>
              <a:rPr lang="en-US" sz="1000" dirty="0"/>
              <a:t>We will explore whether people should be judged by what they wear and consider different attitudes towards religious clothing and values.</a:t>
            </a:r>
          </a:p>
          <a:p>
            <a:endParaRPr lang="en-US" sz="1000" dirty="0"/>
          </a:p>
        </p:txBody>
      </p:sp>
      <p:sp>
        <p:nvSpPr>
          <p:cNvPr id="52" name="TextBox 51">
            <a:extLst>
              <a:ext uri="{FF2B5EF4-FFF2-40B4-BE49-F238E27FC236}">
                <a16:creationId xmlns:a16="http://schemas.microsoft.com/office/drawing/2014/main" id="{BEAEAF32-AAFF-4A5D-873B-C70FB674404C}"/>
              </a:ext>
            </a:extLst>
          </p:cNvPr>
          <p:cNvSpPr txBox="1"/>
          <p:nvPr/>
        </p:nvSpPr>
        <p:spPr>
          <a:xfrm>
            <a:off x="8525" y="5688449"/>
            <a:ext cx="2190929" cy="1169551"/>
          </a:xfrm>
          <a:prstGeom prst="rect">
            <a:avLst/>
          </a:prstGeom>
          <a:noFill/>
        </p:spPr>
        <p:txBody>
          <a:bodyPr wrap="square" rtlCol="0">
            <a:spAutoFit/>
          </a:bodyPr>
          <a:lstStyle/>
          <a:p>
            <a:r>
              <a:rPr lang="en-US" sz="1000" b="1" dirty="0"/>
              <a:t>Cultural development</a:t>
            </a:r>
          </a:p>
          <a:p>
            <a:r>
              <a:rPr lang="en-US" sz="1000" dirty="0"/>
              <a:t>We will explore how learning styles can influence learning. We will take part in activities to determine our own preferred learning styles and the impact that these preferences can have.</a:t>
            </a:r>
          </a:p>
        </p:txBody>
      </p:sp>
      <p:sp>
        <p:nvSpPr>
          <p:cNvPr id="55" name="TextBox 54">
            <a:extLst>
              <a:ext uri="{FF2B5EF4-FFF2-40B4-BE49-F238E27FC236}">
                <a16:creationId xmlns:a16="http://schemas.microsoft.com/office/drawing/2014/main" id="{0B3E0BA9-2D90-4E24-8C91-7B4A5FF4118E}"/>
              </a:ext>
            </a:extLst>
          </p:cNvPr>
          <p:cNvSpPr txBox="1"/>
          <p:nvPr/>
        </p:nvSpPr>
        <p:spPr>
          <a:xfrm>
            <a:off x="2283591" y="2597724"/>
            <a:ext cx="1861107" cy="2554545"/>
          </a:xfrm>
          <a:prstGeom prst="rect">
            <a:avLst/>
          </a:prstGeom>
          <a:noFill/>
        </p:spPr>
        <p:txBody>
          <a:bodyPr wrap="square" rtlCol="0">
            <a:spAutoFit/>
          </a:bodyPr>
          <a:lstStyle/>
          <a:p>
            <a:r>
              <a:rPr lang="en-US" sz="1000" b="1" dirty="0"/>
              <a:t>We will be taught key aspects of the following:</a:t>
            </a:r>
          </a:p>
          <a:p>
            <a:pPr marL="171450" indent="-171450">
              <a:buFont typeface="Arial" panose="020B0604020202020204" pitchFamily="34" charset="0"/>
              <a:buChar char="•"/>
            </a:pPr>
            <a:r>
              <a:rPr lang="en-US" sz="1000" dirty="0"/>
              <a:t>Place Value</a:t>
            </a:r>
          </a:p>
          <a:p>
            <a:pPr marL="171450" indent="-171450">
              <a:buFont typeface="Arial" panose="020B0604020202020204" pitchFamily="34" charset="0"/>
              <a:buChar char="•"/>
            </a:pPr>
            <a:r>
              <a:rPr lang="en-US" sz="1000" dirty="0"/>
              <a:t>Addition</a:t>
            </a:r>
          </a:p>
          <a:p>
            <a:pPr marL="171450" indent="-171450">
              <a:buFont typeface="Arial" panose="020B0604020202020204" pitchFamily="34" charset="0"/>
              <a:buChar char="•"/>
            </a:pPr>
            <a:r>
              <a:rPr lang="en-US" sz="1000" dirty="0"/>
              <a:t>Subtraction</a:t>
            </a:r>
          </a:p>
          <a:p>
            <a:pPr marL="171450" indent="-171450">
              <a:buFont typeface="Arial" panose="020B0604020202020204" pitchFamily="34" charset="0"/>
              <a:buChar char="•"/>
            </a:pPr>
            <a:r>
              <a:rPr lang="en-US" sz="1000" dirty="0"/>
              <a:t>Multiplication</a:t>
            </a:r>
          </a:p>
          <a:p>
            <a:pPr marL="171450" indent="-171450">
              <a:buFont typeface="Arial" panose="020B0604020202020204" pitchFamily="34" charset="0"/>
              <a:buChar char="•"/>
            </a:pPr>
            <a:r>
              <a:rPr lang="en-US" sz="1000" dirty="0"/>
              <a:t>Division</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your child completes Times Tables Rock Stars every week</a:t>
            </a:r>
          </a:p>
          <a:p>
            <a:pPr marL="171450" indent="-171450">
              <a:buFont typeface="Arial" panose="020B0604020202020204" pitchFamily="34" charset="0"/>
              <a:buChar char="•"/>
            </a:pPr>
            <a:r>
              <a:rPr lang="en-US" sz="1000" dirty="0"/>
              <a:t>Ensure homework is completed</a:t>
            </a:r>
          </a:p>
          <a:p>
            <a:endParaRPr lang="en-US" sz="1000" dirty="0"/>
          </a:p>
          <a:p>
            <a:endParaRPr lang="en-US" sz="1000" dirty="0"/>
          </a:p>
        </p:txBody>
      </p:sp>
      <p:sp>
        <p:nvSpPr>
          <p:cNvPr id="59" name="TextBox 58">
            <a:extLst>
              <a:ext uri="{FF2B5EF4-FFF2-40B4-BE49-F238E27FC236}">
                <a16:creationId xmlns:a16="http://schemas.microsoft.com/office/drawing/2014/main" id="{3719C5D5-BCFD-4481-8355-E3B750002573}"/>
              </a:ext>
            </a:extLst>
          </p:cNvPr>
          <p:cNvSpPr txBox="1"/>
          <p:nvPr/>
        </p:nvSpPr>
        <p:spPr>
          <a:xfrm>
            <a:off x="4362773" y="4380914"/>
            <a:ext cx="2520855" cy="1015663"/>
          </a:xfrm>
          <a:prstGeom prst="rect">
            <a:avLst/>
          </a:prstGeom>
          <a:noFill/>
        </p:spPr>
        <p:txBody>
          <a:bodyPr wrap="square" lIns="91440" tIns="45720" rIns="91440" bIns="45720" rtlCol="0" anchor="t">
            <a:spAutoFit/>
          </a:bodyPr>
          <a:lstStyle/>
          <a:p>
            <a:r>
              <a:rPr lang="en-US" sz="1000" b="1" dirty="0"/>
              <a:t>In E-safety </a:t>
            </a:r>
            <a:r>
              <a:rPr lang="en-US" sz="1000" dirty="0"/>
              <a:t>we will explore on-line safety including privacy and security.</a:t>
            </a:r>
          </a:p>
          <a:p>
            <a:endParaRPr lang="en-US" sz="1000" dirty="0"/>
          </a:p>
          <a:p>
            <a:r>
              <a:rPr lang="en-US" sz="1000" b="1" dirty="0"/>
              <a:t>In Computing  </a:t>
            </a:r>
            <a:r>
              <a:rPr lang="en-US" sz="1000" dirty="0"/>
              <a:t>we will explore the concept of variables in programming through games in Scratch.</a:t>
            </a:r>
          </a:p>
        </p:txBody>
      </p:sp>
      <p:sp>
        <p:nvSpPr>
          <p:cNvPr id="61" name="TextBox 60">
            <a:extLst>
              <a:ext uri="{FF2B5EF4-FFF2-40B4-BE49-F238E27FC236}">
                <a16:creationId xmlns:a16="http://schemas.microsoft.com/office/drawing/2014/main" id="{CBD3B849-548D-4343-BA5C-09BD53FCC753}"/>
              </a:ext>
            </a:extLst>
          </p:cNvPr>
          <p:cNvSpPr txBox="1"/>
          <p:nvPr/>
        </p:nvSpPr>
        <p:spPr>
          <a:xfrm>
            <a:off x="5026377" y="5746683"/>
            <a:ext cx="2266834" cy="1015663"/>
          </a:xfrm>
          <a:prstGeom prst="rect">
            <a:avLst/>
          </a:prstGeom>
          <a:noFill/>
        </p:spPr>
        <p:txBody>
          <a:bodyPr wrap="square" rtlCol="0">
            <a:spAutoFit/>
          </a:bodyPr>
          <a:lstStyle/>
          <a:p>
            <a:r>
              <a:rPr lang="en-US" sz="1000" b="1" dirty="0"/>
              <a:t>PE</a:t>
            </a:r>
          </a:p>
          <a:p>
            <a:r>
              <a:rPr lang="en-US" sz="1000" dirty="0"/>
              <a:t>We will develop our football skills including defending and attacking tactics. We will take part in gymnastics activities combining action, balance and shape to create sequences.</a:t>
            </a:r>
          </a:p>
        </p:txBody>
      </p:sp>
      <p:sp>
        <p:nvSpPr>
          <p:cNvPr id="64" name="TextBox 63">
            <a:extLst>
              <a:ext uri="{FF2B5EF4-FFF2-40B4-BE49-F238E27FC236}">
                <a16:creationId xmlns:a16="http://schemas.microsoft.com/office/drawing/2014/main" id="{4D4D4009-CDC6-4ED0-AC70-9D341E66A067}"/>
              </a:ext>
            </a:extLst>
          </p:cNvPr>
          <p:cNvSpPr txBox="1"/>
          <p:nvPr/>
        </p:nvSpPr>
        <p:spPr>
          <a:xfrm>
            <a:off x="7384170" y="5746682"/>
            <a:ext cx="2251062" cy="1015663"/>
          </a:xfrm>
          <a:prstGeom prst="rect">
            <a:avLst/>
          </a:prstGeom>
          <a:noFill/>
        </p:spPr>
        <p:txBody>
          <a:bodyPr wrap="square" lIns="91440" tIns="45720" rIns="91440" bIns="45720" rtlCol="0" anchor="t">
            <a:spAutoFit/>
          </a:bodyPr>
          <a:lstStyle/>
          <a:p>
            <a:r>
              <a:rPr lang="en-US" sz="1000" b="1" dirty="0"/>
              <a:t>Our surroundings</a:t>
            </a:r>
          </a:p>
          <a:p>
            <a:r>
              <a:rPr lang="en-US" sz="1000" dirty="0"/>
              <a:t>Children will be taught to speak with increasing confidence, fluency and spontaneity.  Topics for this term include: </a:t>
            </a:r>
            <a:r>
              <a:rPr lang="en-US" sz="1000" dirty="0" err="1"/>
              <a:t>moi</a:t>
            </a:r>
            <a:r>
              <a:rPr lang="en-US" sz="1000" dirty="0"/>
              <a:t>, ma </a:t>
            </a:r>
            <a:r>
              <a:rPr lang="en-US" sz="1000" dirty="0" err="1"/>
              <a:t>famille</a:t>
            </a:r>
            <a:r>
              <a:rPr lang="en-US" sz="1000" dirty="0"/>
              <a:t>, ma </a:t>
            </a:r>
            <a:r>
              <a:rPr lang="en-US" sz="1000" dirty="0" err="1"/>
              <a:t>maison</a:t>
            </a:r>
            <a:r>
              <a:rPr lang="en-US" sz="1000" dirty="0"/>
              <a:t>, </a:t>
            </a:r>
            <a:r>
              <a:rPr lang="en-US" sz="1000" dirty="0" err="1"/>
              <a:t>mes</a:t>
            </a:r>
            <a:r>
              <a:rPr lang="en-US" sz="1000" dirty="0"/>
              <a:t> </a:t>
            </a:r>
            <a:r>
              <a:rPr lang="en-US" sz="1000" dirty="0" err="1"/>
              <a:t>loisirs</a:t>
            </a:r>
            <a:r>
              <a:rPr lang="en-US" sz="1000" dirty="0"/>
              <a:t>.</a:t>
            </a:r>
          </a:p>
        </p:txBody>
      </p:sp>
      <p:sp>
        <p:nvSpPr>
          <p:cNvPr id="71" name="TextBox 70">
            <a:extLst>
              <a:ext uri="{FF2B5EF4-FFF2-40B4-BE49-F238E27FC236}">
                <a16:creationId xmlns:a16="http://schemas.microsoft.com/office/drawing/2014/main" id="{5492B5FF-90D4-45DE-9E1D-F1CD484B243D}"/>
              </a:ext>
            </a:extLst>
          </p:cNvPr>
          <p:cNvSpPr txBox="1"/>
          <p:nvPr/>
        </p:nvSpPr>
        <p:spPr>
          <a:xfrm>
            <a:off x="153059" y="2097693"/>
            <a:ext cx="2089512" cy="3477875"/>
          </a:xfrm>
          <a:prstGeom prst="rect">
            <a:avLst/>
          </a:prstGeom>
          <a:noFill/>
        </p:spPr>
        <p:txBody>
          <a:bodyPr wrap="square" rtlCol="0">
            <a:spAutoFit/>
          </a:bodyPr>
          <a:lstStyle/>
          <a:p>
            <a:pPr marL="171450" indent="-171450">
              <a:buFont typeface="Arial" panose="020B0604020202020204" pitchFamily="34" charset="0"/>
              <a:buChar char="•"/>
            </a:pPr>
            <a:r>
              <a:rPr lang="en-US" sz="1000" b="1" dirty="0"/>
              <a:t>Postcards</a:t>
            </a:r>
            <a:r>
              <a:rPr lang="en-US" sz="1000" dirty="0"/>
              <a:t>: we will imagine we are in a desert and write postcards home describing our experience</a:t>
            </a:r>
          </a:p>
          <a:p>
            <a:pPr marL="171450" indent="-171450">
              <a:buFont typeface="Arial" panose="020B0604020202020204" pitchFamily="34" charset="0"/>
              <a:buChar char="•"/>
            </a:pPr>
            <a:r>
              <a:rPr lang="en-US" sz="1000" b="1" dirty="0"/>
              <a:t>Instructions</a:t>
            </a:r>
            <a:r>
              <a:rPr lang="en-US" sz="1000" dirty="0"/>
              <a:t>: we will draft instructions for how to play a Mexican ball game</a:t>
            </a:r>
          </a:p>
          <a:p>
            <a:pPr marL="171450" indent="-171450">
              <a:buFont typeface="Arial" panose="020B0604020202020204" pitchFamily="34" charset="0"/>
              <a:buChar char="•"/>
            </a:pPr>
            <a:r>
              <a:rPr lang="en-US" sz="1000" b="1" dirty="0"/>
              <a:t>Myths and legends</a:t>
            </a:r>
            <a:r>
              <a:rPr lang="en-US" sz="1000" dirty="0"/>
              <a:t>: we explore ancient Maya legends and use these as a basis for story writing</a:t>
            </a:r>
          </a:p>
          <a:p>
            <a:pPr marL="171450" indent="-171450">
              <a:buFont typeface="Arial" panose="020B0604020202020204" pitchFamily="34" charset="0"/>
              <a:buChar char="•"/>
            </a:pPr>
            <a:r>
              <a:rPr lang="en-US" sz="1000" b="1" dirty="0"/>
              <a:t>Poetry</a:t>
            </a:r>
            <a:r>
              <a:rPr lang="en-US" sz="1000" dirty="0"/>
              <a:t>: we will write poems inspired by the varied landscapes of Mexico</a:t>
            </a:r>
          </a:p>
          <a:p>
            <a:pPr marL="171450" indent="-171450">
              <a:buFont typeface="Arial" panose="020B0604020202020204" pitchFamily="34" charset="0"/>
              <a:buChar char="•"/>
            </a:pPr>
            <a:r>
              <a:rPr lang="en-US" sz="1000" b="1" dirty="0"/>
              <a:t>Class text</a:t>
            </a:r>
            <a:r>
              <a:rPr lang="en-US" sz="1000" dirty="0"/>
              <a:t>: Holes by Louis Sachar</a:t>
            </a:r>
          </a:p>
          <a:p>
            <a:pPr marL="171450" indent="-171450">
              <a:buFont typeface="Arial" panose="020B0604020202020204" pitchFamily="34" charset="0"/>
              <a:buChar char="•"/>
            </a:pPr>
            <a:r>
              <a:rPr lang="en-US" sz="1000" b="1" dirty="0"/>
              <a:t>SPAG</a:t>
            </a:r>
            <a:r>
              <a:rPr lang="en-US" sz="1000" dirty="0"/>
              <a:t> – verbs, tenses, sentence types, adjectives, pronouns</a:t>
            </a:r>
          </a:p>
          <a:p>
            <a:endParaRPr lang="en-US" sz="1000" dirty="0"/>
          </a:p>
          <a:p>
            <a:r>
              <a:rPr lang="en-US" sz="1000" b="1" dirty="0"/>
              <a:t>How you can help at home:</a:t>
            </a:r>
          </a:p>
          <a:p>
            <a:pPr marL="171450" indent="-171450">
              <a:buFont typeface="Arial" panose="020B0604020202020204" pitchFamily="34" charset="0"/>
              <a:buChar char="•"/>
            </a:pPr>
            <a:r>
              <a:rPr lang="en-US" sz="1000" dirty="0"/>
              <a:t>Ensure homework is completed</a:t>
            </a:r>
          </a:p>
          <a:p>
            <a:pPr marL="171450" indent="-171450">
              <a:buFont typeface="Arial" panose="020B0604020202020204" pitchFamily="34" charset="0"/>
              <a:buChar char="•"/>
            </a:pPr>
            <a:r>
              <a:rPr lang="en-US" sz="1000" dirty="0"/>
              <a:t>Discuss newly learnt words (spellings)</a:t>
            </a:r>
          </a:p>
          <a:p>
            <a:pPr marL="171450" indent="-171450">
              <a:buFont typeface="Arial" panose="020B0604020202020204" pitchFamily="34" charset="0"/>
              <a:buChar char="•"/>
            </a:pPr>
            <a:r>
              <a:rPr lang="en-US" sz="1000" dirty="0"/>
              <a:t>Encourage your child to read</a:t>
            </a:r>
          </a:p>
        </p:txBody>
      </p:sp>
      <p:sp>
        <p:nvSpPr>
          <p:cNvPr id="72" name="TextBox 71">
            <a:extLst>
              <a:ext uri="{FF2B5EF4-FFF2-40B4-BE49-F238E27FC236}">
                <a16:creationId xmlns:a16="http://schemas.microsoft.com/office/drawing/2014/main" id="{4A93261E-2FB7-40C5-9705-60C67096CB12}"/>
              </a:ext>
            </a:extLst>
          </p:cNvPr>
          <p:cNvSpPr txBox="1"/>
          <p:nvPr/>
        </p:nvSpPr>
        <p:spPr>
          <a:xfrm>
            <a:off x="7107304" y="4376738"/>
            <a:ext cx="2458915" cy="861774"/>
          </a:xfrm>
          <a:prstGeom prst="rect">
            <a:avLst/>
          </a:prstGeom>
          <a:noFill/>
        </p:spPr>
        <p:txBody>
          <a:bodyPr wrap="square" lIns="91440" tIns="45720" rIns="91440" bIns="45720" rtlCol="0" anchor="t">
            <a:spAutoFit/>
          </a:bodyPr>
          <a:lstStyle/>
          <a:p>
            <a:r>
              <a:rPr lang="en-US" sz="1000" b="1" dirty="0"/>
              <a:t>All things Mexico!</a:t>
            </a:r>
          </a:p>
          <a:p>
            <a:r>
              <a:rPr lang="en-US" sz="1000" dirty="0"/>
              <a:t>We will consider why music is so important to the Mexican people and listen to a range of traditional Mexican music. We will learn and perform a traditional Mexican song.</a:t>
            </a:r>
            <a:endParaRPr lang="en-US" sz="1000" dirty="0">
              <a:cs typeface="Calibri"/>
            </a:endParaRPr>
          </a:p>
        </p:txBody>
      </p:sp>
      <p:sp>
        <p:nvSpPr>
          <p:cNvPr id="73" name="TextBox 72">
            <a:extLst>
              <a:ext uri="{FF2B5EF4-FFF2-40B4-BE49-F238E27FC236}">
                <a16:creationId xmlns:a16="http://schemas.microsoft.com/office/drawing/2014/main" id="{0051CF6A-67DC-44F1-8CA4-30B96CB7FBD7}"/>
              </a:ext>
            </a:extLst>
          </p:cNvPr>
          <p:cNvSpPr txBox="1"/>
          <p:nvPr/>
        </p:nvSpPr>
        <p:spPr>
          <a:xfrm>
            <a:off x="2483737" y="5735153"/>
            <a:ext cx="2342738" cy="861774"/>
          </a:xfrm>
          <a:prstGeom prst="rect">
            <a:avLst/>
          </a:prstGeom>
          <a:noFill/>
        </p:spPr>
        <p:txBody>
          <a:bodyPr wrap="square" rtlCol="0">
            <a:spAutoFit/>
          </a:bodyPr>
          <a:lstStyle/>
          <a:p>
            <a:r>
              <a:rPr lang="en-US" sz="1000" b="1" dirty="0"/>
              <a:t>A taste of Mexico!</a:t>
            </a:r>
          </a:p>
          <a:p>
            <a:r>
              <a:rPr lang="en-US" sz="1000" dirty="0"/>
              <a:t>We will investigate recipes and create Mexican dishes and fruit drinks. We will taste foods enjoyed and introduced by the ancient Maya </a:t>
            </a:r>
            <a:r>
              <a:rPr lang="en-US" sz="1000" dirty="0" err="1"/>
              <a:t>civilisation</a:t>
            </a:r>
            <a:r>
              <a:rPr lang="en-US" sz="1000" dirty="0"/>
              <a:t>. </a:t>
            </a:r>
          </a:p>
        </p:txBody>
      </p:sp>
      <p:sp>
        <p:nvSpPr>
          <p:cNvPr id="7" name="TextBox 6">
            <a:extLst>
              <a:ext uri="{FF2B5EF4-FFF2-40B4-BE49-F238E27FC236}">
                <a16:creationId xmlns:a16="http://schemas.microsoft.com/office/drawing/2014/main" id="{C98CB50F-57A1-4053-97D2-48EEBA03A1B3}"/>
              </a:ext>
            </a:extLst>
          </p:cNvPr>
          <p:cNvSpPr txBox="1"/>
          <p:nvPr/>
        </p:nvSpPr>
        <p:spPr>
          <a:xfrm>
            <a:off x="7056167" y="2843706"/>
            <a:ext cx="2510052" cy="1015663"/>
          </a:xfrm>
          <a:prstGeom prst="rect">
            <a:avLst/>
          </a:prstGeom>
          <a:noFill/>
        </p:spPr>
        <p:txBody>
          <a:bodyPr wrap="square" rtlCol="0">
            <a:spAutoFit/>
          </a:bodyPr>
          <a:lstStyle/>
          <a:p>
            <a:endParaRPr lang="en-US" sz="1000" b="1" dirty="0"/>
          </a:p>
          <a:p>
            <a:r>
              <a:rPr lang="en-US" sz="1000" b="1" dirty="0"/>
              <a:t>Physical health and well-being – In the Media</a:t>
            </a:r>
          </a:p>
          <a:p>
            <a:r>
              <a:rPr lang="en-US" sz="1000" dirty="0"/>
              <a:t>We will learn about how the media can manipulate images and that these images may not reflect reality.</a:t>
            </a:r>
          </a:p>
        </p:txBody>
      </p:sp>
      <p:pic>
        <p:nvPicPr>
          <p:cNvPr id="1026" name="Picture 2" descr="Hola Mexico!">
            <a:extLst>
              <a:ext uri="{FF2B5EF4-FFF2-40B4-BE49-F238E27FC236}">
                <a16:creationId xmlns:a16="http://schemas.microsoft.com/office/drawing/2014/main" id="{69724D03-808A-43FA-B093-E85C3C24C7D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4068" y="253664"/>
            <a:ext cx="1823148" cy="18231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92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2EC87B58BD7A41A7D69ADEBD652E78" ma:contentTypeVersion="18" ma:contentTypeDescription="Create a new document." ma:contentTypeScope="" ma:versionID="fd9b2144eaaa3b4d6f97b97c4ae553d5">
  <xsd:schema xmlns:xsd="http://www.w3.org/2001/XMLSchema" xmlns:xs="http://www.w3.org/2001/XMLSchema" xmlns:p="http://schemas.microsoft.com/office/2006/metadata/properties" xmlns:ns2="6a158a6a-454f-4afe-a7d4-2c9353e6d01f" xmlns:ns3="27710824-13d0-4ff0-80b4-1133d42a8012" targetNamespace="http://schemas.microsoft.com/office/2006/metadata/properties" ma:root="true" ma:fieldsID="141f4b3c36abafb284619f65c67d4aaf" ns2:_="" ns3:_="">
    <xsd:import namespace="6a158a6a-454f-4afe-a7d4-2c9353e6d01f"/>
    <xsd:import namespace="27710824-13d0-4ff0-80b4-1133d42a801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158a6a-454f-4afe-a7d4-2c9353e6d0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b1127a7-ea9e-42e0-b75c-90388b9b2f4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7710824-13d0-4ff0-80b4-1133d42a801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82fe9f2-ec51-4e50-8215-75bb076ba325}" ma:internalName="TaxCatchAll" ma:showField="CatchAllData" ma:web="27710824-13d0-4ff0-80b4-1133d42a80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158a6a-454f-4afe-a7d4-2c9353e6d01f">
      <Terms xmlns="http://schemas.microsoft.com/office/infopath/2007/PartnerControls"/>
    </lcf76f155ced4ddcb4097134ff3c332f>
    <TaxCatchAll xmlns="27710824-13d0-4ff0-80b4-1133d42a8012" xsi:nil="true"/>
  </documentManagement>
</p:properties>
</file>

<file path=customXml/itemProps1.xml><?xml version="1.0" encoding="utf-8"?>
<ds:datastoreItem xmlns:ds="http://schemas.openxmlformats.org/officeDocument/2006/customXml" ds:itemID="{49B35DAB-1654-4039-AA5B-082FDDC5C431}">
  <ds:schemaRefs>
    <ds:schemaRef ds:uri="http://schemas.microsoft.com/sharepoint/v3/contenttype/forms"/>
  </ds:schemaRefs>
</ds:datastoreItem>
</file>

<file path=customXml/itemProps2.xml><?xml version="1.0" encoding="utf-8"?>
<ds:datastoreItem xmlns:ds="http://schemas.openxmlformats.org/officeDocument/2006/customXml" ds:itemID="{68E05184-DCA0-4708-A8B8-964F25E0E86A}"/>
</file>

<file path=customXml/itemProps3.xml><?xml version="1.0" encoding="utf-8"?>
<ds:datastoreItem xmlns:ds="http://schemas.openxmlformats.org/officeDocument/2006/customXml" ds:itemID="{2BFAC91D-BA4B-4311-B5FB-C3D24A6D3EB6}">
  <ds:schemaRefs>
    <ds:schemaRef ds:uri="http://schemas.microsoft.com/office/infopath/2007/PartnerControls"/>
    <ds:schemaRef ds:uri="http://schemas.microsoft.com/office/2006/metadata/properties"/>
    <ds:schemaRef ds:uri="http://schemas.microsoft.com/office/2006/documentManagement/types"/>
    <ds:schemaRef ds:uri="61cb09d6-26cd-4fbc-81f3-b389e21c1a7f"/>
    <ds:schemaRef ds:uri="http://purl.org/dc/dcmitype/"/>
    <ds:schemaRef ds:uri="http://www.w3.org/XML/1998/namespace"/>
    <ds:schemaRef ds:uri="http://purl.org/dc/elements/1.1/"/>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2687</TotalTime>
  <Words>607</Words>
  <Application>Microsoft Office PowerPoint</Application>
  <PresentationFormat>A4 Paper (210x297 mm)</PresentationFormat>
  <Paragraphs>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9313123 office.3123</dc:creator>
  <cp:lastModifiedBy>9313123 headteacher.3123</cp:lastModifiedBy>
  <cp:revision>148</cp:revision>
  <cp:lastPrinted>2022-07-05T12:33:07Z</cp:lastPrinted>
  <dcterms:created xsi:type="dcterms:W3CDTF">2021-05-28T10:08:42Z</dcterms:created>
  <dcterms:modified xsi:type="dcterms:W3CDTF">2022-07-13T10:22:50Z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0x010100545A89D28086E74B9C7D9EA8735FF169</vt:lpwstr>
  </property>
</Properties>
</file>