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20" d="100"/>
          <a:sy n="120" d="100"/>
        </p:scale>
        <p:origin x="127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20/05/2022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6201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20/05/2022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10558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20/05/2022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19897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20/05/2022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69782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AE4DE7-7F8A-4FF9-8E17-4EB95647ECFE}" type="datetimeFigureOut">
              <a:rPr lang="en-GB" smtClean="0"/>
              <a:t>20/05/2022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8874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AE4DE7-7F8A-4FF9-8E17-4EB95647ECFE}" type="datetimeFigureOut">
              <a:rPr lang="en-GB" smtClean="0"/>
              <a:t>20/05/2022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52951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AE4DE7-7F8A-4FF9-8E17-4EB95647ECFE}" type="datetimeFigureOut">
              <a:rPr lang="en-GB" smtClean="0"/>
              <a:t>20/05/2022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59999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AE4DE7-7F8A-4FF9-8E17-4EB95647ECFE}" type="datetimeFigureOut">
              <a:rPr lang="en-GB" smtClean="0"/>
              <a:t>20/05/2022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9753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E4DE7-7F8A-4FF9-8E17-4EB95647ECFE}" type="datetimeFigureOut">
              <a:rPr lang="en-GB" smtClean="0"/>
              <a:t>20/05/2022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410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20/05/2022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93129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20/05/2022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99489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E4DE7-7F8A-4FF9-8E17-4EB95647ECFE}" type="datetimeFigureOut">
              <a:rPr lang="en-GB" smtClean="0"/>
              <a:t>20/05/2022</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B9F9C-00DD-456E-BFB0-3D184BCC10DD}" type="slidenum">
              <a:rPr lang="en-GB" smtClean="0"/>
              <a:t>‹#›</a:t>
            </a:fld>
            <a:endParaRPr lang="en-GB"/>
          </a:p>
        </p:txBody>
      </p:sp>
    </p:spTree>
    <p:extLst>
      <p:ext uri="{BB962C8B-B14F-4D97-AF65-F5344CB8AC3E}">
        <p14:creationId xmlns:p14="http://schemas.microsoft.com/office/powerpoint/2010/main" val="105263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Diagonal Corners Rounded 3">
            <a:extLst>
              <a:ext uri="{FF2B5EF4-FFF2-40B4-BE49-F238E27FC236}">
                <a16:creationId xmlns:a16="http://schemas.microsoft.com/office/drawing/2014/main" id="{B62656C7-FA13-4C84-97F1-4787E0C107DE}"/>
              </a:ext>
            </a:extLst>
          </p:cNvPr>
          <p:cNvSpPr/>
          <p:nvPr/>
        </p:nvSpPr>
        <p:spPr>
          <a:xfrm>
            <a:off x="4339114" y="230521"/>
            <a:ext cx="5365443" cy="2385133"/>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5" name="Rectangle: Diagonal Corners Rounded 4">
            <a:extLst>
              <a:ext uri="{FF2B5EF4-FFF2-40B4-BE49-F238E27FC236}">
                <a16:creationId xmlns:a16="http://schemas.microsoft.com/office/drawing/2014/main" id="{03E8DE4E-A95E-483A-A699-EABB5AA1488B}"/>
              </a:ext>
            </a:extLst>
          </p:cNvPr>
          <p:cNvSpPr/>
          <p:nvPr/>
        </p:nvSpPr>
        <p:spPr>
          <a:xfrm>
            <a:off x="129126" y="129652"/>
            <a:ext cx="2077432" cy="1261192"/>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6" name="Rectangle: Diagonal Corners Rounded 5">
            <a:extLst>
              <a:ext uri="{FF2B5EF4-FFF2-40B4-BE49-F238E27FC236}">
                <a16:creationId xmlns:a16="http://schemas.microsoft.com/office/drawing/2014/main" id="{4787B26A-CAFA-4122-9581-3993AFD111D0}"/>
              </a:ext>
            </a:extLst>
          </p:cNvPr>
          <p:cNvSpPr/>
          <p:nvPr/>
        </p:nvSpPr>
        <p:spPr>
          <a:xfrm>
            <a:off x="108974" y="1474343"/>
            <a:ext cx="1972687" cy="3766034"/>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8" name="Rectangle: Diagonal Corners Rounded 7">
            <a:extLst>
              <a:ext uri="{FF2B5EF4-FFF2-40B4-BE49-F238E27FC236}">
                <a16:creationId xmlns:a16="http://schemas.microsoft.com/office/drawing/2014/main" id="{8238F6DB-F444-4881-B025-A9E420DFE549}"/>
              </a:ext>
            </a:extLst>
          </p:cNvPr>
          <p:cNvSpPr/>
          <p:nvPr/>
        </p:nvSpPr>
        <p:spPr>
          <a:xfrm>
            <a:off x="4339114" y="2689264"/>
            <a:ext cx="2641815" cy="1327512"/>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14" name="Rectangle: Diagonal Corners Rounded 13">
            <a:extLst>
              <a:ext uri="{FF2B5EF4-FFF2-40B4-BE49-F238E27FC236}">
                <a16:creationId xmlns:a16="http://schemas.microsoft.com/office/drawing/2014/main" id="{2D3692A2-2089-469E-85F5-99870EEDF311}"/>
              </a:ext>
            </a:extLst>
          </p:cNvPr>
          <p:cNvSpPr/>
          <p:nvPr/>
        </p:nvSpPr>
        <p:spPr>
          <a:xfrm>
            <a:off x="52136" y="5340252"/>
            <a:ext cx="2029526" cy="1414329"/>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dirty="0"/>
          </a:p>
        </p:txBody>
      </p:sp>
      <p:pic>
        <p:nvPicPr>
          <p:cNvPr id="20" name="Picture 19">
            <a:extLst>
              <a:ext uri="{FF2B5EF4-FFF2-40B4-BE49-F238E27FC236}">
                <a16:creationId xmlns:a16="http://schemas.microsoft.com/office/drawing/2014/main" id="{F2EC4A2F-C5DE-4CCC-8DB2-59F9D9C3A23E}"/>
              </a:ext>
            </a:extLst>
          </p:cNvPr>
          <p:cNvPicPr>
            <a:picLocks noChangeAspect="1"/>
          </p:cNvPicPr>
          <p:nvPr/>
        </p:nvPicPr>
        <p:blipFill>
          <a:blip r:embed="rId2"/>
          <a:stretch>
            <a:fillRect/>
          </a:stretch>
        </p:blipFill>
        <p:spPr>
          <a:xfrm>
            <a:off x="2218164" y="1731341"/>
            <a:ext cx="1971465" cy="3502581"/>
          </a:xfrm>
          <a:prstGeom prst="rect">
            <a:avLst/>
          </a:prstGeom>
        </p:spPr>
      </p:pic>
      <p:pic>
        <p:nvPicPr>
          <p:cNvPr id="26" name="Picture 25">
            <a:extLst>
              <a:ext uri="{FF2B5EF4-FFF2-40B4-BE49-F238E27FC236}">
                <a16:creationId xmlns:a16="http://schemas.microsoft.com/office/drawing/2014/main" id="{6BCBEE75-4041-4AEF-9595-72ECCC1E6E08}"/>
              </a:ext>
            </a:extLst>
          </p:cNvPr>
          <p:cNvPicPr>
            <a:picLocks noChangeAspect="1"/>
          </p:cNvPicPr>
          <p:nvPr/>
        </p:nvPicPr>
        <p:blipFill>
          <a:blip r:embed="rId3"/>
          <a:stretch>
            <a:fillRect/>
          </a:stretch>
        </p:blipFill>
        <p:spPr>
          <a:xfrm>
            <a:off x="2160081" y="5343980"/>
            <a:ext cx="2029243" cy="1400217"/>
          </a:xfrm>
          <a:prstGeom prst="rect">
            <a:avLst/>
          </a:prstGeom>
        </p:spPr>
      </p:pic>
      <p:pic>
        <p:nvPicPr>
          <p:cNvPr id="27" name="Picture 26">
            <a:extLst>
              <a:ext uri="{FF2B5EF4-FFF2-40B4-BE49-F238E27FC236}">
                <a16:creationId xmlns:a16="http://schemas.microsoft.com/office/drawing/2014/main" id="{C951014B-E3ED-466A-AF6F-22D18013E9D4}"/>
              </a:ext>
            </a:extLst>
          </p:cNvPr>
          <p:cNvPicPr>
            <a:picLocks noChangeAspect="1"/>
          </p:cNvPicPr>
          <p:nvPr/>
        </p:nvPicPr>
        <p:blipFill>
          <a:blip r:embed="rId3"/>
          <a:stretch>
            <a:fillRect/>
          </a:stretch>
        </p:blipFill>
        <p:spPr>
          <a:xfrm>
            <a:off x="4300814" y="5546453"/>
            <a:ext cx="2640178" cy="1197744"/>
          </a:xfrm>
          <a:prstGeom prst="rect">
            <a:avLst/>
          </a:prstGeom>
        </p:spPr>
      </p:pic>
      <p:sp>
        <p:nvSpPr>
          <p:cNvPr id="29" name="Rectangle: Diagonal Corners Rounded 28">
            <a:extLst>
              <a:ext uri="{FF2B5EF4-FFF2-40B4-BE49-F238E27FC236}">
                <a16:creationId xmlns:a16="http://schemas.microsoft.com/office/drawing/2014/main" id="{5293D54B-F153-4EFE-B15D-9A2E14673BE2}"/>
              </a:ext>
            </a:extLst>
          </p:cNvPr>
          <p:cNvSpPr/>
          <p:nvPr/>
        </p:nvSpPr>
        <p:spPr>
          <a:xfrm>
            <a:off x="7042180" y="5520134"/>
            <a:ext cx="2615292" cy="1197745"/>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2" name="Rectangle: Diagonal Corners Rounded 31">
            <a:extLst>
              <a:ext uri="{FF2B5EF4-FFF2-40B4-BE49-F238E27FC236}">
                <a16:creationId xmlns:a16="http://schemas.microsoft.com/office/drawing/2014/main" id="{636DECAC-2F18-46A6-ADDE-660CB269DD6E}"/>
              </a:ext>
            </a:extLst>
          </p:cNvPr>
          <p:cNvSpPr/>
          <p:nvPr/>
        </p:nvSpPr>
        <p:spPr>
          <a:xfrm>
            <a:off x="8098286" y="357528"/>
            <a:ext cx="1504630" cy="262217"/>
          </a:xfrm>
          <a:prstGeom prst="round2Diag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3" name="TextBox 32">
            <a:extLst>
              <a:ext uri="{FF2B5EF4-FFF2-40B4-BE49-F238E27FC236}">
                <a16:creationId xmlns:a16="http://schemas.microsoft.com/office/drawing/2014/main" id="{ECCC7A50-1E51-417D-BBDA-7AF9CE5175D3}"/>
              </a:ext>
            </a:extLst>
          </p:cNvPr>
          <p:cNvSpPr txBox="1"/>
          <p:nvPr/>
        </p:nvSpPr>
        <p:spPr>
          <a:xfrm>
            <a:off x="8126361" y="352299"/>
            <a:ext cx="1504630" cy="267446"/>
          </a:xfrm>
          <a:prstGeom prst="rect">
            <a:avLst/>
          </a:prstGeom>
          <a:noFill/>
        </p:spPr>
        <p:txBody>
          <a:bodyPr wrap="square" rtlCol="0">
            <a:spAutoFit/>
          </a:bodyPr>
          <a:lstStyle/>
          <a:p>
            <a:pPr algn="r"/>
            <a:r>
              <a:rPr lang="en-US" sz="1138" b="1" dirty="0">
                <a:solidFill>
                  <a:schemeClr val="bg1"/>
                </a:solidFill>
              </a:rPr>
              <a:t>TOPIC OVERVIEW</a:t>
            </a:r>
            <a:endParaRPr lang="en-GB" sz="1138" b="1" dirty="0">
              <a:solidFill>
                <a:schemeClr val="bg1"/>
              </a:solidFill>
            </a:endParaRPr>
          </a:p>
        </p:txBody>
      </p:sp>
      <p:sp>
        <p:nvSpPr>
          <p:cNvPr id="34" name="Rectangle: Diagonal Corners Rounded 33">
            <a:extLst>
              <a:ext uri="{FF2B5EF4-FFF2-40B4-BE49-F238E27FC236}">
                <a16:creationId xmlns:a16="http://schemas.microsoft.com/office/drawing/2014/main" id="{8A26E71E-1D93-4303-BFF3-A5F608277CDC}"/>
              </a:ext>
            </a:extLst>
          </p:cNvPr>
          <p:cNvSpPr/>
          <p:nvPr/>
        </p:nvSpPr>
        <p:spPr>
          <a:xfrm>
            <a:off x="1076859" y="1517748"/>
            <a:ext cx="948840" cy="250070"/>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5" name="TextBox 34">
            <a:extLst>
              <a:ext uri="{FF2B5EF4-FFF2-40B4-BE49-F238E27FC236}">
                <a16:creationId xmlns:a16="http://schemas.microsoft.com/office/drawing/2014/main" id="{7327A914-7E4B-4A78-A7A8-2B183988055F}"/>
              </a:ext>
            </a:extLst>
          </p:cNvPr>
          <p:cNvSpPr txBox="1"/>
          <p:nvPr/>
        </p:nvSpPr>
        <p:spPr>
          <a:xfrm>
            <a:off x="1220984" y="1506265"/>
            <a:ext cx="835200" cy="242374"/>
          </a:xfrm>
          <a:prstGeom prst="rect">
            <a:avLst/>
          </a:prstGeom>
          <a:noFill/>
        </p:spPr>
        <p:txBody>
          <a:bodyPr wrap="square" rtlCol="0">
            <a:spAutoFit/>
          </a:bodyPr>
          <a:lstStyle/>
          <a:p>
            <a:pPr algn="r"/>
            <a:r>
              <a:rPr lang="en-US" sz="975" b="1" dirty="0">
                <a:solidFill>
                  <a:schemeClr val="bg1"/>
                </a:solidFill>
              </a:rPr>
              <a:t>ENGLISH</a:t>
            </a:r>
            <a:endParaRPr lang="en-GB" sz="975" b="1" dirty="0">
              <a:solidFill>
                <a:schemeClr val="bg1"/>
              </a:solidFill>
            </a:endParaRPr>
          </a:p>
        </p:txBody>
      </p:sp>
      <p:pic>
        <p:nvPicPr>
          <p:cNvPr id="36" name="Picture 35">
            <a:extLst>
              <a:ext uri="{FF2B5EF4-FFF2-40B4-BE49-F238E27FC236}">
                <a16:creationId xmlns:a16="http://schemas.microsoft.com/office/drawing/2014/main" id="{8EFB4DA6-B0C8-40A0-9658-92E67EE644EC}"/>
              </a:ext>
            </a:extLst>
          </p:cNvPr>
          <p:cNvPicPr>
            <a:picLocks noChangeAspect="1"/>
          </p:cNvPicPr>
          <p:nvPr/>
        </p:nvPicPr>
        <p:blipFill>
          <a:blip r:embed="rId4"/>
          <a:stretch>
            <a:fillRect/>
          </a:stretch>
        </p:blipFill>
        <p:spPr>
          <a:xfrm>
            <a:off x="2992281" y="1794844"/>
            <a:ext cx="1153316" cy="247671"/>
          </a:xfrm>
          <a:prstGeom prst="rect">
            <a:avLst/>
          </a:prstGeom>
        </p:spPr>
      </p:pic>
      <p:pic>
        <p:nvPicPr>
          <p:cNvPr id="37" name="Picture 36">
            <a:extLst>
              <a:ext uri="{FF2B5EF4-FFF2-40B4-BE49-F238E27FC236}">
                <a16:creationId xmlns:a16="http://schemas.microsoft.com/office/drawing/2014/main" id="{F6A906BF-7CD9-49CF-8AE7-148C4AD7B79C}"/>
              </a:ext>
            </a:extLst>
          </p:cNvPr>
          <p:cNvPicPr>
            <a:picLocks noChangeAspect="1"/>
          </p:cNvPicPr>
          <p:nvPr/>
        </p:nvPicPr>
        <p:blipFill>
          <a:blip r:embed="rId4"/>
          <a:stretch>
            <a:fillRect/>
          </a:stretch>
        </p:blipFill>
        <p:spPr>
          <a:xfrm>
            <a:off x="6420209" y="2728969"/>
            <a:ext cx="491743" cy="247671"/>
          </a:xfrm>
          <a:prstGeom prst="rect">
            <a:avLst/>
          </a:prstGeom>
        </p:spPr>
      </p:pic>
      <p:sp>
        <p:nvSpPr>
          <p:cNvPr id="40" name="TextBox 39">
            <a:extLst>
              <a:ext uri="{FF2B5EF4-FFF2-40B4-BE49-F238E27FC236}">
                <a16:creationId xmlns:a16="http://schemas.microsoft.com/office/drawing/2014/main" id="{939B9080-EA0F-45A5-8BB1-C668E8DF89F6}"/>
              </a:ext>
            </a:extLst>
          </p:cNvPr>
          <p:cNvSpPr txBox="1"/>
          <p:nvPr/>
        </p:nvSpPr>
        <p:spPr>
          <a:xfrm>
            <a:off x="3035985" y="1792950"/>
            <a:ext cx="1142609" cy="242374"/>
          </a:xfrm>
          <a:prstGeom prst="rect">
            <a:avLst/>
          </a:prstGeom>
          <a:noFill/>
        </p:spPr>
        <p:txBody>
          <a:bodyPr wrap="square" rtlCol="0">
            <a:spAutoFit/>
          </a:bodyPr>
          <a:lstStyle/>
          <a:p>
            <a:pPr algn="r"/>
            <a:r>
              <a:rPr lang="en-US" sz="975" b="1" dirty="0">
                <a:solidFill>
                  <a:schemeClr val="bg1"/>
                </a:solidFill>
              </a:rPr>
              <a:t>MATHEMATICS</a:t>
            </a:r>
            <a:endParaRPr lang="en-GB" sz="975" b="1" dirty="0">
              <a:solidFill>
                <a:schemeClr val="bg1"/>
              </a:solidFill>
            </a:endParaRPr>
          </a:p>
        </p:txBody>
      </p:sp>
      <p:sp>
        <p:nvSpPr>
          <p:cNvPr id="42" name="TextBox 41">
            <a:extLst>
              <a:ext uri="{FF2B5EF4-FFF2-40B4-BE49-F238E27FC236}">
                <a16:creationId xmlns:a16="http://schemas.microsoft.com/office/drawing/2014/main" id="{9835012C-E248-476E-98E5-B0FBE0B6D680}"/>
              </a:ext>
            </a:extLst>
          </p:cNvPr>
          <p:cNvSpPr txBox="1"/>
          <p:nvPr/>
        </p:nvSpPr>
        <p:spPr>
          <a:xfrm>
            <a:off x="6588609" y="2727308"/>
            <a:ext cx="337546" cy="242374"/>
          </a:xfrm>
          <a:prstGeom prst="rect">
            <a:avLst/>
          </a:prstGeom>
          <a:noFill/>
        </p:spPr>
        <p:txBody>
          <a:bodyPr wrap="square" rtlCol="0">
            <a:spAutoFit/>
          </a:bodyPr>
          <a:lstStyle/>
          <a:p>
            <a:pPr algn="r"/>
            <a:r>
              <a:rPr lang="en-US" sz="975" b="1" dirty="0">
                <a:solidFill>
                  <a:schemeClr val="bg1"/>
                </a:solidFill>
              </a:rPr>
              <a:t>RE</a:t>
            </a:r>
            <a:endParaRPr lang="en-GB" sz="975" b="1" dirty="0">
              <a:solidFill>
                <a:schemeClr val="bg1"/>
              </a:solidFill>
            </a:endParaRPr>
          </a:p>
        </p:txBody>
      </p:sp>
      <p:pic>
        <p:nvPicPr>
          <p:cNvPr id="45" name="Picture 44">
            <a:extLst>
              <a:ext uri="{FF2B5EF4-FFF2-40B4-BE49-F238E27FC236}">
                <a16:creationId xmlns:a16="http://schemas.microsoft.com/office/drawing/2014/main" id="{3BB634BC-D462-4225-B115-407652B2E1B8}"/>
              </a:ext>
            </a:extLst>
          </p:cNvPr>
          <p:cNvPicPr>
            <a:picLocks noChangeAspect="1"/>
          </p:cNvPicPr>
          <p:nvPr/>
        </p:nvPicPr>
        <p:blipFill>
          <a:blip r:embed="rId5"/>
          <a:stretch>
            <a:fillRect/>
          </a:stretch>
        </p:blipFill>
        <p:spPr>
          <a:xfrm>
            <a:off x="7017294" y="2691988"/>
            <a:ext cx="2640178" cy="1324788"/>
          </a:xfrm>
          <a:prstGeom prst="rect">
            <a:avLst/>
          </a:prstGeom>
        </p:spPr>
      </p:pic>
      <p:pic>
        <p:nvPicPr>
          <p:cNvPr id="46" name="Picture 45">
            <a:extLst>
              <a:ext uri="{FF2B5EF4-FFF2-40B4-BE49-F238E27FC236}">
                <a16:creationId xmlns:a16="http://schemas.microsoft.com/office/drawing/2014/main" id="{5DC5DDA9-A636-4BE7-84D3-B19CF2D44610}"/>
              </a:ext>
            </a:extLst>
          </p:cNvPr>
          <p:cNvPicPr>
            <a:picLocks noChangeAspect="1"/>
          </p:cNvPicPr>
          <p:nvPr/>
        </p:nvPicPr>
        <p:blipFill>
          <a:blip r:embed="rId5"/>
          <a:stretch>
            <a:fillRect/>
          </a:stretch>
        </p:blipFill>
        <p:spPr>
          <a:xfrm>
            <a:off x="7047354" y="4090386"/>
            <a:ext cx="2640178" cy="1348565"/>
          </a:xfrm>
          <a:prstGeom prst="rect">
            <a:avLst/>
          </a:prstGeom>
        </p:spPr>
      </p:pic>
      <p:pic>
        <p:nvPicPr>
          <p:cNvPr id="47" name="Picture 46">
            <a:extLst>
              <a:ext uri="{FF2B5EF4-FFF2-40B4-BE49-F238E27FC236}">
                <a16:creationId xmlns:a16="http://schemas.microsoft.com/office/drawing/2014/main" id="{1FF63C65-25F3-4093-8A43-71E537B06E3C}"/>
              </a:ext>
            </a:extLst>
          </p:cNvPr>
          <p:cNvPicPr>
            <a:picLocks noChangeAspect="1"/>
          </p:cNvPicPr>
          <p:nvPr/>
        </p:nvPicPr>
        <p:blipFill>
          <a:blip r:embed="rId5"/>
          <a:stretch>
            <a:fillRect/>
          </a:stretch>
        </p:blipFill>
        <p:spPr>
          <a:xfrm>
            <a:off x="4303862" y="4090386"/>
            <a:ext cx="2640178" cy="1393325"/>
          </a:xfrm>
          <a:prstGeom prst="rect">
            <a:avLst/>
          </a:prstGeom>
        </p:spPr>
      </p:pic>
      <p:pic>
        <p:nvPicPr>
          <p:cNvPr id="48" name="Picture 47">
            <a:extLst>
              <a:ext uri="{FF2B5EF4-FFF2-40B4-BE49-F238E27FC236}">
                <a16:creationId xmlns:a16="http://schemas.microsoft.com/office/drawing/2014/main" id="{9DFE1AE1-408D-4885-8082-7D2320A7DE21}"/>
              </a:ext>
            </a:extLst>
          </p:cNvPr>
          <p:cNvPicPr>
            <a:picLocks noChangeAspect="1"/>
          </p:cNvPicPr>
          <p:nvPr/>
        </p:nvPicPr>
        <p:blipFill>
          <a:blip r:embed="rId6"/>
          <a:stretch>
            <a:fillRect/>
          </a:stretch>
        </p:blipFill>
        <p:spPr>
          <a:xfrm>
            <a:off x="9016626" y="2732069"/>
            <a:ext cx="614365" cy="247671"/>
          </a:xfrm>
          <a:prstGeom prst="rect">
            <a:avLst/>
          </a:prstGeom>
        </p:spPr>
      </p:pic>
      <p:pic>
        <p:nvPicPr>
          <p:cNvPr id="49" name="Picture 48">
            <a:extLst>
              <a:ext uri="{FF2B5EF4-FFF2-40B4-BE49-F238E27FC236}">
                <a16:creationId xmlns:a16="http://schemas.microsoft.com/office/drawing/2014/main" id="{8F4BF5C8-3A52-4F28-8165-9AE94547153B}"/>
              </a:ext>
            </a:extLst>
          </p:cNvPr>
          <p:cNvPicPr>
            <a:picLocks noChangeAspect="1"/>
          </p:cNvPicPr>
          <p:nvPr/>
        </p:nvPicPr>
        <p:blipFill>
          <a:blip r:embed="rId6"/>
          <a:stretch>
            <a:fillRect/>
          </a:stretch>
        </p:blipFill>
        <p:spPr>
          <a:xfrm>
            <a:off x="5204460" y="4134364"/>
            <a:ext cx="1721695" cy="247671"/>
          </a:xfrm>
          <a:prstGeom prst="rect">
            <a:avLst/>
          </a:prstGeom>
        </p:spPr>
      </p:pic>
      <p:pic>
        <p:nvPicPr>
          <p:cNvPr id="50" name="Picture 49">
            <a:extLst>
              <a:ext uri="{FF2B5EF4-FFF2-40B4-BE49-F238E27FC236}">
                <a16:creationId xmlns:a16="http://schemas.microsoft.com/office/drawing/2014/main" id="{27ECBFFA-F669-4F09-BD38-553487A6CB8D}"/>
              </a:ext>
            </a:extLst>
          </p:cNvPr>
          <p:cNvPicPr>
            <a:picLocks noChangeAspect="1"/>
          </p:cNvPicPr>
          <p:nvPr/>
        </p:nvPicPr>
        <p:blipFill>
          <a:blip r:embed="rId6"/>
          <a:stretch>
            <a:fillRect/>
          </a:stretch>
        </p:blipFill>
        <p:spPr>
          <a:xfrm>
            <a:off x="8900566" y="4147349"/>
            <a:ext cx="736615" cy="247671"/>
          </a:xfrm>
          <a:prstGeom prst="rect">
            <a:avLst/>
          </a:prstGeom>
        </p:spPr>
      </p:pic>
      <p:pic>
        <p:nvPicPr>
          <p:cNvPr id="51" name="Picture 50">
            <a:extLst>
              <a:ext uri="{FF2B5EF4-FFF2-40B4-BE49-F238E27FC236}">
                <a16:creationId xmlns:a16="http://schemas.microsoft.com/office/drawing/2014/main" id="{547400CB-98A0-4064-B430-BAFF350FD82B}"/>
              </a:ext>
            </a:extLst>
          </p:cNvPr>
          <p:cNvPicPr>
            <a:picLocks noChangeAspect="1"/>
          </p:cNvPicPr>
          <p:nvPr/>
        </p:nvPicPr>
        <p:blipFill>
          <a:blip r:embed="rId6"/>
          <a:stretch>
            <a:fillRect/>
          </a:stretch>
        </p:blipFill>
        <p:spPr>
          <a:xfrm>
            <a:off x="1499694" y="5414221"/>
            <a:ext cx="525333" cy="247671"/>
          </a:xfrm>
          <a:prstGeom prst="rect">
            <a:avLst/>
          </a:prstGeom>
        </p:spPr>
      </p:pic>
      <p:sp>
        <p:nvSpPr>
          <p:cNvPr id="56" name="TextBox 55">
            <a:extLst>
              <a:ext uri="{FF2B5EF4-FFF2-40B4-BE49-F238E27FC236}">
                <a16:creationId xmlns:a16="http://schemas.microsoft.com/office/drawing/2014/main" id="{5921C644-530F-4FE5-98B1-21D2AAF1AC42}"/>
              </a:ext>
            </a:extLst>
          </p:cNvPr>
          <p:cNvSpPr txBox="1"/>
          <p:nvPr/>
        </p:nvSpPr>
        <p:spPr>
          <a:xfrm>
            <a:off x="9150911" y="2732726"/>
            <a:ext cx="495343" cy="242374"/>
          </a:xfrm>
          <a:prstGeom prst="rect">
            <a:avLst/>
          </a:prstGeom>
          <a:noFill/>
        </p:spPr>
        <p:txBody>
          <a:bodyPr wrap="square" rtlCol="0">
            <a:spAutoFit/>
          </a:bodyPr>
          <a:lstStyle/>
          <a:p>
            <a:pPr algn="r"/>
            <a:r>
              <a:rPr lang="en-US" sz="975" b="1" dirty="0">
                <a:solidFill>
                  <a:schemeClr val="bg1"/>
                </a:solidFill>
              </a:rPr>
              <a:t>PSHE</a:t>
            </a:r>
            <a:endParaRPr lang="en-GB" sz="975" b="1" dirty="0">
              <a:solidFill>
                <a:schemeClr val="bg1"/>
              </a:solidFill>
            </a:endParaRPr>
          </a:p>
        </p:txBody>
      </p:sp>
      <p:sp>
        <p:nvSpPr>
          <p:cNvPr id="57" name="TextBox 56">
            <a:extLst>
              <a:ext uri="{FF2B5EF4-FFF2-40B4-BE49-F238E27FC236}">
                <a16:creationId xmlns:a16="http://schemas.microsoft.com/office/drawing/2014/main" id="{49D3F9CA-546A-4034-B270-D0BA958BE1F5}"/>
              </a:ext>
            </a:extLst>
          </p:cNvPr>
          <p:cNvSpPr txBox="1"/>
          <p:nvPr/>
        </p:nvSpPr>
        <p:spPr>
          <a:xfrm>
            <a:off x="8996225" y="4152646"/>
            <a:ext cx="676570" cy="242374"/>
          </a:xfrm>
          <a:prstGeom prst="rect">
            <a:avLst/>
          </a:prstGeom>
          <a:noFill/>
        </p:spPr>
        <p:txBody>
          <a:bodyPr wrap="square" rtlCol="0">
            <a:spAutoFit/>
          </a:bodyPr>
          <a:lstStyle/>
          <a:p>
            <a:pPr algn="r"/>
            <a:r>
              <a:rPr lang="en-US" sz="975" b="1" dirty="0">
                <a:solidFill>
                  <a:schemeClr val="bg1"/>
                </a:solidFill>
              </a:rPr>
              <a:t>MUSIC</a:t>
            </a:r>
            <a:endParaRPr lang="en-GB" sz="975" b="1" dirty="0">
              <a:solidFill>
                <a:schemeClr val="bg1"/>
              </a:solidFill>
            </a:endParaRPr>
          </a:p>
        </p:txBody>
      </p:sp>
      <p:sp>
        <p:nvSpPr>
          <p:cNvPr id="58" name="TextBox 57">
            <a:extLst>
              <a:ext uri="{FF2B5EF4-FFF2-40B4-BE49-F238E27FC236}">
                <a16:creationId xmlns:a16="http://schemas.microsoft.com/office/drawing/2014/main" id="{B956333B-4BA1-458A-B1BB-1B8CA983E209}"/>
              </a:ext>
            </a:extLst>
          </p:cNvPr>
          <p:cNvSpPr txBox="1"/>
          <p:nvPr/>
        </p:nvSpPr>
        <p:spPr>
          <a:xfrm>
            <a:off x="5318760" y="4134364"/>
            <a:ext cx="1662111" cy="242374"/>
          </a:xfrm>
          <a:prstGeom prst="rect">
            <a:avLst/>
          </a:prstGeom>
          <a:noFill/>
        </p:spPr>
        <p:txBody>
          <a:bodyPr wrap="square" rtlCol="0">
            <a:spAutoFit/>
          </a:bodyPr>
          <a:lstStyle/>
          <a:p>
            <a:pPr algn="r"/>
            <a:r>
              <a:rPr lang="en-US" sz="975" b="1" dirty="0">
                <a:solidFill>
                  <a:schemeClr val="bg1"/>
                </a:solidFill>
              </a:rPr>
              <a:t>E-SAFETY &amp; COMPUTING</a:t>
            </a:r>
            <a:endParaRPr lang="en-GB" sz="975" b="1" dirty="0">
              <a:solidFill>
                <a:schemeClr val="bg1"/>
              </a:solidFill>
            </a:endParaRPr>
          </a:p>
        </p:txBody>
      </p:sp>
      <p:sp>
        <p:nvSpPr>
          <p:cNvPr id="60" name="TextBox 59">
            <a:extLst>
              <a:ext uri="{FF2B5EF4-FFF2-40B4-BE49-F238E27FC236}">
                <a16:creationId xmlns:a16="http://schemas.microsoft.com/office/drawing/2014/main" id="{C7479758-9A6C-49A5-B9DE-CFD0DFA14A92}"/>
              </a:ext>
            </a:extLst>
          </p:cNvPr>
          <p:cNvSpPr txBox="1"/>
          <p:nvPr/>
        </p:nvSpPr>
        <p:spPr>
          <a:xfrm>
            <a:off x="1518773" y="5414221"/>
            <a:ext cx="508564" cy="242374"/>
          </a:xfrm>
          <a:prstGeom prst="rect">
            <a:avLst/>
          </a:prstGeom>
          <a:noFill/>
        </p:spPr>
        <p:txBody>
          <a:bodyPr wrap="square" rtlCol="0">
            <a:spAutoFit/>
          </a:bodyPr>
          <a:lstStyle/>
          <a:p>
            <a:pPr algn="r"/>
            <a:r>
              <a:rPr lang="en-US" sz="975" b="1" dirty="0">
                <a:solidFill>
                  <a:schemeClr val="bg1"/>
                </a:solidFill>
              </a:rPr>
              <a:t>SMSC</a:t>
            </a:r>
            <a:endParaRPr lang="en-GB" sz="975" b="1" dirty="0">
              <a:solidFill>
                <a:schemeClr val="bg1"/>
              </a:solidFill>
            </a:endParaRPr>
          </a:p>
        </p:txBody>
      </p:sp>
      <p:grpSp>
        <p:nvGrpSpPr>
          <p:cNvPr id="69" name="Group 68">
            <a:extLst>
              <a:ext uri="{FF2B5EF4-FFF2-40B4-BE49-F238E27FC236}">
                <a16:creationId xmlns:a16="http://schemas.microsoft.com/office/drawing/2014/main" id="{33D8120D-B23D-4EE5-B1BB-7816F9DB0E53}"/>
              </a:ext>
            </a:extLst>
          </p:cNvPr>
          <p:cNvGrpSpPr/>
          <p:nvPr/>
        </p:nvGrpSpPr>
        <p:grpSpPr>
          <a:xfrm>
            <a:off x="6426145" y="5557321"/>
            <a:ext cx="448443" cy="274805"/>
            <a:chOff x="6421587" y="5075590"/>
            <a:chExt cx="448443" cy="274805"/>
          </a:xfrm>
        </p:grpSpPr>
        <p:pic>
          <p:nvPicPr>
            <p:cNvPr id="53" name="Picture 52">
              <a:extLst>
                <a:ext uri="{FF2B5EF4-FFF2-40B4-BE49-F238E27FC236}">
                  <a16:creationId xmlns:a16="http://schemas.microsoft.com/office/drawing/2014/main" id="{015F822E-177B-40F4-803D-9B9EA0D0A4D9}"/>
                </a:ext>
              </a:extLst>
            </p:cNvPr>
            <p:cNvPicPr>
              <a:picLocks noChangeAspect="1"/>
            </p:cNvPicPr>
            <p:nvPr/>
          </p:nvPicPr>
          <p:blipFill>
            <a:blip r:embed="rId6"/>
            <a:stretch>
              <a:fillRect/>
            </a:stretch>
          </p:blipFill>
          <p:spPr>
            <a:xfrm>
              <a:off x="6425423" y="5075590"/>
              <a:ext cx="444607" cy="247671"/>
            </a:xfrm>
            <a:prstGeom prst="rect">
              <a:avLst/>
            </a:prstGeom>
          </p:spPr>
        </p:pic>
        <p:sp>
          <p:nvSpPr>
            <p:cNvPr id="62" name="TextBox 61">
              <a:extLst>
                <a:ext uri="{FF2B5EF4-FFF2-40B4-BE49-F238E27FC236}">
                  <a16:creationId xmlns:a16="http://schemas.microsoft.com/office/drawing/2014/main" id="{A287CF4E-642A-49F1-82DF-DF4EB3CB9267}"/>
                </a:ext>
              </a:extLst>
            </p:cNvPr>
            <p:cNvSpPr txBox="1"/>
            <p:nvPr/>
          </p:nvSpPr>
          <p:spPr>
            <a:xfrm>
              <a:off x="6421587" y="5108021"/>
              <a:ext cx="360197" cy="242374"/>
            </a:xfrm>
            <a:prstGeom prst="rect">
              <a:avLst/>
            </a:prstGeom>
            <a:noFill/>
          </p:spPr>
          <p:txBody>
            <a:bodyPr wrap="square" rtlCol="0">
              <a:spAutoFit/>
            </a:bodyPr>
            <a:lstStyle/>
            <a:p>
              <a:pPr algn="r"/>
              <a:r>
                <a:rPr lang="en-US" sz="975" b="1" dirty="0">
                  <a:solidFill>
                    <a:schemeClr val="bg1"/>
                  </a:solidFill>
                </a:rPr>
                <a:t>PE</a:t>
              </a:r>
              <a:endParaRPr lang="en-GB" sz="975" b="1" dirty="0">
                <a:solidFill>
                  <a:schemeClr val="bg1"/>
                </a:solidFill>
              </a:endParaRPr>
            </a:p>
          </p:txBody>
        </p:sp>
      </p:grpSp>
      <p:grpSp>
        <p:nvGrpSpPr>
          <p:cNvPr id="70" name="Group 69">
            <a:extLst>
              <a:ext uri="{FF2B5EF4-FFF2-40B4-BE49-F238E27FC236}">
                <a16:creationId xmlns:a16="http://schemas.microsoft.com/office/drawing/2014/main" id="{5B91DE4B-AA87-41EB-A4B0-CC40D6252A00}"/>
              </a:ext>
            </a:extLst>
          </p:cNvPr>
          <p:cNvGrpSpPr/>
          <p:nvPr/>
        </p:nvGrpSpPr>
        <p:grpSpPr>
          <a:xfrm>
            <a:off x="8867363" y="5617198"/>
            <a:ext cx="858828" cy="253961"/>
            <a:chOff x="8850601" y="5130289"/>
            <a:chExt cx="858828" cy="253961"/>
          </a:xfrm>
        </p:grpSpPr>
        <p:pic>
          <p:nvPicPr>
            <p:cNvPr id="54" name="Picture 53">
              <a:extLst>
                <a:ext uri="{FF2B5EF4-FFF2-40B4-BE49-F238E27FC236}">
                  <a16:creationId xmlns:a16="http://schemas.microsoft.com/office/drawing/2014/main" id="{2C01E45C-0128-4466-A1B7-84F6AC48D090}"/>
                </a:ext>
              </a:extLst>
            </p:cNvPr>
            <p:cNvPicPr>
              <a:picLocks noChangeAspect="1"/>
            </p:cNvPicPr>
            <p:nvPr/>
          </p:nvPicPr>
          <p:blipFill>
            <a:blip r:embed="rId6"/>
            <a:stretch>
              <a:fillRect/>
            </a:stretch>
          </p:blipFill>
          <p:spPr>
            <a:xfrm>
              <a:off x="8850601" y="5136579"/>
              <a:ext cx="757805" cy="247671"/>
            </a:xfrm>
            <a:prstGeom prst="rect">
              <a:avLst/>
            </a:prstGeom>
          </p:spPr>
        </p:pic>
        <p:sp>
          <p:nvSpPr>
            <p:cNvPr id="63" name="TextBox 62">
              <a:extLst>
                <a:ext uri="{FF2B5EF4-FFF2-40B4-BE49-F238E27FC236}">
                  <a16:creationId xmlns:a16="http://schemas.microsoft.com/office/drawing/2014/main" id="{9946F9B7-B555-420C-8E37-13F0BA7EBA65}"/>
                </a:ext>
              </a:extLst>
            </p:cNvPr>
            <p:cNvSpPr txBox="1"/>
            <p:nvPr/>
          </p:nvSpPr>
          <p:spPr>
            <a:xfrm>
              <a:off x="9061684" y="5130289"/>
              <a:ext cx="647745" cy="242374"/>
            </a:xfrm>
            <a:prstGeom prst="rect">
              <a:avLst/>
            </a:prstGeom>
            <a:noFill/>
          </p:spPr>
          <p:txBody>
            <a:bodyPr wrap="square" rtlCol="0">
              <a:spAutoFit/>
            </a:bodyPr>
            <a:lstStyle/>
            <a:p>
              <a:r>
                <a:rPr lang="en-US" sz="975" b="1" dirty="0">
                  <a:solidFill>
                    <a:schemeClr val="bg1"/>
                  </a:solidFill>
                </a:rPr>
                <a:t>FRENCH</a:t>
              </a:r>
              <a:endParaRPr lang="en-GB" sz="975" b="1" dirty="0">
                <a:solidFill>
                  <a:schemeClr val="bg1"/>
                </a:solidFill>
              </a:endParaRPr>
            </a:p>
          </p:txBody>
        </p:sp>
      </p:grpSp>
      <p:sp>
        <p:nvSpPr>
          <p:cNvPr id="65" name="TextBox 64">
            <a:extLst>
              <a:ext uri="{FF2B5EF4-FFF2-40B4-BE49-F238E27FC236}">
                <a16:creationId xmlns:a16="http://schemas.microsoft.com/office/drawing/2014/main" id="{0A374F86-175C-47D0-8C78-B1351CAA25B7}"/>
              </a:ext>
            </a:extLst>
          </p:cNvPr>
          <p:cNvSpPr txBox="1"/>
          <p:nvPr/>
        </p:nvSpPr>
        <p:spPr>
          <a:xfrm>
            <a:off x="192050" y="250412"/>
            <a:ext cx="1947529" cy="1015663"/>
          </a:xfrm>
          <a:prstGeom prst="rect">
            <a:avLst/>
          </a:prstGeom>
          <a:noFill/>
        </p:spPr>
        <p:txBody>
          <a:bodyPr wrap="square" rtlCol="0">
            <a:spAutoFit/>
          </a:bodyPr>
          <a:lstStyle/>
          <a:p>
            <a:pPr algn="ctr"/>
            <a:r>
              <a:rPr lang="en-US" sz="1500" b="1" dirty="0">
                <a:solidFill>
                  <a:schemeClr val="bg1"/>
                </a:solidFill>
              </a:rPr>
              <a:t>Land Ahoy!</a:t>
            </a:r>
          </a:p>
          <a:p>
            <a:pPr algn="ctr"/>
            <a:r>
              <a:rPr lang="en-US" sz="1500" b="1" dirty="0">
                <a:solidFill>
                  <a:schemeClr val="bg1"/>
                </a:solidFill>
              </a:rPr>
              <a:t>Years 1 &amp; 2</a:t>
            </a:r>
          </a:p>
          <a:p>
            <a:pPr algn="ctr"/>
            <a:r>
              <a:rPr lang="en-US" sz="1500" b="1" dirty="0">
                <a:solidFill>
                  <a:schemeClr val="bg1"/>
                </a:solidFill>
              </a:rPr>
              <a:t>Summer Term 2 </a:t>
            </a:r>
          </a:p>
          <a:p>
            <a:pPr algn="ctr"/>
            <a:r>
              <a:rPr lang="en-US" sz="1500" b="1" dirty="0">
                <a:solidFill>
                  <a:schemeClr val="bg1"/>
                </a:solidFill>
              </a:rPr>
              <a:t>June 2022</a:t>
            </a:r>
          </a:p>
        </p:txBody>
      </p:sp>
      <p:grpSp>
        <p:nvGrpSpPr>
          <p:cNvPr id="68" name="Group 67">
            <a:extLst>
              <a:ext uri="{FF2B5EF4-FFF2-40B4-BE49-F238E27FC236}">
                <a16:creationId xmlns:a16="http://schemas.microsoft.com/office/drawing/2014/main" id="{D09C919F-C3BB-4ED5-84D6-BD51CEED735E}"/>
              </a:ext>
            </a:extLst>
          </p:cNvPr>
          <p:cNvGrpSpPr/>
          <p:nvPr/>
        </p:nvGrpSpPr>
        <p:grpSpPr>
          <a:xfrm>
            <a:off x="3621248" y="5406764"/>
            <a:ext cx="516051" cy="249831"/>
            <a:chOff x="4187242" y="5129445"/>
            <a:chExt cx="516051" cy="249831"/>
          </a:xfrm>
        </p:grpSpPr>
        <p:pic>
          <p:nvPicPr>
            <p:cNvPr id="66" name="Picture 65">
              <a:extLst>
                <a:ext uri="{FF2B5EF4-FFF2-40B4-BE49-F238E27FC236}">
                  <a16:creationId xmlns:a16="http://schemas.microsoft.com/office/drawing/2014/main" id="{94A54CD9-AA80-4B8A-9321-8144278466AF}"/>
                </a:ext>
              </a:extLst>
            </p:cNvPr>
            <p:cNvPicPr>
              <a:picLocks noChangeAspect="1"/>
            </p:cNvPicPr>
            <p:nvPr/>
          </p:nvPicPr>
          <p:blipFill>
            <a:blip r:embed="rId6"/>
            <a:stretch>
              <a:fillRect/>
            </a:stretch>
          </p:blipFill>
          <p:spPr>
            <a:xfrm>
              <a:off x="4200828" y="5131605"/>
              <a:ext cx="502465" cy="247671"/>
            </a:xfrm>
            <a:prstGeom prst="rect">
              <a:avLst/>
            </a:prstGeom>
          </p:spPr>
        </p:pic>
        <p:sp>
          <p:nvSpPr>
            <p:cNvPr id="67" name="TextBox 66">
              <a:extLst>
                <a:ext uri="{FF2B5EF4-FFF2-40B4-BE49-F238E27FC236}">
                  <a16:creationId xmlns:a16="http://schemas.microsoft.com/office/drawing/2014/main" id="{326F14C9-7F9E-4247-B96F-D35BC629E865}"/>
                </a:ext>
              </a:extLst>
            </p:cNvPr>
            <p:cNvSpPr txBox="1"/>
            <p:nvPr/>
          </p:nvSpPr>
          <p:spPr>
            <a:xfrm>
              <a:off x="4187242" y="5129445"/>
              <a:ext cx="511431" cy="242374"/>
            </a:xfrm>
            <a:prstGeom prst="rect">
              <a:avLst/>
            </a:prstGeom>
            <a:noFill/>
          </p:spPr>
          <p:txBody>
            <a:bodyPr wrap="square" rtlCol="0">
              <a:spAutoFit/>
            </a:bodyPr>
            <a:lstStyle/>
            <a:p>
              <a:pPr algn="r"/>
              <a:r>
                <a:rPr lang="en-US" sz="975" b="1" dirty="0">
                  <a:solidFill>
                    <a:schemeClr val="bg1"/>
                  </a:solidFill>
                </a:rPr>
                <a:t>ART</a:t>
              </a:r>
              <a:endParaRPr lang="en-GB" sz="975" b="1" dirty="0">
                <a:solidFill>
                  <a:schemeClr val="bg1"/>
                </a:solidFill>
              </a:endParaRPr>
            </a:p>
          </p:txBody>
        </p:sp>
      </p:grpSp>
      <p:sp>
        <p:nvSpPr>
          <p:cNvPr id="41" name="TextBox 40">
            <a:extLst>
              <a:ext uri="{FF2B5EF4-FFF2-40B4-BE49-F238E27FC236}">
                <a16:creationId xmlns:a16="http://schemas.microsoft.com/office/drawing/2014/main" id="{4D855731-983B-4A04-AF5D-C6417EFFC79A}"/>
              </a:ext>
            </a:extLst>
          </p:cNvPr>
          <p:cNvSpPr txBox="1"/>
          <p:nvPr/>
        </p:nvSpPr>
        <p:spPr>
          <a:xfrm>
            <a:off x="4384292" y="663871"/>
            <a:ext cx="5266004" cy="1785104"/>
          </a:xfrm>
          <a:prstGeom prst="rect">
            <a:avLst/>
          </a:prstGeom>
          <a:noFill/>
        </p:spPr>
        <p:txBody>
          <a:bodyPr wrap="square" lIns="91440" tIns="45720" rIns="91440" bIns="45720" rtlCol="0" anchor="t">
            <a:spAutoFit/>
          </a:bodyPr>
          <a:lstStyle/>
          <a:p>
            <a:r>
              <a:rPr lang="en-US" sz="1000" b="1" dirty="0"/>
              <a:t>As</a:t>
            </a:r>
            <a:r>
              <a:rPr lang="en-US" sz="1000" dirty="0"/>
              <a:t> </a:t>
            </a:r>
            <a:r>
              <a:rPr lang="en-US" sz="1000" b="1" dirty="0"/>
              <a:t>Musicians </a:t>
            </a:r>
            <a:r>
              <a:rPr lang="en-US" sz="1000" dirty="0"/>
              <a:t>we will be exploring many key aspects of music, including pulse and rhythm, how different instruments sound, how we can use our bodies and things around us to make music and of course the importance of singing and how it makes us feel.</a:t>
            </a:r>
          </a:p>
          <a:p>
            <a:r>
              <a:rPr lang="en-US" sz="1000" dirty="0"/>
              <a:t>As</a:t>
            </a:r>
            <a:r>
              <a:rPr lang="en-US" sz="1000" b="1" dirty="0"/>
              <a:t> Geographers, </a:t>
            </a:r>
            <a:r>
              <a:rPr lang="en-US" sz="1000" dirty="0"/>
              <a:t>we will be collecting outdoor items that make interesting sounds and exploring places where we can make different sounds; we will then be making a map to show our route and where these places can be found.</a:t>
            </a:r>
          </a:p>
          <a:p>
            <a:r>
              <a:rPr lang="en-US" sz="1000" dirty="0"/>
              <a:t>As </a:t>
            </a:r>
            <a:r>
              <a:rPr lang="en-US" sz="1000" b="1" dirty="0"/>
              <a:t>Design Technologists</a:t>
            </a:r>
            <a:r>
              <a:rPr lang="en-US" sz="1000" dirty="0"/>
              <a:t>, we will be using everyday resources to make a variety of different musical instruments.</a:t>
            </a:r>
          </a:p>
          <a:p>
            <a:r>
              <a:rPr lang="en-US" sz="1000" dirty="0"/>
              <a:t>As </a:t>
            </a:r>
            <a:r>
              <a:rPr lang="en-US" sz="1000" b="1" dirty="0"/>
              <a:t>Scientists</a:t>
            </a:r>
            <a:r>
              <a:rPr lang="en-US" sz="1000" dirty="0"/>
              <a:t> we will be using our senses to explore music and make sound maps. We will focus on our sense of hearing and complete some investigations around how distance affects what we hear and whether the size of our ears make a difference!</a:t>
            </a:r>
          </a:p>
        </p:txBody>
      </p:sp>
      <p:sp>
        <p:nvSpPr>
          <p:cNvPr id="43" name="TextBox 42">
            <a:extLst>
              <a:ext uri="{FF2B5EF4-FFF2-40B4-BE49-F238E27FC236}">
                <a16:creationId xmlns:a16="http://schemas.microsoft.com/office/drawing/2014/main" id="{B9A5C11F-27CE-418B-A534-338F374AE5E0}"/>
              </a:ext>
            </a:extLst>
          </p:cNvPr>
          <p:cNvSpPr txBox="1"/>
          <p:nvPr/>
        </p:nvSpPr>
        <p:spPr>
          <a:xfrm>
            <a:off x="4312901" y="2817283"/>
            <a:ext cx="2458915" cy="1015663"/>
          </a:xfrm>
          <a:prstGeom prst="rect">
            <a:avLst/>
          </a:prstGeom>
          <a:noFill/>
        </p:spPr>
        <p:txBody>
          <a:bodyPr wrap="square" rtlCol="0">
            <a:spAutoFit/>
          </a:bodyPr>
          <a:lstStyle/>
          <a:p>
            <a:r>
              <a:rPr lang="en-US" sz="1000" b="1" dirty="0"/>
              <a:t>How should you spend the weekend?</a:t>
            </a:r>
          </a:p>
          <a:p>
            <a:r>
              <a:rPr lang="en-US" sz="1000" dirty="0"/>
              <a:t>We will be thinking about how we spend the weekend and what we do with our leisure time. We will then learn about how Jewish families spend their weekends and the rules that they follow.</a:t>
            </a:r>
          </a:p>
        </p:txBody>
      </p:sp>
      <p:sp>
        <p:nvSpPr>
          <p:cNvPr id="44" name="TextBox 43">
            <a:extLst>
              <a:ext uri="{FF2B5EF4-FFF2-40B4-BE49-F238E27FC236}">
                <a16:creationId xmlns:a16="http://schemas.microsoft.com/office/drawing/2014/main" id="{5B5EC213-01E7-4176-9C18-F55FBE4E417F}"/>
              </a:ext>
            </a:extLst>
          </p:cNvPr>
          <p:cNvSpPr txBox="1"/>
          <p:nvPr/>
        </p:nvSpPr>
        <p:spPr>
          <a:xfrm>
            <a:off x="7104962" y="2765959"/>
            <a:ext cx="2458915" cy="1015663"/>
          </a:xfrm>
          <a:prstGeom prst="rect">
            <a:avLst/>
          </a:prstGeom>
          <a:noFill/>
        </p:spPr>
        <p:txBody>
          <a:bodyPr wrap="square" rtlCol="0">
            <a:spAutoFit/>
          </a:bodyPr>
          <a:lstStyle/>
          <a:p>
            <a:endParaRPr lang="en-US" sz="1000" b="1" dirty="0"/>
          </a:p>
          <a:p>
            <a:r>
              <a:rPr lang="en-US" sz="1000" b="1" dirty="0"/>
              <a:t>My Money</a:t>
            </a:r>
          </a:p>
          <a:p>
            <a:r>
              <a:rPr lang="en-US" sz="1000" dirty="0"/>
              <a:t>We will think about where money comes from and the choices we make when spending money. We will consider ways to keep money safe and how to save it.</a:t>
            </a:r>
          </a:p>
        </p:txBody>
      </p:sp>
      <p:sp>
        <p:nvSpPr>
          <p:cNvPr id="52" name="TextBox 51">
            <a:extLst>
              <a:ext uri="{FF2B5EF4-FFF2-40B4-BE49-F238E27FC236}">
                <a16:creationId xmlns:a16="http://schemas.microsoft.com/office/drawing/2014/main" id="{BEAEAF32-AAFF-4A5D-873B-C70FB674404C}"/>
              </a:ext>
            </a:extLst>
          </p:cNvPr>
          <p:cNvSpPr txBox="1"/>
          <p:nvPr/>
        </p:nvSpPr>
        <p:spPr>
          <a:xfrm>
            <a:off x="40792" y="5627411"/>
            <a:ext cx="2037484" cy="1015663"/>
          </a:xfrm>
          <a:prstGeom prst="rect">
            <a:avLst/>
          </a:prstGeom>
          <a:noFill/>
        </p:spPr>
        <p:txBody>
          <a:bodyPr wrap="square" rtlCol="0">
            <a:spAutoFit/>
          </a:bodyPr>
          <a:lstStyle/>
          <a:p>
            <a:r>
              <a:rPr lang="en-GB" sz="1000" b="1" dirty="0"/>
              <a:t>Being curious about differences</a:t>
            </a:r>
          </a:p>
          <a:p>
            <a:r>
              <a:rPr lang="en-GB" sz="1000" dirty="0"/>
              <a:t>We will think about our similarities and differences and consider what shapes us as individuals. We will identify the things that individuals and groups have in common.</a:t>
            </a:r>
          </a:p>
        </p:txBody>
      </p:sp>
      <p:sp>
        <p:nvSpPr>
          <p:cNvPr id="55" name="TextBox 54">
            <a:extLst>
              <a:ext uri="{FF2B5EF4-FFF2-40B4-BE49-F238E27FC236}">
                <a16:creationId xmlns:a16="http://schemas.microsoft.com/office/drawing/2014/main" id="{0B3E0BA9-2D90-4E24-8C91-7B4A5FF4118E}"/>
              </a:ext>
            </a:extLst>
          </p:cNvPr>
          <p:cNvSpPr txBox="1"/>
          <p:nvPr/>
        </p:nvSpPr>
        <p:spPr>
          <a:xfrm>
            <a:off x="2251544" y="2113185"/>
            <a:ext cx="1963537" cy="3016210"/>
          </a:xfrm>
          <a:prstGeom prst="rect">
            <a:avLst/>
          </a:prstGeom>
          <a:noFill/>
        </p:spPr>
        <p:txBody>
          <a:bodyPr wrap="square" lIns="91440" tIns="45720" rIns="91440" bIns="45720" rtlCol="0" anchor="t">
            <a:spAutoFit/>
          </a:bodyPr>
          <a:lstStyle/>
          <a:p>
            <a:r>
              <a:rPr lang="en-US" sz="1000" b="1" dirty="0"/>
              <a:t>Children will be taught key aspects of the following:</a:t>
            </a:r>
          </a:p>
          <a:p>
            <a:r>
              <a:rPr lang="en-US" sz="1000" dirty="0"/>
              <a:t>Position and Direction</a:t>
            </a:r>
          </a:p>
          <a:p>
            <a:r>
              <a:rPr lang="en-US" sz="1000" dirty="0"/>
              <a:t>Mass</a:t>
            </a:r>
          </a:p>
          <a:p>
            <a:r>
              <a:rPr lang="en-US" sz="1000" dirty="0"/>
              <a:t>Capacity</a:t>
            </a:r>
          </a:p>
          <a:p>
            <a:r>
              <a:rPr lang="en-US" sz="1000" dirty="0"/>
              <a:t>Temperature</a:t>
            </a:r>
          </a:p>
          <a:p>
            <a:endParaRPr lang="en-US" sz="1000" b="1" dirty="0"/>
          </a:p>
          <a:p>
            <a:r>
              <a:rPr lang="en-US" sz="1000" b="1" dirty="0"/>
              <a:t>How you can help at home:</a:t>
            </a:r>
          </a:p>
          <a:p>
            <a:pPr marL="171450" indent="-171450">
              <a:buFont typeface="Arial" panose="020B0604020202020204" pitchFamily="34" charset="0"/>
              <a:buChar char="•"/>
            </a:pPr>
            <a:r>
              <a:rPr lang="en-US" sz="1000" dirty="0"/>
              <a:t>Ensure your child completes </a:t>
            </a:r>
            <a:r>
              <a:rPr lang="en-US" sz="1000" dirty="0" err="1"/>
              <a:t>Numbots</a:t>
            </a:r>
            <a:r>
              <a:rPr lang="en-US" sz="1000" dirty="0"/>
              <a:t> and/or Times Tables Rock Stars every week</a:t>
            </a:r>
          </a:p>
          <a:p>
            <a:pPr marL="171450" indent="-171450">
              <a:buFont typeface="Arial" panose="020B0604020202020204" pitchFamily="34" charset="0"/>
              <a:buChar char="•"/>
            </a:pPr>
            <a:r>
              <a:rPr lang="en-US" sz="1000" dirty="0"/>
              <a:t>Ensure homework is completed</a:t>
            </a:r>
          </a:p>
          <a:p>
            <a:pPr marL="171450" indent="-171450">
              <a:buFont typeface="Arial" panose="020B0604020202020204" pitchFamily="34" charset="0"/>
              <a:buChar char="•"/>
            </a:pPr>
            <a:r>
              <a:rPr lang="en-US" sz="1000" dirty="0"/>
              <a:t>Support your child to learn their number bonds to 10/100</a:t>
            </a:r>
          </a:p>
          <a:p>
            <a:pPr marL="171450" indent="-171450">
              <a:buFont typeface="Arial" panose="020B0604020202020204" pitchFamily="34" charset="0"/>
              <a:buChar char="•"/>
            </a:pPr>
            <a:r>
              <a:rPr lang="en-US" sz="1000" dirty="0" err="1"/>
              <a:t>Practise</a:t>
            </a:r>
            <a:r>
              <a:rPr lang="en-US" sz="1000" dirty="0"/>
              <a:t> counting in 2s, 5s and 10s and beyond if appropriate</a:t>
            </a:r>
          </a:p>
          <a:p>
            <a:pPr marL="171450" indent="-171450">
              <a:buFont typeface="Arial" panose="020B0604020202020204" pitchFamily="34" charset="0"/>
              <a:buChar char="•"/>
            </a:pPr>
            <a:r>
              <a:rPr lang="en-US" sz="1000" dirty="0"/>
              <a:t>Y2s – Learn times tables facts</a:t>
            </a:r>
          </a:p>
          <a:p>
            <a:endParaRPr lang="en-US" sz="1000" dirty="0"/>
          </a:p>
        </p:txBody>
      </p:sp>
      <p:sp>
        <p:nvSpPr>
          <p:cNvPr id="59" name="TextBox 58">
            <a:extLst>
              <a:ext uri="{FF2B5EF4-FFF2-40B4-BE49-F238E27FC236}">
                <a16:creationId xmlns:a16="http://schemas.microsoft.com/office/drawing/2014/main" id="{3719C5D5-BCFD-4481-8355-E3B750002573}"/>
              </a:ext>
            </a:extLst>
          </p:cNvPr>
          <p:cNvSpPr txBox="1"/>
          <p:nvPr/>
        </p:nvSpPr>
        <p:spPr>
          <a:xfrm>
            <a:off x="4419492" y="4372148"/>
            <a:ext cx="2458915" cy="861774"/>
          </a:xfrm>
          <a:prstGeom prst="rect">
            <a:avLst/>
          </a:prstGeom>
          <a:noFill/>
        </p:spPr>
        <p:txBody>
          <a:bodyPr wrap="square" rtlCol="0">
            <a:spAutoFit/>
          </a:bodyPr>
          <a:lstStyle/>
          <a:p>
            <a:r>
              <a:rPr lang="en-US" sz="1000" b="1" dirty="0"/>
              <a:t>In Computing </a:t>
            </a:r>
            <a:r>
              <a:rPr lang="en-US" sz="1000" dirty="0"/>
              <a:t>we will be using a computer to create music. We will listen to a variety of pieces of music and consider how they make us feel. Then we will compare creating music digitally </a:t>
            </a:r>
            <a:r>
              <a:rPr lang="en-US" sz="1000"/>
              <a:t>and non-digitally.</a:t>
            </a:r>
            <a:endParaRPr lang="en-US" sz="1000" dirty="0"/>
          </a:p>
        </p:txBody>
      </p:sp>
      <p:sp>
        <p:nvSpPr>
          <p:cNvPr id="61" name="TextBox 60">
            <a:extLst>
              <a:ext uri="{FF2B5EF4-FFF2-40B4-BE49-F238E27FC236}">
                <a16:creationId xmlns:a16="http://schemas.microsoft.com/office/drawing/2014/main" id="{CBD3B849-548D-4343-BA5C-09BD53FCC753}"/>
              </a:ext>
            </a:extLst>
          </p:cNvPr>
          <p:cNvSpPr txBox="1"/>
          <p:nvPr/>
        </p:nvSpPr>
        <p:spPr>
          <a:xfrm>
            <a:off x="4352935" y="5574821"/>
            <a:ext cx="2245604" cy="1169551"/>
          </a:xfrm>
          <a:prstGeom prst="rect">
            <a:avLst/>
          </a:prstGeom>
          <a:noFill/>
        </p:spPr>
        <p:txBody>
          <a:bodyPr wrap="square" lIns="91440" tIns="45720" rIns="91440" bIns="45720" rtlCol="0" anchor="t">
            <a:spAutoFit/>
          </a:bodyPr>
          <a:lstStyle/>
          <a:p>
            <a:r>
              <a:rPr lang="en-US" sz="1000" b="1" dirty="0"/>
              <a:t>Athletics and Dance</a:t>
            </a:r>
          </a:p>
          <a:p>
            <a:r>
              <a:rPr lang="en-US" sz="1000" dirty="0"/>
              <a:t>In athletics we will thinking about how we can use our bodies with control, to help with the skills of running, jumping and throwing. We will also be making up short sequences of movements to make our </a:t>
            </a:r>
            <a:r>
              <a:rPr lang="en-US" sz="1000"/>
              <a:t>own dances</a:t>
            </a:r>
            <a:r>
              <a:rPr lang="en-US" sz="1000" dirty="0"/>
              <a:t>.</a:t>
            </a:r>
            <a:endParaRPr lang="en-US" sz="1000" dirty="0">
              <a:cs typeface="Calibri"/>
            </a:endParaRPr>
          </a:p>
        </p:txBody>
      </p:sp>
      <p:sp>
        <p:nvSpPr>
          <p:cNvPr id="64" name="TextBox 63">
            <a:extLst>
              <a:ext uri="{FF2B5EF4-FFF2-40B4-BE49-F238E27FC236}">
                <a16:creationId xmlns:a16="http://schemas.microsoft.com/office/drawing/2014/main" id="{4D4D4009-CDC6-4ED0-AC70-9D341E66A067}"/>
              </a:ext>
            </a:extLst>
          </p:cNvPr>
          <p:cNvSpPr txBox="1"/>
          <p:nvPr/>
        </p:nvSpPr>
        <p:spPr>
          <a:xfrm>
            <a:off x="7095171" y="5688119"/>
            <a:ext cx="2251062" cy="1015663"/>
          </a:xfrm>
          <a:prstGeom prst="rect">
            <a:avLst/>
          </a:prstGeom>
          <a:noFill/>
        </p:spPr>
        <p:txBody>
          <a:bodyPr wrap="square" lIns="91440" tIns="45720" rIns="91440" bIns="45720" rtlCol="0" anchor="t">
            <a:spAutoFit/>
          </a:bodyPr>
          <a:lstStyle/>
          <a:p>
            <a:r>
              <a:rPr lang="en-US" sz="1000" b="1" dirty="0"/>
              <a:t>Pronunciation and Instructions</a:t>
            </a:r>
          </a:p>
          <a:p>
            <a:r>
              <a:rPr lang="en-US" sz="1000" dirty="0"/>
              <a:t>We will be thinking carefully about our French pronunciations and how some sounds are said differently. We will learn words to help us follow </a:t>
            </a:r>
            <a:r>
              <a:rPr lang="en-US" sz="1000"/>
              <a:t>simple instructions.</a:t>
            </a:r>
            <a:endParaRPr lang="en-US" sz="1000" dirty="0"/>
          </a:p>
        </p:txBody>
      </p:sp>
      <p:sp>
        <p:nvSpPr>
          <p:cNvPr id="71" name="TextBox 70">
            <a:extLst>
              <a:ext uri="{FF2B5EF4-FFF2-40B4-BE49-F238E27FC236}">
                <a16:creationId xmlns:a16="http://schemas.microsoft.com/office/drawing/2014/main" id="{5492B5FF-90D4-45DE-9E1D-F1CD484B243D}"/>
              </a:ext>
            </a:extLst>
          </p:cNvPr>
          <p:cNvSpPr txBox="1"/>
          <p:nvPr/>
        </p:nvSpPr>
        <p:spPr>
          <a:xfrm>
            <a:off x="192814" y="1762501"/>
            <a:ext cx="1864215" cy="3170099"/>
          </a:xfrm>
          <a:prstGeom prst="rect">
            <a:avLst/>
          </a:prstGeom>
          <a:noFill/>
        </p:spPr>
        <p:txBody>
          <a:bodyPr wrap="square" lIns="91440" tIns="45720" rIns="91440" bIns="45720" rtlCol="0" anchor="t">
            <a:spAutoFit/>
          </a:bodyPr>
          <a:lstStyle/>
          <a:p>
            <a:r>
              <a:rPr lang="en-US" sz="1000" b="1" dirty="0"/>
              <a:t>Instructions</a:t>
            </a:r>
            <a:r>
              <a:rPr lang="en-US" sz="1000" dirty="0"/>
              <a:t>: we will be looking at sequencing instructions and then writing our own.</a:t>
            </a:r>
            <a:endParaRPr lang="en-US" dirty="0"/>
          </a:p>
          <a:p>
            <a:r>
              <a:rPr lang="en-US" sz="1000" b="1" dirty="0"/>
              <a:t>Narratives</a:t>
            </a:r>
            <a:r>
              <a:rPr lang="en-US" sz="1000" dirty="0"/>
              <a:t>: we will be writing alternative endings to fairy tales.</a:t>
            </a:r>
            <a:endParaRPr lang="en-US" sz="1000" dirty="0">
              <a:cs typeface="Calibri" panose="020F0502020204030204"/>
            </a:endParaRPr>
          </a:p>
          <a:p>
            <a:r>
              <a:rPr lang="en-US" sz="1000" b="1" dirty="0"/>
              <a:t>Poetry</a:t>
            </a:r>
            <a:r>
              <a:rPr lang="en-US" sz="1000" dirty="0"/>
              <a:t>: we will explore the similarities and differences between lyrics and poetry and have a go at writing </a:t>
            </a:r>
            <a:r>
              <a:rPr lang="en-US" sz="1000"/>
              <a:t>our own.</a:t>
            </a:r>
            <a:endParaRPr lang="en-US" sz="1000" dirty="0">
              <a:cs typeface="Calibri" panose="020F0502020204030204"/>
            </a:endParaRPr>
          </a:p>
          <a:p>
            <a:endParaRPr lang="en-US" sz="1000" dirty="0"/>
          </a:p>
          <a:p>
            <a:r>
              <a:rPr lang="en-US" sz="1000" b="1" dirty="0"/>
              <a:t>How you can help at home:</a:t>
            </a:r>
          </a:p>
          <a:p>
            <a:pPr marL="171450" indent="-171450">
              <a:buFont typeface="Arial" panose="020B0604020202020204" pitchFamily="34" charset="0"/>
              <a:buChar char="•"/>
            </a:pPr>
            <a:r>
              <a:rPr lang="en-US" sz="1000" dirty="0"/>
              <a:t>Ensure homework is completed</a:t>
            </a:r>
          </a:p>
          <a:p>
            <a:pPr marL="171450" indent="-171450">
              <a:buFont typeface="Arial" panose="020B0604020202020204" pitchFamily="34" charset="0"/>
              <a:buChar char="•"/>
            </a:pPr>
            <a:r>
              <a:rPr lang="en-US" sz="1000" dirty="0"/>
              <a:t>Read regularly at home together</a:t>
            </a:r>
          </a:p>
          <a:p>
            <a:pPr marL="171450" indent="-171450">
              <a:buFont typeface="Arial" panose="020B0604020202020204" pitchFamily="34" charset="0"/>
              <a:buChar char="•"/>
            </a:pPr>
            <a:r>
              <a:rPr lang="en-US" sz="1000" dirty="0"/>
              <a:t>Support your child to learn their spellings</a:t>
            </a:r>
          </a:p>
          <a:p>
            <a:pPr marL="171450" indent="-171450">
              <a:buFont typeface="Arial" panose="020B0604020202020204" pitchFamily="34" charset="0"/>
              <a:buChar char="•"/>
            </a:pPr>
            <a:r>
              <a:rPr lang="en-US" sz="1000" dirty="0"/>
              <a:t>Encourage writing experiences where possible</a:t>
            </a:r>
            <a:endParaRPr lang="en-US" sz="1000" dirty="0">
              <a:cs typeface="Calibri"/>
            </a:endParaRPr>
          </a:p>
        </p:txBody>
      </p:sp>
      <p:sp>
        <p:nvSpPr>
          <p:cNvPr id="72" name="TextBox 71">
            <a:extLst>
              <a:ext uri="{FF2B5EF4-FFF2-40B4-BE49-F238E27FC236}">
                <a16:creationId xmlns:a16="http://schemas.microsoft.com/office/drawing/2014/main" id="{4A93261E-2FB7-40C5-9705-60C67096CB12}"/>
              </a:ext>
            </a:extLst>
          </p:cNvPr>
          <p:cNvSpPr txBox="1"/>
          <p:nvPr/>
        </p:nvSpPr>
        <p:spPr>
          <a:xfrm>
            <a:off x="7095171" y="4313787"/>
            <a:ext cx="2458915" cy="1169551"/>
          </a:xfrm>
          <a:prstGeom prst="rect">
            <a:avLst/>
          </a:prstGeom>
          <a:noFill/>
        </p:spPr>
        <p:txBody>
          <a:bodyPr wrap="square" lIns="91440" tIns="45720" rIns="91440" bIns="45720" rtlCol="0" anchor="t">
            <a:spAutoFit/>
          </a:bodyPr>
          <a:lstStyle/>
          <a:p>
            <a:r>
              <a:rPr lang="en-US" sz="1000" b="1"/>
              <a:t>Your Imagination</a:t>
            </a:r>
            <a:endParaRPr lang="en-US" sz="1000" b="1" dirty="0"/>
          </a:p>
          <a:p>
            <a:r>
              <a:rPr lang="en-US" sz="1000" dirty="0">
                <a:cs typeface="Calibri"/>
              </a:rPr>
              <a:t>We will be exploring a variety of songs from well known films that are all linked to the theme of imagination! We will listen to and appraise these pieces of music as well as continue to play our instruments.</a:t>
            </a:r>
          </a:p>
          <a:p>
            <a:endParaRPr lang="en-US" sz="1000" dirty="0"/>
          </a:p>
        </p:txBody>
      </p:sp>
      <p:sp>
        <p:nvSpPr>
          <p:cNvPr id="73" name="TextBox 72">
            <a:extLst>
              <a:ext uri="{FF2B5EF4-FFF2-40B4-BE49-F238E27FC236}">
                <a16:creationId xmlns:a16="http://schemas.microsoft.com/office/drawing/2014/main" id="{0051CF6A-67DC-44F1-8CA4-30B96CB7FBD7}"/>
              </a:ext>
            </a:extLst>
          </p:cNvPr>
          <p:cNvSpPr txBox="1"/>
          <p:nvPr/>
        </p:nvSpPr>
        <p:spPr>
          <a:xfrm>
            <a:off x="2121027" y="5611174"/>
            <a:ext cx="2124042" cy="1015663"/>
          </a:xfrm>
          <a:prstGeom prst="rect">
            <a:avLst/>
          </a:prstGeom>
          <a:noFill/>
        </p:spPr>
        <p:txBody>
          <a:bodyPr wrap="square" rtlCol="0">
            <a:spAutoFit/>
          </a:bodyPr>
          <a:lstStyle/>
          <a:p>
            <a:r>
              <a:rPr lang="en-US" sz="1000" b="1" dirty="0"/>
              <a:t>Themes </a:t>
            </a:r>
          </a:p>
          <a:p>
            <a:r>
              <a:rPr lang="en-US" sz="1000" dirty="0"/>
              <a:t>We will use the theme of music to explore art this term. We will be making observational drawings of musical instruments as well as using instruments as inspiration for our art. </a:t>
            </a:r>
          </a:p>
        </p:txBody>
      </p:sp>
      <p:pic>
        <p:nvPicPr>
          <p:cNvPr id="1026" name="Picture 2" descr="Beat Band Boogie!">
            <a:extLst>
              <a:ext uri="{FF2B5EF4-FFF2-40B4-BE49-F238E27FC236}">
                <a16:creationId xmlns:a16="http://schemas.microsoft.com/office/drawing/2014/main" id="{7215F460-542A-4848-9DBD-E7363CB34E8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54725" y="195669"/>
            <a:ext cx="1395838" cy="1395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492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a158a6a-454f-4afe-a7d4-2c9353e6d01f">
      <Terms xmlns="http://schemas.microsoft.com/office/infopath/2007/PartnerControls"/>
    </lcf76f155ced4ddcb4097134ff3c332f>
    <TaxCatchAll xmlns="27710824-13d0-4ff0-80b4-1133d42a8012"/>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E2EC87B58BD7A41A7D69ADEBD652E78" ma:contentTypeVersion="18" ma:contentTypeDescription="Create a new document." ma:contentTypeScope="" ma:versionID="fd9b2144eaaa3b4d6f97b97c4ae553d5">
  <xsd:schema xmlns:xsd="http://www.w3.org/2001/XMLSchema" xmlns:xs="http://www.w3.org/2001/XMLSchema" xmlns:p="http://schemas.microsoft.com/office/2006/metadata/properties" xmlns:ns2="6a158a6a-454f-4afe-a7d4-2c9353e6d01f" xmlns:ns3="27710824-13d0-4ff0-80b4-1133d42a8012" targetNamespace="http://schemas.microsoft.com/office/2006/metadata/properties" ma:root="true" ma:fieldsID="141f4b3c36abafb284619f65c67d4aaf" ns2:_="" ns3:_="">
    <xsd:import namespace="6a158a6a-454f-4afe-a7d4-2c9353e6d01f"/>
    <xsd:import namespace="27710824-13d0-4ff0-80b4-1133d42a80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58a6a-454f-4afe-a7d4-2c9353e6d0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b1127a7-ea9e-42e0-b75c-90388b9b2f4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7710824-13d0-4ff0-80b4-1133d42a80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82fe9f2-ec51-4e50-8215-75bb076ba325}" ma:internalName="TaxCatchAll" ma:showField="CatchAllData" ma:web="27710824-13d0-4ff0-80b4-1133d42a80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FAC91D-BA4B-4311-B5FB-C3D24A6D3EB6}">
  <ds:schemaRefs>
    <ds:schemaRef ds:uri="6a158a6a-454f-4afe-a7d4-2c9353e6d01f"/>
    <ds:schemaRef ds:uri="http://schemas.microsoft.com/office/2006/metadata/properties"/>
    <ds:schemaRef ds:uri="http://schemas.microsoft.com/office/infopath/2007/PartnerControls"/>
    <ds:schemaRef ds:uri="http://purl.org/dc/terms/"/>
    <ds:schemaRef ds:uri="http://www.w3.org/XML/1998/namespace"/>
    <ds:schemaRef ds:uri="http://schemas.microsoft.com/office/2006/documentManagement/types"/>
    <ds:schemaRef ds:uri="http://purl.org/dc/elements/1.1/"/>
    <ds:schemaRef ds:uri="http://purl.org/dc/dcmitype/"/>
    <ds:schemaRef ds:uri="http://schemas.openxmlformats.org/package/2006/metadata/core-properties"/>
    <ds:schemaRef ds:uri="27710824-13d0-4ff0-80b4-1133d42a8012"/>
  </ds:schemaRefs>
</ds:datastoreItem>
</file>

<file path=customXml/itemProps2.xml><?xml version="1.0" encoding="utf-8"?>
<ds:datastoreItem xmlns:ds="http://schemas.openxmlformats.org/officeDocument/2006/customXml" ds:itemID="{49B35DAB-1654-4039-AA5B-082FDDC5C431}">
  <ds:schemaRefs>
    <ds:schemaRef ds:uri="http://schemas.microsoft.com/sharepoint/v3/contenttype/forms"/>
  </ds:schemaRefs>
</ds:datastoreItem>
</file>

<file path=customXml/itemProps3.xml><?xml version="1.0" encoding="utf-8"?>
<ds:datastoreItem xmlns:ds="http://schemas.openxmlformats.org/officeDocument/2006/customXml" ds:itemID="{EAB5EC25-9645-4D72-997B-68C74CC447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158a6a-454f-4afe-a7d4-2c9353e6d01f"/>
    <ds:schemaRef ds:uri="27710824-13d0-4ff0-80b4-1133d42a80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3541</TotalTime>
  <Words>634</Words>
  <Application>Microsoft Office PowerPoint</Application>
  <PresentationFormat>A4 Paper (210x297 mm)</PresentationFormat>
  <Paragraphs>56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9313123 office.3123</dc:creator>
  <cp:lastModifiedBy>9313123 office.3123</cp:lastModifiedBy>
  <cp:revision>129</cp:revision>
  <cp:lastPrinted>2021-05-28T11:17:02Z</cp:lastPrinted>
  <dcterms:created xsi:type="dcterms:W3CDTF">2021-05-28T10:08:42Z</dcterms:created>
  <dcterms:modified xsi:type="dcterms:W3CDTF">2022-05-20T06:35:23Z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0x0101005E2EC87B58BD7A41A7D69ADEBD652E78</vt:lpwstr>
  </property>
</Properties>
</file>