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01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58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7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2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40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51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99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0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29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4DE7-7F8A-4FF9-8E17-4EB95647ECFE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89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4DE7-7F8A-4FF9-8E17-4EB95647ECFE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B9F9C-00DD-456E-BFB0-3D184BCC10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63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B62656C7-FA13-4C84-97F1-4787E0C107DE}"/>
              </a:ext>
            </a:extLst>
          </p:cNvPr>
          <p:cNvSpPr/>
          <p:nvPr/>
        </p:nvSpPr>
        <p:spPr>
          <a:xfrm>
            <a:off x="4339114" y="230521"/>
            <a:ext cx="5365443" cy="2385133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03E8DE4E-A95E-483A-A699-EABB5AA1488B}"/>
              </a:ext>
            </a:extLst>
          </p:cNvPr>
          <p:cNvSpPr/>
          <p:nvPr/>
        </p:nvSpPr>
        <p:spPr>
          <a:xfrm>
            <a:off x="129126" y="129652"/>
            <a:ext cx="2077432" cy="1261192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4787B26A-CAFA-4122-9581-3993AFD111D0}"/>
              </a:ext>
            </a:extLst>
          </p:cNvPr>
          <p:cNvSpPr/>
          <p:nvPr/>
        </p:nvSpPr>
        <p:spPr>
          <a:xfrm>
            <a:off x="108974" y="1474342"/>
            <a:ext cx="1972687" cy="3953087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8238F6DB-F444-4881-B025-A9E420DFE549}"/>
              </a:ext>
            </a:extLst>
          </p:cNvPr>
          <p:cNvSpPr/>
          <p:nvPr/>
        </p:nvSpPr>
        <p:spPr>
          <a:xfrm>
            <a:off x="4330374" y="2696106"/>
            <a:ext cx="2641815" cy="1012115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2D3692A2-2089-469E-85F5-99870EEDF311}"/>
              </a:ext>
            </a:extLst>
          </p:cNvPr>
          <p:cNvSpPr/>
          <p:nvPr/>
        </p:nvSpPr>
        <p:spPr>
          <a:xfrm>
            <a:off x="51893" y="5574821"/>
            <a:ext cx="2361957" cy="1213607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2EC4A2F-C5DE-4CCC-8DB2-59F9D9C3A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164" y="1731341"/>
            <a:ext cx="1971465" cy="309027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BCBEE75-4041-4AEF-9595-72ECCC1E6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8937" y="5189433"/>
            <a:ext cx="2326188" cy="159899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951014B-E3ED-466A-AF6F-22D18013E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037" y="5574822"/>
            <a:ext cx="2326188" cy="1197744"/>
          </a:xfrm>
          <a:prstGeom prst="rect">
            <a:avLst/>
          </a:prstGeom>
        </p:spPr>
      </p:pic>
      <p:sp>
        <p:nvSpPr>
          <p:cNvPr id="29" name="Rectangle: Diagonal Corners Rounded 28">
            <a:extLst>
              <a:ext uri="{FF2B5EF4-FFF2-40B4-BE49-F238E27FC236}">
                <a16:creationId xmlns:a16="http://schemas.microsoft.com/office/drawing/2014/main" id="{5293D54B-F153-4EFE-B15D-9A2E14673BE2}"/>
              </a:ext>
            </a:extLst>
          </p:cNvPr>
          <p:cNvSpPr/>
          <p:nvPr/>
        </p:nvSpPr>
        <p:spPr>
          <a:xfrm>
            <a:off x="7346607" y="5574821"/>
            <a:ext cx="2326188" cy="1197745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63" dirty="0"/>
              <a:t> </a:t>
            </a:r>
          </a:p>
        </p:txBody>
      </p:sp>
      <p:sp>
        <p:nvSpPr>
          <p:cNvPr id="32" name="Rectangle: Diagonal Corners Rounded 31">
            <a:extLst>
              <a:ext uri="{FF2B5EF4-FFF2-40B4-BE49-F238E27FC236}">
                <a16:creationId xmlns:a16="http://schemas.microsoft.com/office/drawing/2014/main" id="{636DECAC-2F18-46A6-ADDE-660CB269DD6E}"/>
              </a:ext>
            </a:extLst>
          </p:cNvPr>
          <p:cNvSpPr/>
          <p:nvPr/>
        </p:nvSpPr>
        <p:spPr>
          <a:xfrm>
            <a:off x="8098286" y="357528"/>
            <a:ext cx="1504630" cy="262217"/>
          </a:xfrm>
          <a:prstGeom prst="round2Diag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CCC7A50-1E51-417D-BBDA-7AF9CE5175D3}"/>
              </a:ext>
            </a:extLst>
          </p:cNvPr>
          <p:cNvSpPr txBox="1"/>
          <p:nvPr/>
        </p:nvSpPr>
        <p:spPr>
          <a:xfrm>
            <a:off x="8126361" y="352299"/>
            <a:ext cx="1504630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38" b="1" dirty="0">
                <a:solidFill>
                  <a:schemeClr val="bg1"/>
                </a:solidFill>
              </a:rPr>
              <a:t>TOPIC OVERVIEW</a:t>
            </a:r>
            <a:endParaRPr lang="en-GB" sz="1138" b="1" dirty="0">
              <a:solidFill>
                <a:schemeClr val="bg1"/>
              </a:solidFill>
            </a:endParaRPr>
          </a:p>
        </p:txBody>
      </p:sp>
      <p:sp>
        <p:nvSpPr>
          <p:cNvPr id="34" name="Rectangle: Diagonal Corners Rounded 33">
            <a:extLst>
              <a:ext uri="{FF2B5EF4-FFF2-40B4-BE49-F238E27FC236}">
                <a16:creationId xmlns:a16="http://schemas.microsoft.com/office/drawing/2014/main" id="{8A26E71E-1D93-4303-BFF3-A5F608277CDC}"/>
              </a:ext>
            </a:extLst>
          </p:cNvPr>
          <p:cNvSpPr/>
          <p:nvPr/>
        </p:nvSpPr>
        <p:spPr>
          <a:xfrm>
            <a:off x="1076859" y="1517748"/>
            <a:ext cx="948840" cy="250070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27A914-7E4B-4A78-A7A8-2B183988055F}"/>
              </a:ext>
            </a:extLst>
          </p:cNvPr>
          <p:cNvSpPr txBox="1"/>
          <p:nvPr/>
        </p:nvSpPr>
        <p:spPr>
          <a:xfrm>
            <a:off x="1220984" y="1506265"/>
            <a:ext cx="835200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ENGLISH</a:t>
            </a:r>
            <a:endParaRPr lang="en-GB" sz="975" b="1" dirty="0">
              <a:solidFill>
                <a:schemeClr val="bg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8EFB4DA6-B0C8-40A0-9658-92E67EE644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2281" y="1794844"/>
            <a:ext cx="1153316" cy="24767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F6A906BF-7CD9-49CF-8AE7-148C4AD7B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0209" y="2728969"/>
            <a:ext cx="491743" cy="247671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939B9080-EA0F-45A5-8BB1-C668E8DF89F6}"/>
              </a:ext>
            </a:extLst>
          </p:cNvPr>
          <p:cNvSpPr txBox="1"/>
          <p:nvPr/>
        </p:nvSpPr>
        <p:spPr>
          <a:xfrm>
            <a:off x="3035985" y="1792950"/>
            <a:ext cx="1142609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MATHEMATICS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835012C-E248-476E-98E5-B0FBE0B6D680}"/>
              </a:ext>
            </a:extLst>
          </p:cNvPr>
          <p:cNvSpPr txBox="1"/>
          <p:nvPr/>
        </p:nvSpPr>
        <p:spPr>
          <a:xfrm>
            <a:off x="6588609" y="2727308"/>
            <a:ext cx="337546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RE</a:t>
            </a:r>
            <a:endParaRPr lang="en-GB" sz="975" b="1" dirty="0">
              <a:solidFill>
                <a:schemeClr val="bg1"/>
              </a:solidFill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3BB634BC-D462-4225-B115-407652B2E1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7294" y="2691988"/>
            <a:ext cx="2640178" cy="132478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DC5DDA9-A636-4BE7-84D3-B19CF2D446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0424" y="4082555"/>
            <a:ext cx="2640178" cy="134856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1FF63C65-25F3-4093-8A43-71E537B06E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3708" y="3832150"/>
            <a:ext cx="2640178" cy="127990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9DFE1AE1-408D-4885-8082-7D2320A7DE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6626" y="2732069"/>
            <a:ext cx="614365" cy="247671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8F4BF5C8-3A52-4F28-8165-9AE9454715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0565" y="3836426"/>
            <a:ext cx="1721695" cy="247671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7ECBFFA-F669-4F09-BD38-553487A6CB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00566" y="4147349"/>
            <a:ext cx="736615" cy="247671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547400CB-98A0-4064-B430-BAFF350FD8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0268" y="5663861"/>
            <a:ext cx="525333" cy="247671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5921C644-530F-4FE5-98B1-21D2AAF1AC42}"/>
              </a:ext>
            </a:extLst>
          </p:cNvPr>
          <p:cNvSpPr txBox="1"/>
          <p:nvPr/>
        </p:nvSpPr>
        <p:spPr>
          <a:xfrm>
            <a:off x="9150911" y="2732726"/>
            <a:ext cx="495343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PSHE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9D3F9CA-546A-4034-B270-D0BA958BE1F5}"/>
              </a:ext>
            </a:extLst>
          </p:cNvPr>
          <p:cNvSpPr txBox="1"/>
          <p:nvPr/>
        </p:nvSpPr>
        <p:spPr>
          <a:xfrm>
            <a:off x="8996225" y="4152646"/>
            <a:ext cx="676570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MUSIC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956333B-4BA1-458A-B1BB-1B8CA983E209}"/>
              </a:ext>
            </a:extLst>
          </p:cNvPr>
          <p:cNvSpPr txBox="1"/>
          <p:nvPr/>
        </p:nvSpPr>
        <p:spPr>
          <a:xfrm>
            <a:off x="5213695" y="3805619"/>
            <a:ext cx="1662111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E-SAFETY &amp; COMPUTING</a:t>
            </a:r>
            <a:endParaRPr lang="en-GB" sz="975" b="1" dirty="0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7479758-9A6C-49A5-B9DE-CFD0DFA14A92}"/>
              </a:ext>
            </a:extLst>
          </p:cNvPr>
          <p:cNvSpPr txBox="1"/>
          <p:nvPr/>
        </p:nvSpPr>
        <p:spPr>
          <a:xfrm>
            <a:off x="1893228" y="5663861"/>
            <a:ext cx="508564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75" b="1" dirty="0">
                <a:solidFill>
                  <a:schemeClr val="bg1"/>
                </a:solidFill>
              </a:rPr>
              <a:t>SMSC</a:t>
            </a:r>
            <a:endParaRPr lang="en-GB" sz="975" b="1" dirty="0">
              <a:solidFill>
                <a:schemeClr val="bg1"/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3D8120D-B23D-4EE5-B1BB-7816F9DB0E53}"/>
              </a:ext>
            </a:extLst>
          </p:cNvPr>
          <p:cNvGrpSpPr/>
          <p:nvPr/>
        </p:nvGrpSpPr>
        <p:grpSpPr>
          <a:xfrm>
            <a:off x="6745649" y="5611176"/>
            <a:ext cx="453848" cy="259983"/>
            <a:chOff x="6741091" y="5129445"/>
            <a:chExt cx="453848" cy="259983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015F822E-177B-40F4-803D-9B9EA0D0A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741091" y="5141757"/>
              <a:ext cx="444607" cy="247671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287CF4E-642A-49F1-82DF-DF4EB3CB9267}"/>
                </a:ext>
              </a:extLst>
            </p:cNvPr>
            <p:cNvSpPr txBox="1"/>
            <p:nvPr/>
          </p:nvSpPr>
          <p:spPr>
            <a:xfrm>
              <a:off x="6834742" y="5129445"/>
              <a:ext cx="360197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75" b="1" dirty="0">
                  <a:solidFill>
                    <a:schemeClr val="bg1"/>
                  </a:solidFill>
                </a:rPr>
                <a:t>PE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B91DE4B-AA87-41EB-A4B0-CC40D6252A00}"/>
              </a:ext>
            </a:extLst>
          </p:cNvPr>
          <p:cNvGrpSpPr/>
          <p:nvPr/>
        </p:nvGrpSpPr>
        <p:grpSpPr>
          <a:xfrm>
            <a:off x="8867363" y="5617198"/>
            <a:ext cx="858828" cy="253961"/>
            <a:chOff x="8850601" y="5130289"/>
            <a:chExt cx="858828" cy="253961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2C01E45C-0128-4466-A1B7-84F6AC48D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850601" y="5136579"/>
              <a:ext cx="757805" cy="247671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946F9B7-B555-420C-8E37-13F0BA7EBA65}"/>
                </a:ext>
              </a:extLst>
            </p:cNvPr>
            <p:cNvSpPr txBox="1"/>
            <p:nvPr/>
          </p:nvSpPr>
          <p:spPr>
            <a:xfrm>
              <a:off x="9061684" y="5130289"/>
              <a:ext cx="647745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75" b="1" dirty="0">
                  <a:solidFill>
                    <a:schemeClr val="bg1"/>
                  </a:solidFill>
                </a:rPr>
                <a:t>FRENCH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0A374F86-175C-47D0-8C78-B1351CAA25B7}"/>
              </a:ext>
            </a:extLst>
          </p:cNvPr>
          <p:cNvSpPr txBox="1"/>
          <p:nvPr/>
        </p:nvSpPr>
        <p:spPr>
          <a:xfrm>
            <a:off x="127532" y="219373"/>
            <a:ext cx="194752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25" b="1" dirty="0">
                <a:solidFill>
                  <a:schemeClr val="bg1"/>
                </a:solidFill>
              </a:rPr>
              <a:t>Predator!</a:t>
            </a:r>
          </a:p>
          <a:p>
            <a:pPr algn="ctr"/>
            <a:r>
              <a:rPr lang="en-US" sz="1625" b="1" dirty="0">
                <a:solidFill>
                  <a:schemeClr val="bg1"/>
                </a:solidFill>
              </a:rPr>
              <a:t>Years 3 &amp; 4</a:t>
            </a:r>
          </a:p>
          <a:p>
            <a:pPr algn="ctr"/>
            <a:r>
              <a:rPr lang="en-US" sz="1625" b="1" dirty="0">
                <a:solidFill>
                  <a:schemeClr val="bg1"/>
                </a:solidFill>
              </a:rPr>
              <a:t>Summer Term </a:t>
            </a:r>
          </a:p>
          <a:p>
            <a:pPr algn="ctr"/>
            <a:r>
              <a:rPr lang="en-US" sz="1625" b="1" dirty="0">
                <a:solidFill>
                  <a:schemeClr val="bg1"/>
                </a:solidFill>
              </a:rPr>
              <a:t>June 2022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09C919F-C3BB-4ED5-84D6-BD51CEED735E}"/>
              </a:ext>
            </a:extLst>
          </p:cNvPr>
          <p:cNvGrpSpPr/>
          <p:nvPr/>
        </p:nvGrpSpPr>
        <p:grpSpPr>
          <a:xfrm>
            <a:off x="4252480" y="5238630"/>
            <a:ext cx="516051" cy="249831"/>
            <a:chOff x="4187242" y="5129445"/>
            <a:chExt cx="516051" cy="249831"/>
          </a:xfrm>
        </p:grpSpPr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94A54CD9-AA80-4B8A-9321-814427846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200828" y="5131605"/>
              <a:ext cx="502465" cy="247671"/>
            </a:xfrm>
            <a:prstGeom prst="rect">
              <a:avLst/>
            </a:prstGeom>
          </p:spPr>
        </p:pic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26F14C9-7F9E-4247-B96F-D35BC629E865}"/>
                </a:ext>
              </a:extLst>
            </p:cNvPr>
            <p:cNvSpPr txBox="1"/>
            <p:nvPr/>
          </p:nvSpPr>
          <p:spPr>
            <a:xfrm>
              <a:off x="4187242" y="5129445"/>
              <a:ext cx="511431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75" b="1" dirty="0">
                  <a:solidFill>
                    <a:schemeClr val="bg1"/>
                  </a:solidFill>
                </a:rPr>
                <a:t>ART</a:t>
              </a:r>
              <a:endParaRPr lang="en-GB" sz="975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4D855731-983B-4A04-AF5D-C6417EFFC79A}"/>
              </a:ext>
            </a:extLst>
          </p:cNvPr>
          <p:cNvSpPr txBox="1"/>
          <p:nvPr/>
        </p:nvSpPr>
        <p:spPr>
          <a:xfrm>
            <a:off x="4460187" y="616357"/>
            <a:ext cx="52660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As </a:t>
            </a:r>
            <a:r>
              <a:rPr lang="en-US" sz="1000" b="1" dirty="0"/>
              <a:t>Historians</a:t>
            </a:r>
            <a:r>
              <a:rPr lang="en-US" sz="1000" dirty="0"/>
              <a:t>, we will be look at</a:t>
            </a:r>
            <a:r>
              <a:rPr lang="en-GB" sz="1000" dirty="0"/>
              <a:t> Predators from the past and compare them to present day predators. </a:t>
            </a:r>
          </a:p>
          <a:p>
            <a:endParaRPr lang="en-US" sz="1000" dirty="0"/>
          </a:p>
          <a:p>
            <a:r>
              <a:rPr lang="en-US" sz="1000" dirty="0"/>
              <a:t>As  </a:t>
            </a:r>
            <a:r>
              <a:rPr lang="en-US" sz="1000" b="1" dirty="0"/>
              <a:t>Scientists</a:t>
            </a:r>
            <a:r>
              <a:rPr lang="en-US" sz="1000" dirty="0"/>
              <a:t>,  </a:t>
            </a:r>
            <a:r>
              <a:rPr lang="en-US" sz="1000"/>
              <a:t>we will be </a:t>
            </a:r>
            <a:r>
              <a:rPr lang="en-US" sz="1000" dirty="0"/>
              <a:t>looking at carnivorous and parasitic plants, some of the deadly aquatic predators in the world and the difference between parasites and predators.</a:t>
            </a:r>
          </a:p>
          <a:p>
            <a:endParaRPr lang="en-US" sz="1000" dirty="0"/>
          </a:p>
          <a:p>
            <a:r>
              <a:rPr lang="en-US" sz="1000" dirty="0"/>
              <a:t>As </a:t>
            </a:r>
            <a:r>
              <a:rPr lang="en-US" sz="1000" b="1" dirty="0"/>
              <a:t>Geographers</a:t>
            </a:r>
            <a:r>
              <a:rPr lang="en-US" sz="1000" dirty="0"/>
              <a:t>, we will </a:t>
            </a:r>
            <a:r>
              <a:rPr lang="en-GB" sz="1000" dirty="0">
                <a:solidFill>
                  <a:srgbClr val="303030"/>
                </a:solidFill>
                <a:latin typeface="Lato"/>
              </a:rPr>
              <a:t>locate the distribution of species. Where would you find alligators and crocodiles? Or caimans and the Indian gharial? Where does a Peregrine falcon live? </a:t>
            </a:r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As </a:t>
            </a:r>
            <a:r>
              <a:rPr lang="en-US" sz="1000" b="1" dirty="0"/>
              <a:t>Design Technologists, </a:t>
            </a:r>
            <a:r>
              <a:rPr lang="en-US" sz="1000" dirty="0"/>
              <a:t>we will create our own predator!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9A5C11F-27CE-418B-A534-338F374AE5E0}"/>
              </a:ext>
            </a:extLst>
          </p:cNvPr>
          <p:cNvSpPr txBox="1"/>
          <p:nvPr/>
        </p:nvSpPr>
        <p:spPr>
          <a:xfrm>
            <a:off x="4421823" y="2678805"/>
            <a:ext cx="2458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prayer change things?</a:t>
            </a:r>
          </a:p>
          <a:p>
            <a:endParaRPr lang="en-US" sz="1000" dirty="0"/>
          </a:p>
          <a:p>
            <a:r>
              <a:rPr lang="en-US" sz="1000" dirty="0"/>
              <a:t>We will be looking at different types of prayer. Why do people pray and what do they hope to achieve from it? Ultimately, we will write our own prayer.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5EC213-01E7-4176-9C18-F55FBE4E417F}"/>
              </a:ext>
            </a:extLst>
          </p:cNvPr>
          <p:cNvSpPr txBox="1"/>
          <p:nvPr/>
        </p:nvSpPr>
        <p:spPr>
          <a:xfrm>
            <a:off x="7102796" y="2867238"/>
            <a:ext cx="2458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Physical health and well-being</a:t>
            </a:r>
            <a:r>
              <a:rPr lang="en-US" sz="1000" b="1" dirty="0"/>
              <a:t>:</a:t>
            </a:r>
          </a:p>
          <a:p>
            <a:r>
              <a:rPr lang="en-US" sz="1000" dirty="0"/>
              <a:t>We will learn about what can help us choose. We will look at the </a:t>
            </a:r>
            <a:r>
              <a:rPr lang="en-GB" sz="1000" dirty="0"/>
              <a:t> importance of recognising and managing influence and pressure when making our choices.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AEAF32-AAFF-4A5D-873B-C70FB674404C}"/>
              </a:ext>
            </a:extLst>
          </p:cNvPr>
          <p:cNvSpPr txBox="1"/>
          <p:nvPr/>
        </p:nvSpPr>
        <p:spPr>
          <a:xfrm>
            <a:off x="37136" y="5634603"/>
            <a:ext cx="23427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Life’s fundamental questions</a:t>
            </a:r>
            <a:r>
              <a:rPr lang="en-GB" sz="1000" b="1" dirty="0">
                <a:solidFill>
                  <a:srgbClr val="000000"/>
                </a:solidFill>
                <a:cs typeface="Calibri" panose="020F0502020204030204" pitchFamily="34" charset="0"/>
              </a:rPr>
              <a:t>:</a:t>
            </a:r>
          </a:p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will be asking questions </a:t>
            </a:r>
          </a:p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such as  Why am I me? Why am I here?</a:t>
            </a:r>
          </a:p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I develop a mind of my own?</a:t>
            </a:r>
          </a:p>
          <a:p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do I like/dislike? What defines right and wrong? </a:t>
            </a:r>
          </a:p>
          <a:p>
            <a:endParaRPr lang="en-GB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B3E0BA9-2D90-4E24-8C91-7B4A5FF4118E}"/>
              </a:ext>
            </a:extLst>
          </p:cNvPr>
          <p:cNvSpPr txBox="1"/>
          <p:nvPr/>
        </p:nvSpPr>
        <p:spPr>
          <a:xfrm>
            <a:off x="2251544" y="2113185"/>
            <a:ext cx="196353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Children will be taught key aspects of the following: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Fractions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Mass and capacity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Properties of shape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Decimals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Position and direction</a:t>
            </a:r>
          </a:p>
          <a:p>
            <a:endParaRPr lang="en-US" sz="1000" dirty="0"/>
          </a:p>
          <a:p>
            <a:r>
              <a:rPr lang="en-US" sz="1000" b="1" dirty="0"/>
              <a:t>How you can help at home: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Ensure your children completes Times Tables Rock Stars every week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Ensure homework is completed</a:t>
            </a: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719C5D5-BCFD-4481-8355-E3B750002573}"/>
              </a:ext>
            </a:extLst>
          </p:cNvPr>
          <p:cNvSpPr txBox="1"/>
          <p:nvPr/>
        </p:nvSpPr>
        <p:spPr>
          <a:xfrm>
            <a:off x="4394339" y="3891584"/>
            <a:ext cx="24589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E-safety: </a:t>
            </a:r>
          </a:p>
          <a:p>
            <a:r>
              <a:rPr lang="en-GB" sz="1000" dirty="0"/>
              <a:t>Internet Safety and Copy Write </a:t>
            </a:r>
            <a:r>
              <a:rPr lang="en-US" sz="1000" dirty="0"/>
              <a:t>.</a:t>
            </a:r>
          </a:p>
          <a:p>
            <a:r>
              <a:rPr lang="en-US" sz="1000" b="1" dirty="0"/>
              <a:t>Computing: Sequencing events and actions</a:t>
            </a:r>
          </a:p>
          <a:p>
            <a:r>
              <a:rPr lang="en-US" sz="1000" dirty="0"/>
              <a:t>Through the Scratch app, we will be continuing to program  a sprite to move and do actions, ultimately to navigate through a maze.</a:t>
            </a:r>
            <a:endParaRPr lang="en-US" sz="1000" b="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BD3B849-548D-4343-BA5C-09BD53FCC753}"/>
              </a:ext>
            </a:extLst>
          </p:cNvPr>
          <p:cNvSpPr txBox="1"/>
          <p:nvPr/>
        </p:nvSpPr>
        <p:spPr>
          <a:xfrm>
            <a:off x="4933763" y="5666262"/>
            <a:ext cx="24403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Athletics and  net games:</a:t>
            </a:r>
          </a:p>
          <a:p>
            <a:endParaRPr lang="en-GB" sz="1000" b="1" dirty="0"/>
          </a:p>
          <a:p>
            <a:r>
              <a:rPr lang="en-GB" sz="1000" dirty="0"/>
              <a:t>In games we will learning skills in tennis.</a:t>
            </a:r>
          </a:p>
          <a:p>
            <a:r>
              <a:rPr lang="en-GB" sz="1000" dirty="0"/>
              <a:t>In athletics, we will improving our running, both sprint and long distance, jumping and throwing skills.</a:t>
            </a:r>
            <a:endParaRPr lang="en-US" sz="1000" dirty="0"/>
          </a:p>
          <a:p>
            <a:endParaRPr lang="en-US" sz="10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D4D4009-CDC6-4ED0-AC70-9D341E66A067}"/>
              </a:ext>
            </a:extLst>
          </p:cNvPr>
          <p:cNvSpPr txBox="1"/>
          <p:nvPr/>
        </p:nvSpPr>
        <p:spPr>
          <a:xfrm>
            <a:off x="7397919" y="5590501"/>
            <a:ext cx="22510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Families: </a:t>
            </a:r>
          </a:p>
          <a:p>
            <a:endParaRPr lang="en-US" sz="1000" b="1" dirty="0"/>
          </a:p>
          <a:p>
            <a:r>
              <a:rPr lang="en-US" sz="1000" dirty="0"/>
              <a:t>We will be learning the </a:t>
            </a:r>
          </a:p>
          <a:p>
            <a:r>
              <a:rPr lang="en-US" sz="1000" dirty="0"/>
              <a:t>nouns for family members and then describing them using our knowledge of </a:t>
            </a:r>
            <a:r>
              <a:rPr lang="en-US" sz="1000" dirty="0" err="1"/>
              <a:t>colours</a:t>
            </a:r>
            <a:r>
              <a:rPr lang="en-US" sz="1000" dirty="0"/>
              <a:t>, body parts and numbers.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492B5FF-90D4-45DE-9E1D-F1CD484B243D}"/>
              </a:ext>
            </a:extLst>
          </p:cNvPr>
          <p:cNvSpPr txBox="1"/>
          <p:nvPr/>
        </p:nvSpPr>
        <p:spPr>
          <a:xfrm>
            <a:off x="55804" y="1698059"/>
            <a:ext cx="208646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Leaflets</a:t>
            </a:r>
            <a:r>
              <a:rPr lang="en-US" sz="1000" dirty="0"/>
              <a:t>: We will create a leaflet on one of the world’s top predators.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Poetry</a:t>
            </a:r>
            <a:r>
              <a:rPr lang="en-US" sz="1000" dirty="0"/>
              <a:t>: We will be learning about Haiku poems.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Dilemma stories</a:t>
            </a:r>
            <a:r>
              <a:rPr lang="en-US" sz="1000" dirty="0"/>
              <a:t>: We will create our own dilemma stories that include a predator, real or fictional.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Speeches</a:t>
            </a:r>
            <a:r>
              <a:rPr lang="en-US" sz="1000" dirty="0"/>
              <a:t>: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We will give a speech to our classmates about our favourite predator and why it is our favourite.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Class text: </a:t>
            </a:r>
            <a:r>
              <a:rPr lang="en-GB" sz="1000" dirty="0"/>
              <a:t>The Enormous Crocodile by Roald Dahl</a:t>
            </a:r>
            <a:endParaRPr lang="en-US" sz="1000" dirty="0"/>
          </a:p>
          <a:p>
            <a:r>
              <a:rPr lang="en-US" sz="1000" b="1" dirty="0"/>
              <a:t>How you can help at home: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Ensure homework is completed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Discuss newly learnt words (spellings)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Encourage your child to read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A93261E-2FB7-40C5-9705-60C67096CB12}"/>
              </a:ext>
            </a:extLst>
          </p:cNvPr>
          <p:cNvSpPr txBox="1"/>
          <p:nvPr/>
        </p:nvSpPr>
        <p:spPr>
          <a:xfrm>
            <a:off x="7111032" y="4116107"/>
            <a:ext cx="24589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Music: </a:t>
            </a:r>
          </a:p>
          <a:p>
            <a:r>
              <a:rPr lang="en-GB" sz="1000" b="1" dirty="0">
                <a:solidFill>
                  <a:srgbClr val="1B2020"/>
                </a:solidFill>
                <a:latin typeface="proxima-nova"/>
              </a:rPr>
              <a:t>Three Little Birds</a:t>
            </a:r>
          </a:p>
          <a:p>
            <a:r>
              <a:rPr lang="en-GB" sz="1000" dirty="0">
                <a:solidFill>
                  <a:srgbClr val="323636"/>
                </a:solidFill>
                <a:latin typeface="proxima-nova"/>
              </a:rPr>
              <a:t>We will look at the elements of music (pulse, rhythm, pitch etc.), singing and playing instruments. During these lessons, children will listen and appraise other Reggae songs.</a:t>
            </a:r>
            <a:r>
              <a:rPr lang="en-US" sz="1000" dirty="0"/>
              <a:t>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051CF6A-67DC-44F1-8CA4-30B96CB7FBD7}"/>
              </a:ext>
            </a:extLst>
          </p:cNvPr>
          <p:cNvSpPr txBox="1"/>
          <p:nvPr/>
        </p:nvSpPr>
        <p:spPr>
          <a:xfrm>
            <a:off x="2458937" y="5167216"/>
            <a:ext cx="23509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Artists and techniques:</a:t>
            </a:r>
          </a:p>
          <a:p>
            <a:pPr fontAlgn="base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We will create paper collages of</a:t>
            </a:r>
          </a:p>
          <a:p>
            <a:pPr fontAlgn="base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 bald eagles and use chalk to create pictures of wolves</a:t>
            </a:r>
          </a:p>
          <a:p>
            <a:pPr fontAlgn="base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We will sketch and then use watercolour paints to create observational art of crocodile heads</a:t>
            </a:r>
          </a:p>
          <a:p>
            <a:pPr fontAlgn="base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We will create lion artwork based on the work of Leroy Neiman</a:t>
            </a:r>
          </a:p>
          <a:p>
            <a:pPr fontAlgn="base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We will make sketches of birds in flight</a:t>
            </a:r>
          </a:p>
          <a:p>
            <a:endParaRPr lang="en-US" sz="1000" dirty="0"/>
          </a:p>
        </p:txBody>
      </p:sp>
      <p:pic>
        <p:nvPicPr>
          <p:cNvPr id="1026" name="Picture 2" descr="Predator!">
            <a:extLst>
              <a:ext uri="{FF2B5EF4-FFF2-40B4-BE49-F238E27FC236}">
                <a16:creationId xmlns:a16="http://schemas.microsoft.com/office/drawing/2014/main" id="{84A09CD1-1C15-47A8-A97A-0FCD787DA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88" y="124885"/>
            <a:ext cx="1477143" cy="147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9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158a6a-454f-4afe-a7d4-2c9353e6d01f">
      <Terms xmlns="http://schemas.microsoft.com/office/infopath/2007/PartnerControls"/>
    </lcf76f155ced4ddcb4097134ff3c332f>
    <TaxCatchAll xmlns="27710824-13d0-4ff0-80b4-1133d42a8012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2EC87B58BD7A41A7D69ADEBD652E78" ma:contentTypeVersion="18" ma:contentTypeDescription="Create a new document." ma:contentTypeScope="" ma:versionID="fd9b2144eaaa3b4d6f97b97c4ae553d5">
  <xsd:schema xmlns:xsd="http://www.w3.org/2001/XMLSchema" xmlns:xs="http://www.w3.org/2001/XMLSchema" xmlns:p="http://schemas.microsoft.com/office/2006/metadata/properties" xmlns:ns2="6a158a6a-454f-4afe-a7d4-2c9353e6d01f" xmlns:ns3="27710824-13d0-4ff0-80b4-1133d42a8012" targetNamespace="http://schemas.microsoft.com/office/2006/metadata/properties" ma:root="true" ma:fieldsID="141f4b3c36abafb284619f65c67d4aaf" ns2:_="" ns3:_="">
    <xsd:import namespace="6a158a6a-454f-4afe-a7d4-2c9353e6d01f"/>
    <xsd:import namespace="27710824-13d0-4ff0-80b4-1133d42a80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58a6a-454f-4afe-a7d4-2c9353e6d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b1127a7-ea9e-42e0-b75c-90388b9b2f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10824-13d0-4ff0-80b4-1133d42a80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82fe9f2-ec51-4e50-8215-75bb076ba325}" ma:internalName="TaxCatchAll" ma:showField="CatchAllData" ma:web="27710824-13d0-4ff0-80b4-1133d42a80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B35DAB-1654-4039-AA5B-082FDDC5C4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FAC91D-BA4B-4311-B5FB-C3D24A6D3EB6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27710824-13d0-4ff0-80b4-1133d42a8012"/>
    <ds:schemaRef ds:uri="6a158a6a-454f-4afe-a7d4-2c9353e6d01f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234B5DE-A909-4A80-8A1B-B11484594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58a6a-454f-4afe-a7d4-2c9353e6d01f"/>
    <ds:schemaRef ds:uri="27710824-13d0-4ff0-80b4-1133d42a80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857</TotalTime>
  <Words>569</Words>
  <Application>Microsoft Office PowerPoint</Application>
  <PresentationFormat>A4 Paper (210x297 mm)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proxima-nova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9313123 office.3123</dc:creator>
  <cp:lastModifiedBy>9313123 Elizabeth JARRETT</cp:lastModifiedBy>
  <cp:revision>73</cp:revision>
  <cp:lastPrinted>2021-05-28T11:17:02Z</cp:lastPrinted>
  <dcterms:created xsi:type="dcterms:W3CDTF">2021-05-28T10:08:42Z</dcterms:created>
  <dcterms:modified xsi:type="dcterms:W3CDTF">2022-05-18T11:02:06Z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0x0101005E2EC87B58BD7A41A7D69ADEBD652E78</vt:lpwstr>
  </property>
</Properties>
</file>