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4" d="100"/>
          <a:sy n="124" d="100"/>
        </p:scale>
        <p:origin x="123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19/07/2021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19/07/2021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19/07/2021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395308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51893" y="5574821"/>
            <a:ext cx="2361957" cy="12136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8164" y="1731341"/>
            <a:ext cx="1971465" cy="3696088"/>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493725" y="5574821"/>
            <a:ext cx="232618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948037" y="5574822"/>
            <a:ext cx="232618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346607" y="5574821"/>
            <a:ext cx="2326188"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2281" y="1794844"/>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5985" y="179295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4" y="2691988"/>
            <a:ext cx="2640178" cy="1324788"/>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840268" y="566386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893228" y="566386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745649" y="5611176"/>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7532" y="219373"/>
            <a:ext cx="1947529" cy="1092607"/>
          </a:xfrm>
          <a:prstGeom prst="rect">
            <a:avLst/>
          </a:prstGeom>
          <a:noFill/>
        </p:spPr>
        <p:txBody>
          <a:bodyPr wrap="square" rtlCol="0">
            <a:spAutoFit/>
          </a:bodyPr>
          <a:lstStyle/>
          <a:p>
            <a:pPr algn="ctr"/>
            <a:r>
              <a:rPr lang="en-US" sz="1625" b="1" dirty="0">
                <a:solidFill>
                  <a:schemeClr val="bg1"/>
                </a:solidFill>
              </a:rPr>
              <a:t>A child’s War</a:t>
            </a:r>
          </a:p>
          <a:p>
            <a:pPr algn="ctr"/>
            <a:r>
              <a:rPr lang="en-US" sz="1625" b="1" dirty="0">
                <a:solidFill>
                  <a:schemeClr val="bg1"/>
                </a:solidFill>
              </a:rPr>
              <a:t>Years 5 &amp; 6</a:t>
            </a:r>
          </a:p>
          <a:p>
            <a:pPr algn="ctr"/>
            <a:r>
              <a:rPr lang="en-US" sz="1625" b="1" dirty="0">
                <a:solidFill>
                  <a:schemeClr val="bg1"/>
                </a:solidFill>
              </a:rPr>
              <a:t>Autumn Term September 2021</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4303862" y="5628785"/>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60187" y="616357"/>
            <a:ext cx="5266004" cy="1938992"/>
          </a:xfrm>
          <a:prstGeom prst="rect">
            <a:avLst/>
          </a:prstGeom>
          <a:noFill/>
        </p:spPr>
        <p:txBody>
          <a:bodyPr wrap="square" rtlCol="0">
            <a:spAutoFit/>
          </a:bodyPr>
          <a:lstStyle/>
          <a:p>
            <a:r>
              <a:rPr lang="en-US" sz="1000" dirty="0"/>
              <a:t>As </a:t>
            </a:r>
            <a:r>
              <a:rPr lang="en-US" sz="1000" b="1" dirty="0"/>
              <a:t>Historians</a:t>
            </a:r>
            <a:r>
              <a:rPr lang="en-US" sz="1000" dirty="0"/>
              <a:t>, we’ll imagine what it was like to be evacuated and live with a family other than our own. We’ll plot the events of the Second World War on a timeline and learn about rationing, Pearl </a:t>
            </a:r>
            <a:r>
              <a:rPr lang="en-US" sz="1000" dirty="0" err="1"/>
              <a:t>Harbour</a:t>
            </a:r>
            <a:r>
              <a:rPr lang="en-US" sz="1000" dirty="0"/>
              <a:t> and the Battle of Britain. We’ll consider what it was like during the Blitz and how soldiers must have felt. Finally, we’ll find out what it was like going to school during the war by visiting STEAM  to take part in a wartime role play.</a:t>
            </a:r>
          </a:p>
          <a:p>
            <a:r>
              <a:rPr lang="en-US" sz="1000" dirty="0"/>
              <a:t>As  </a:t>
            </a:r>
            <a:r>
              <a:rPr lang="en-US" sz="1000" b="1" dirty="0"/>
              <a:t>Scientists</a:t>
            </a:r>
            <a:r>
              <a:rPr lang="en-US" sz="1000" dirty="0"/>
              <a:t>, we investigate how to send a coded message.  We’ll learn about Morse Code and design our own working circuit.</a:t>
            </a:r>
          </a:p>
          <a:p>
            <a:r>
              <a:rPr lang="en-US" sz="1000" dirty="0"/>
              <a:t>As </a:t>
            </a:r>
            <a:r>
              <a:rPr lang="en-US" sz="1000" b="1" dirty="0"/>
              <a:t>Geographers</a:t>
            </a:r>
            <a:r>
              <a:rPr lang="en-US" sz="1000" dirty="0"/>
              <a:t>, we’ll use maps to identify safe and dangerous places during the war including the cities and ports bombed during the Blitz.</a:t>
            </a:r>
          </a:p>
          <a:p>
            <a:r>
              <a:rPr lang="en-US" sz="1000" dirty="0"/>
              <a:t>As </a:t>
            </a:r>
            <a:r>
              <a:rPr lang="en-US" sz="1000" b="1" dirty="0"/>
              <a:t>Design Technologists, </a:t>
            </a:r>
            <a:r>
              <a:rPr lang="en-US" sz="1000" dirty="0"/>
              <a:t>we’ll make Anderson shelters and cook delicious war time food. We’ll learn more about the ‘make do and mend’ mentality and look at some examples for inspiration.</a:t>
            </a:r>
          </a:p>
          <a:p>
            <a:endParaRPr lang="en-US" sz="1000" dirty="0"/>
          </a:p>
        </p:txBody>
      </p:sp>
      <p:sp>
        <p:nvSpPr>
          <p:cNvPr id="43" name="TextBox 42">
            <a:extLst>
              <a:ext uri="{FF2B5EF4-FFF2-40B4-BE49-F238E27FC236}">
                <a16:creationId xmlns:a16="http://schemas.microsoft.com/office/drawing/2014/main" id="{B9A5C11F-27CE-418B-A534-338F374AE5E0}"/>
              </a:ext>
            </a:extLst>
          </p:cNvPr>
          <p:cNvSpPr txBox="1"/>
          <p:nvPr/>
        </p:nvSpPr>
        <p:spPr>
          <a:xfrm>
            <a:off x="4465319" y="3027391"/>
            <a:ext cx="2458915" cy="1169551"/>
          </a:xfrm>
          <a:prstGeom prst="rect">
            <a:avLst/>
          </a:prstGeom>
          <a:noFill/>
        </p:spPr>
        <p:txBody>
          <a:bodyPr wrap="square" rtlCol="0">
            <a:spAutoFit/>
          </a:bodyPr>
          <a:lstStyle/>
          <a:p>
            <a:r>
              <a:rPr lang="en-US" sz="1000" b="1" dirty="0"/>
              <a:t>Are the saints encouraging role models?</a:t>
            </a:r>
          </a:p>
          <a:p>
            <a:r>
              <a:rPr lang="en-US" sz="1000" dirty="0"/>
              <a:t>We will explore reasons behind the persecution of saints. We will then compare the saints to the person and persecution of Jesus.</a:t>
            </a:r>
          </a:p>
          <a:p>
            <a:endParaRPr lang="en-US" sz="1000" dirty="0"/>
          </a:p>
          <a:p>
            <a:endParaRPr lang="en-US" sz="1000" dirty="0"/>
          </a:p>
        </p:txBody>
      </p:sp>
      <p:sp>
        <p:nvSpPr>
          <p:cNvPr id="44" name="TextBox 43">
            <a:extLst>
              <a:ext uri="{FF2B5EF4-FFF2-40B4-BE49-F238E27FC236}">
                <a16:creationId xmlns:a16="http://schemas.microsoft.com/office/drawing/2014/main" id="{5B5EC213-01E7-4176-9C18-F55FBE4E417F}"/>
              </a:ext>
            </a:extLst>
          </p:cNvPr>
          <p:cNvSpPr txBox="1"/>
          <p:nvPr/>
        </p:nvSpPr>
        <p:spPr>
          <a:xfrm>
            <a:off x="7137985" y="3019086"/>
            <a:ext cx="2458915" cy="1169551"/>
          </a:xfrm>
          <a:prstGeom prst="rect">
            <a:avLst/>
          </a:prstGeom>
          <a:noFill/>
        </p:spPr>
        <p:txBody>
          <a:bodyPr wrap="square" rtlCol="0">
            <a:spAutoFit/>
          </a:bodyPr>
          <a:lstStyle/>
          <a:p>
            <a:r>
              <a:rPr lang="en-US" sz="1000" b="1" dirty="0"/>
              <a:t>Physical health and well-being</a:t>
            </a:r>
          </a:p>
          <a:p>
            <a:r>
              <a:rPr lang="en-US" sz="1000" dirty="0"/>
              <a:t>We will consider how our physical health can have a positive impact on our mental well-being including keeping active, eating well and getting good quality sleep.</a:t>
            </a:r>
          </a:p>
          <a:p>
            <a:endParaRPr lang="en-US" sz="1000" dirty="0"/>
          </a:p>
          <a:p>
            <a:endParaRPr lang="en-US" sz="1000" dirty="0"/>
          </a:p>
        </p:txBody>
      </p:sp>
      <p:sp>
        <p:nvSpPr>
          <p:cNvPr id="52" name="TextBox 51">
            <a:extLst>
              <a:ext uri="{FF2B5EF4-FFF2-40B4-BE49-F238E27FC236}">
                <a16:creationId xmlns:a16="http://schemas.microsoft.com/office/drawing/2014/main" id="{BEAEAF32-AAFF-4A5D-873B-C70FB674404C}"/>
              </a:ext>
            </a:extLst>
          </p:cNvPr>
          <p:cNvSpPr txBox="1"/>
          <p:nvPr/>
        </p:nvSpPr>
        <p:spPr>
          <a:xfrm>
            <a:off x="64332" y="5746682"/>
            <a:ext cx="2342738" cy="1015663"/>
          </a:xfrm>
          <a:prstGeom prst="rect">
            <a:avLst/>
          </a:prstGeom>
          <a:noFill/>
        </p:spPr>
        <p:txBody>
          <a:bodyPr wrap="square" rtlCol="0">
            <a:spAutoFit/>
          </a:bodyPr>
          <a:lstStyle/>
          <a:p>
            <a:r>
              <a:rPr lang="en-US" sz="1000" b="1" dirty="0"/>
              <a:t>Unique potential</a:t>
            </a:r>
          </a:p>
          <a:p>
            <a:r>
              <a:rPr lang="en-US" sz="1000" dirty="0"/>
              <a:t>We will explore what makes us special. What are our strengths and weaknesses?  How we can develop self-knowledge, self-esteem and  self-confidence.</a:t>
            </a:r>
          </a:p>
          <a:p>
            <a:endParaRPr lang="en-US" sz="1000" dirty="0"/>
          </a:p>
        </p:txBody>
      </p:sp>
      <p:sp>
        <p:nvSpPr>
          <p:cNvPr id="55" name="TextBox 54">
            <a:extLst>
              <a:ext uri="{FF2B5EF4-FFF2-40B4-BE49-F238E27FC236}">
                <a16:creationId xmlns:a16="http://schemas.microsoft.com/office/drawing/2014/main" id="{0B3E0BA9-2D90-4E24-8C91-7B4A5FF4118E}"/>
              </a:ext>
            </a:extLst>
          </p:cNvPr>
          <p:cNvSpPr txBox="1"/>
          <p:nvPr/>
        </p:nvSpPr>
        <p:spPr>
          <a:xfrm>
            <a:off x="2251544" y="2113185"/>
            <a:ext cx="1963537" cy="2554545"/>
          </a:xfrm>
          <a:prstGeom prst="rect">
            <a:avLst/>
          </a:prstGeom>
          <a:noFill/>
        </p:spPr>
        <p:txBody>
          <a:bodyPr wrap="square" rtlCol="0">
            <a:spAutoFit/>
          </a:bodyPr>
          <a:lstStyle/>
          <a:p>
            <a:r>
              <a:rPr lang="en-US" sz="1000" b="1" dirty="0"/>
              <a:t>Children will be taught key aspects of the following:</a:t>
            </a:r>
          </a:p>
          <a:p>
            <a:pPr marL="171450" indent="-171450">
              <a:buFont typeface="Arial" panose="020B0604020202020204" pitchFamily="34" charset="0"/>
              <a:buChar char="•"/>
            </a:pPr>
            <a:r>
              <a:rPr lang="en-US" sz="1000" dirty="0"/>
              <a:t>Place Value</a:t>
            </a:r>
          </a:p>
          <a:p>
            <a:pPr marL="171450" indent="-171450">
              <a:buFont typeface="Arial" panose="020B0604020202020204" pitchFamily="34" charset="0"/>
              <a:buChar char="•"/>
            </a:pPr>
            <a:r>
              <a:rPr lang="en-US" sz="1000" dirty="0"/>
              <a:t>Addition</a:t>
            </a:r>
          </a:p>
          <a:p>
            <a:pPr marL="171450" indent="-171450">
              <a:buFont typeface="Arial" panose="020B0604020202020204" pitchFamily="34" charset="0"/>
              <a:buChar char="•"/>
            </a:pPr>
            <a:r>
              <a:rPr lang="en-US" sz="1000" dirty="0"/>
              <a:t>Subtraction</a:t>
            </a:r>
          </a:p>
          <a:p>
            <a:pPr marL="171450" indent="-171450">
              <a:buFont typeface="Arial" panose="020B0604020202020204" pitchFamily="34" charset="0"/>
              <a:buChar char="•"/>
            </a:pPr>
            <a:r>
              <a:rPr lang="en-US" sz="1000" dirty="0"/>
              <a:t>Multiplication</a:t>
            </a:r>
          </a:p>
          <a:p>
            <a:pPr marL="171450" indent="-171450">
              <a:buFont typeface="Arial" panose="020B0604020202020204" pitchFamily="34" charset="0"/>
              <a:buChar char="•"/>
            </a:pPr>
            <a:r>
              <a:rPr lang="en-US" sz="1000" dirty="0"/>
              <a:t>Division</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your children completes Times Tables Rock Stars every week</a:t>
            </a:r>
          </a:p>
          <a:p>
            <a:pPr marL="171450" indent="-171450">
              <a:buFont typeface="Arial" panose="020B0604020202020204" pitchFamily="34" charset="0"/>
              <a:buChar char="•"/>
            </a:pPr>
            <a:r>
              <a:rPr lang="en-US" sz="1000" dirty="0"/>
              <a:t>Ensure homework is completed</a:t>
            </a:r>
          </a:p>
          <a:p>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419923" y="4444414"/>
            <a:ext cx="2458915" cy="1169551"/>
          </a:xfrm>
          <a:prstGeom prst="rect">
            <a:avLst/>
          </a:prstGeom>
          <a:noFill/>
        </p:spPr>
        <p:txBody>
          <a:bodyPr wrap="square" rtlCol="0">
            <a:spAutoFit/>
          </a:bodyPr>
          <a:lstStyle/>
          <a:p>
            <a:r>
              <a:rPr lang="en-US" sz="1000" b="1" dirty="0"/>
              <a:t>In E-safety </a:t>
            </a:r>
            <a:r>
              <a:rPr lang="en-US" sz="1000" dirty="0"/>
              <a:t>we will explore on-line safety including privacy and security.</a:t>
            </a:r>
          </a:p>
          <a:p>
            <a:endParaRPr lang="en-US" sz="1000" dirty="0"/>
          </a:p>
          <a:p>
            <a:r>
              <a:rPr lang="en-US" sz="1000" b="1" dirty="0"/>
              <a:t>In Computing </a:t>
            </a:r>
            <a:r>
              <a:rPr lang="en-US" sz="1000" dirty="0"/>
              <a:t>we will make a digital timeline of the Battle of Britain.</a:t>
            </a:r>
          </a:p>
          <a:p>
            <a:endParaRPr lang="en-US" sz="1000" dirty="0"/>
          </a:p>
          <a:p>
            <a:endParaRPr lang="en-US" sz="1000" dirty="0"/>
          </a:p>
        </p:txBody>
      </p:sp>
      <p:sp>
        <p:nvSpPr>
          <p:cNvPr id="61" name="TextBox 60">
            <a:extLst>
              <a:ext uri="{FF2B5EF4-FFF2-40B4-BE49-F238E27FC236}">
                <a16:creationId xmlns:a16="http://schemas.microsoft.com/office/drawing/2014/main" id="{CBD3B849-548D-4343-BA5C-09BD53FCC753}"/>
              </a:ext>
            </a:extLst>
          </p:cNvPr>
          <p:cNvSpPr txBox="1"/>
          <p:nvPr/>
        </p:nvSpPr>
        <p:spPr>
          <a:xfrm>
            <a:off x="5026377" y="5746683"/>
            <a:ext cx="2173120" cy="1169551"/>
          </a:xfrm>
          <a:prstGeom prst="rect">
            <a:avLst/>
          </a:prstGeom>
          <a:noFill/>
        </p:spPr>
        <p:txBody>
          <a:bodyPr wrap="square" rtlCol="0">
            <a:spAutoFit/>
          </a:bodyPr>
          <a:lstStyle/>
          <a:p>
            <a:r>
              <a:rPr lang="en-US" sz="1000" b="1" dirty="0"/>
              <a:t>Wartime games and dances</a:t>
            </a:r>
          </a:p>
          <a:p>
            <a:r>
              <a:rPr lang="en-US" sz="1000" dirty="0"/>
              <a:t>We’ll play games and activities that were popular with children during the War and create our own wartime dances. We’ll also take part in gymnastics challenges.</a:t>
            </a:r>
          </a:p>
          <a:p>
            <a:endParaRPr lang="en-US" sz="1000" dirty="0"/>
          </a:p>
        </p:txBody>
      </p:sp>
      <p:sp>
        <p:nvSpPr>
          <p:cNvPr id="64" name="TextBox 63">
            <a:extLst>
              <a:ext uri="{FF2B5EF4-FFF2-40B4-BE49-F238E27FC236}">
                <a16:creationId xmlns:a16="http://schemas.microsoft.com/office/drawing/2014/main" id="{4D4D4009-CDC6-4ED0-AC70-9D341E66A067}"/>
              </a:ext>
            </a:extLst>
          </p:cNvPr>
          <p:cNvSpPr txBox="1"/>
          <p:nvPr/>
        </p:nvSpPr>
        <p:spPr>
          <a:xfrm>
            <a:off x="7384170" y="5746682"/>
            <a:ext cx="2251062" cy="1169551"/>
          </a:xfrm>
          <a:prstGeom prst="rect">
            <a:avLst/>
          </a:prstGeom>
          <a:noFill/>
        </p:spPr>
        <p:txBody>
          <a:bodyPr wrap="square" rtlCol="0">
            <a:spAutoFit/>
          </a:bodyPr>
          <a:lstStyle/>
          <a:p>
            <a:r>
              <a:rPr lang="en-US" sz="1000" b="1" dirty="0"/>
              <a:t>Our surroundings</a:t>
            </a:r>
          </a:p>
          <a:p>
            <a:r>
              <a:rPr lang="en-US" sz="1000" dirty="0"/>
              <a:t>Children will be taught to speak with increasing confidence, fluency and spontaneity.  Topics for this term include: greetings, families, where I live, au café, au </a:t>
            </a:r>
            <a:r>
              <a:rPr lang="en-US" sz="1000" dirty="0" err="1"/>
              <a:t>marche</a:t>
            </a:r>
            <a:r>
              <a:rPr lang="en-US" sz="1000" dirty="0"/>
              <a:t>.</a:t>
            </a:r>
          </a:p>
          <a:p>
            <a:endParaRPr lang="en-US" sz="1000" dirty="0"/>
          </a:p>
        </p:txBody>
      </p:sp>
      <p:sp>
        <p:nvSpPr>
          <p:cNvPr id="71" name="TextBox 70">
            <a:extLst>
              <a:ext uri="{FF2B5EF4-FFF2-40B4-BE49-F238E27FC236}">
                <a16:creationId xmlns:a16="http://schemas.microsoft.com/office/drawing/2014/main" id="{5492B5FF-90D4-45DE-9E1D-F1CD484B243D}"/>
              </a:ext>
            </a:extLst>
          </p:cNvPr>
          <p:cNvSpPr txBox="1"/>
          <p:nvPr/>
        </p:nvSpPr>
        <p:spPr>
          <a:xfrm>
            <a:off x="53114" y="1760122"/>
            <a:ext cx="2086465" cy="4093428"/>
          </a:xfrm>
          <a:prstGeom prst="rect">
            <a:avLst/>
          </a:prstGeom>
          <a:noFill/>
        </p:spPr>
        <p:txBody>
          <a:bodyPr wrap="square" rtlCol="0">
            <a:spAutoFit/>
          </a:bodyPr>
          <a:lstStyle/>
          <a:p>
            <a:pPr marL="171450" indent="-171450">
              <a:buFont typeface="Arial" panose="020B0604020202020204" pitchFamily="34" charset="0"/>
              <a:buChar char="•"/>
            </a:pPr>
            <a:r>
              <a:rPr lang="en-US" sz="1000" b="1" dirty="0"/>
              <a:t>Letters</a:t>
            </a:r>
            <a:r>
              <a:rPr lang="en-US" sz="1000" dirty="0"/>
              <a:t>: we’ll learn about evacuation and write letters to our families ‘back home’</a:t>
            </a:r>
          </a:p>
          <a:p>
            <a:pPr marL="171450" indent="-171450">
              <a:buFont typeface="Arial" panose="020B0604020202020204" pitchFamily="34" charset="0"/>
              <a:buChar char="•"/>
            </a:pPr>
            <a:r>
              <a:rPr lang="en-US" sz="1000" b="1" dirty="0"/>
              <a:t>Diaries</a:t>
            </a:r>
            <a:r>
              <a:rPr lang="en-US" sz="1000" dirty="0"/>
              <a:t>: after reading an extract from Anne Frank’s diary we’ll write our own</a:t>
            </a:r>
          </a:p>
          <a:p>
            <a:pPr marL="171450" indent="-171450">
              <a:buFont typeface="Arial" panose="020B0604020202020204" pitchFamily="34" charset="0"/>
              <a:buChar char="•"/>
            </a:pPr>
            <a:r>
              <a:rPr lang="en-US" sz="1000" b="1" dirty="0"/>
              <a:t>Persuasive writing</a:t>
            </a:r>
            <a:r>
              <a:rPr lang="en-US" sz="1000" dirty="0"/>
              <a:t>: we’ll make persuasive posters to support the war effort</a:t>
            </a:r>
          </a:p>
          <a:p>
            <a:pPr marL="171450" indent="-171450">
              <a:buFont typeface="Arial" panose="020B0604020202020204" pitchFamily="34" charset="0"/>
              <a:buChar char="•"/>
            </a:pPr>
            <a:r>
              <a:rPr lang="en-US" sz="1000" b="1" dirty="0"/>
              <a:t>Speeches</a:t>
            </a:r>
            <a:r>
              <a:rPr lang="en-US" sz="1000" dirty="0"/>
              <a:t>: we’ll reflect on Winston Churchill’s speeches and write our own</a:t>
            </a:r>
          </a:p>
          <a:p>
            <a:pPr marL="171450" indent="-171450">
              <a:buFont typeface="Arial" panose="020B0604020202020204" pitchFamily="34" charset="0"/>
              <a:buChar char="•"/>
            </a:pPr>
            <a:r>
              <a:rPr lang="en-US" sz="1000" b="1" dirty="0"/>
              <a:t>Narrative dialogue</a:t>
            </a:r>
            <a:r>
              <a:rPr lang="en-US" sz="1000" dirty="0"/>
              <a:t>: we’ll write a wartime story that opens with dialogue</a:t>
            </a:r>
          </a:p>
          <a:p>
            <a:pPr marL="171450" indent="-171450">
              <a:buFont typeface="Arial" panose="020B0604020202020204" pitchFamily="34" charset="0"/>
              <a:buChar char="•"/>
            </a:pPr>
            <a:r>
              <a:rPr lang="en-US" sz="1000" b="1" dirty="0"/>
              <a:t>Class text: </a:t>
            </a:r>
            <a:r>
              <a:rPr lang="en-US" sz="1000" dirty="0"/>
              <a:t>The Lion, the Witch, and the Wardrobe by C.S. Lewis.</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words (spellings)</a:t>
            </a:r>
          </a:p>
          <a:p>
            <a:pPr marL="171450" indent="-171450">
              <a:buFont typeface="Arial" panose="020B0604020202020204" pitchFamily="34" charset="0"/>
              <a:buChar char="•"/>
            </a:pPr>
            <a:r>
              <a:rPr lang="en-US" sz="1000" dirty="0"/>
              <a:t>Encourage your child to read</a:t>
            </a:r>
          </a:p>
          <a:p>
            <a:endParaRPr lang="en-US" sz="1000" dirty="0"/>
          </a:p>
          <a:p>
            <a:endParaRPr lang="en-US" sz="1000" dirty="0"/>
          </a:p>
          <a:p>
            <a:endParaRPr lang="en-US" sz="1000" dirty="0"/>
          </a:p>
        </p:txBody>
      </p:sp>
      <p:sp>
        <p:nvSpPr>
          <p:cNvPr id="72" name="TextBox 71">
            <a:extLst>
              <a:ext uri="{FF2B5EF4-FFF2-40B4-BE49-F238E27FC236}">
                <a16:creationId xmlns:a16="http://schemas.microsoft.com/office/drawing/2014/main" id="{4A93261E-2FB7-40C5-9705-60C67096CB12}"/>
              </a:ext>
            </a:extLst>
          </p:cNvPr>
          <p:cNvSpPr txBox="1"/>
          <p:nvPr/>
        </p:nvSpPr>
        <p:spPr>
          <a:xfrm>
            <a:off x="7107304" y="4376738"/>
            <a:ext cx="2458915" cy="1323439"/>
          </a:xfrm>
          <a:prstGeom prst="rect">
            <a:avLst/>
          </a:prstGeom>
          <a:noFill/>
        </p:spPr>
        <p:txBody>
          <a:bodyPr wrap="square" rtlCol="0">
            <a:spAutoFit/>
          </a:bodyPr>
          <a:lstStyle/>
          <a:p>
            <a:r>
              <a:rPr lang="en-US" sz="1000" b="1" dirty="0"/>
              <a:t>Music from the Second World War</a:t>
            </a:r>
          </a:p>
          <a:p>
            <a:r>
              <a:rPr lang="en-US" sz="1000" dirty="0"/>
              <a:t>We will listen to a range of sounds from the War, and think about how they make us feel. We will listen to popular wartime songs and learn how to compose and perform our own.</a:t>
            </a:r>
          </a:p>
          <a:p>
            <a:endParaRPr lang="en-US" sz="1000" dirty="0"/>
          </a:p>
          <a:p>
            <a:endParaRPr lang="en-US" sz="1000" dirty="0"/>
          </a:p>
        </p:txBody>
      </p:sp>
      <p:pic>
        <p:nvPicPr>
          <p:cNvPr id="1026" name="Picture 2" descr="A Child's War | Year 6 History | KS2 | Cornerstones Education">
            <a:extLst>
              <a:ext uri="{FF2B5EF4-FFF2-40B4-BE49-F238E27FC236}">
                <a16:creationId xmlns:a16="http://schemas.microsoft.com/office/drawing/2014/main" id="{A36D964D-88A8-46BB-A1B4-49F4718F4C0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0181" y="368391"/>
            <a:ext cx="1908846" cy="1242810"/>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72">
            <a:extLst>
              <a:ext uri="{FF2B5EF4-FFF2-40B4-BE49-F238E27FC236}">
                <a16:creationId xmlns:a16="http://schemas.microsoft.com/office/drawing/2014/main" id="{0051CF6A-67DC-44F1-8CA4-30B96CB7FBD7}"/>
              </a:ext>
            </a:extLst>
          </p:cNvPr>
          <p:cNvSpPr txBox="1"/>
          <p:nvPr/>
        </p:nvSpPr>
        <p:spPr>
          <a:xfrm>
            <a:off x="2507501" y="5749053"/>
            <a:ext cx="2342738" cy="1169551"/>
          </a:xfrm>
          <a:prstGeom prst="rect">
            <a:avLst/>
          </a:prstGeom>
          <a:noFill/>
        </p:spPr>
        <p:txBody>
          <a:bodyPr wrap="square" rtlCol="0">
            <a:spAutoFit/>
          </a:bodyPr>
          <a:lstStyle/>
          <a:p>
            <a:r>
              <a:rPr lang="en-US" sz="1000" b="1" dirty="0"/>
              <a:t>Artists and techniques</a:t>
            </a:r>
          </a:p>
          <a:p>
            <a:r>
              <a:rPr lang="en-US" sz="1000" dirty="0"/>
              <a:t>We will explore the underground shelter drawings of Henry Moore and VE Day painting by L.S. Lowry.  We’ll then create our own artwork using a variety of techniques and materials.</a:t>
            </a:r>
          </a:p>
          <a:p>
            <a:endParaRPr lang="en-US" sz="1000" dirty="0"/>
          </a:p>
        </p:txBody>
      </p:sp>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12" ma:contentTypeDescription="Create a new document." ma:contentTypeScope="" ma:versionID="73b3a33207ffbcf2bde930b7e5ee5c1d">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6a08ec36b3fd4a071bdd80d947250f3d"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2.xml><?xml version="1.0" encoding="utf-8"?>
<ds:datastoreItem xmlns:ds="http://schemas.openxmlformats.org/officeDocument/2006/customXml" ds:itemID="{2BFAC91D-BA4B-4311-B5FB-C3D24A6D3EB6}">
  <ds:schemaRefs>
    <ds:schemaRef ds:uri="http://purl.org/dc/terms/"/>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27710824-13d0-4ff0-80b4-1133d42a8012"/>
    <ds:schemaRef ds:uri="6a158a6a-454f-4afe-a7d4-2c9353e6d01f"/>
    <ds:schemaRef ds:uri="http://schemas.microsoft.com/office/2006/metadata/properties"/>
  </ds:schemaRefs>
</ds:datastoreItem>
</file>

<file path=customXml/itemProps3.xml><?xml version="1.0" encoding="utf-8"?>
<ds:datastoreItem xmlns:ds="http://schemas.openxmlformats.org/officeDocument/2006/customXml" ds:itemID="{F887C970-7125-4551-998E-63E65AC351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58a6a-454f-4afe-a7d4-2c9353e6d01f"/>
    <ds:schemaRef ds:uri="27710824-13d0-4ff0-80b4-1133d42a8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434</TotalTime>
  <Words>610</Words>
  <Application>Microsoft Office PowerPoint</Application>
  <PresentationFormat>A4 Paper (210x297 mm)</PresentationFormat>
  <Paragraphs>57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9313123 Elizabeth JARRETT</cp:lastModifiedBy>
  <cp:revision>30</cp:revision>
  <cp:lastPrinted>2021-05-28T11:17:02Z</cp:lastPrinted>
  <dcterms:created xsi:type="dcterms:W3CDTF">2021-05-28T10:08:42Z</dcterms:created>
  <dcterms:modified xsi:type="dcterms:W3CDTF">2021-07-19T12:15:43Z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