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CB3634-4BF7-4583-9B2A-539C579EDFAB}" v="6" dt="2025-10-08T16:08:20.7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43" autoAdjust="0"/>
    <p:restoredTop sz="95268" autoAdjust="0"/>
  </p:normalViewPr>
  <p:slideViewPr>
    <p:cSldViewPr snapToGrid="0">
      <p:cViewPr varScale="1">
        <p:scale>
          <a:sx n="117" d="100"/>
          <a:sy n="117" d="100"/>
        </p:scale>
        <p:origin x="14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4DE7-7F8A-4FF9-8E17-4EB95647ECFE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012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4DE7-7F8A-4FF9-8E17-4EB95647ECFE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585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4DE7-7F8A-4FF9-8E17-4EB95647ECFE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978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4DE7-7F8A-4FF9-8E17-4EB95647ECFE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829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4DE7-7F8A-4FF9-8E17-4EB95647ECFE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408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4DE7-7F8A-4FF9-8E17-4EB95647ECFE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513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4DE7-7F8A-4FF9-8E17-4EB95647ECFE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999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4DE7-7F8A-4FF9-8E17-4EB95647ECFE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3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4DE7-7F8A-4FF9-8E17-4EB95647ECFE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03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4DE7-7F8A-4FF9-8E17-4EB95647ECFE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292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4DE7-7F8A-4FF9-8E17-4EB95647ECFE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897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E4DE7-7F8A-4FF9-8E17-4EB95647ECFE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633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hyperlink" Target="https://whiteroseeducation.com/1-minute-math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Diagonal Corners Rounded 3">
            <a:extLst>
              <a:ext uri="{FF2B5EF4-FFF2-40B4-BE49-F238E27FC236}">
                <a16:creationId xmlns:a16="http://schemas.microsoft.com/office/drawing/2014/main" id="{B62656C7-FA13-4C84-97F1-4787E0C107DE}"/>
              </a:ext>
            </a:extLst>
          </p:cNvPr>
          <p:cNvSpPr/>
          <p:nvPr/>
        </p:nvSpPr>
        <p:spPr>
          <a:xfrm>
            <a:off x="4339114" y="230521"/>
            <a:ext cx="5365443" cy="2385133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63"/>
          </a:p>
        </p:txBody>
      </p:sp>
      <p:sp>
        <p:nvSpPr>
          <p:cNvPr id="5" name="Rectangle: Diagonal Corners Rounded 4">
            <a:extLst>
              <a:ext uri="{FF2B5EF4-FFF2-40B4-BE49-F238E27FC236}">
                <a16:creationId xmlns:a16="http://schemas.microsoft.com/office/drawing/2014/main" id="{03E8DE4E-A95E-483A-A699-EABB5AA1488B}"/>
              </a:ext>
            </a:extLst>
          </p:cNvPr>
          <p:cNvSpPr/>
          <p:nvPr/>
        </p:nvSpPr>
        <p:spPr>
          <a:xfrm>
            <a:off x="127404" y="265989"/>
            <a:ext cx="2077432" cy="1261192"/>
          </a:xfrm>
          <a:prstGeom prst="round2Diag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63"/>
          </a:p>
        </p:txBody>
      </p:sp>
      <p:sp>
        <p:nvSpPr>
          <p:cNvPr id="6" name="Rectangle: Diagonal Corners Rounded 5">
            <a:extLst>
              <a:ext uri="{FF2B5EF4-FFF2-40B4-BE49-F238E27FC236}">
                <a16:creationId xmlns:a16="http://schemas.microsoft.com/office/drawing/2014/main" id="{4787B26A-CAFA-4122-9581-3993AFD111D0}"/>
              </a:ext>
            </a:extLst>
          </p:cNvPr>
          <p:cNvSpPr/>
          <p:nvPr/>
        </p:nvSpPr>
        <p:spPr>
          <a:xfrm>
            <a:off x="108974" y="1779301"/>
            <a:ext cx="2095862" cy="3499689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63"/>
          </a:p>
        </p:txBody>
      </p:sp>
      <p:sp>
        <p:nvSpPr>
          <p:cNvPr id="8" name="Rectangle: Diagonal Corners Rounded 7">
            <a:extLst>
              <a:ext uri="{FF2B5EF4-FFF2-40B4-BE49-F238E27FC236}">
                <a16:creationId xmlns:a16="http://schemas.microsoft.com/office/drawing/2014/main" id="{8238F6DB-F444-4881-B025-A9E420DFE549}"/>
              </a:ext>
            </a:extLst>
          </p:cNvPr>
          <p:cNvSpPr/>
          <p:nvPr/>
        </p:nvSpPr>
        <p:spPr>
          <a:xfrm>
            <a:off x="4339114" y="2717050"/>
            <a:ext cx="2602918" cy="1327512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63"/>
          </a:p>
        </p:txBody>
      </p:sp>
      <p:sp>
        <p:nvSpPr>
          <p:cNvPr id="14" name="Rectangle: Diagonal Corners Rounded 13">
            <a:extLst>
              <a:ext uri="{FF2B5EF4-FFF2-40B4-BE49-F238E27FC236}">
                <a16:creationId xmlns:a16="http://schemas.microsoft.com/office/drawing/2014/main" id="{2D3692A2-2089-469E-85F5-99870EEDF311}"/>
              </a:ext>
            </a:extLst>
          </p:cNvPr>
          <p:cNvSpPr/>
          <p:nvPr/>
        </p:nvSpPr>
        <p:spPr>
          <a:xfrm>
            <a:off x="43608" y="5362652"/>
            <a:ext cx="2089513" cy="1369765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GB" sz="1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000" dirty="0">
                <a:solidFill>
                  <a:schemeClr val="tx1"/>
                </a:solidFill>
              </a:rPr>
              <a:t>During this term we will participate in activities that support our spiritual, moral, social and cultural education including Remembrance, Interfaith week and Christmas activities.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2EC4A2F-C5DE-4CCC-8DB2-59F9D9C3A2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6527" y="2152267"/>
            <a:ext cx="1932566" cy="3332215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6BCBEE75-4041-4AEF-9595-72ECCC1E6E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6118" y="5528367"/>
            <a:ext cx="1950008" cy="1213607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951014B-E3ED-466A-AF6F-22D18013E9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1275" y="5544230"/>
            <a:ext cx="2666876" cy="1197744"/>
          </a:xfrm>
          <a:prstGeom prst="rect">
            <a:avLst/>
          </a:prstGeom>
        </p:spPr>
      </p:pic>
      <p:sp>
        <p:nvSpPr>
          <p:cNvPr id="29" name="Rectangle: Diagonal Corners Rounded 28">
            <a:extLst>
              <a:ext uri="{FF2B5EF4-FFF2-40B4-BE49-F238E27FC236}">
                <a16:creationId xmlns:a16="http://schemas.microsoft.com/office/drawing/2014/main" id="{5293D54B-F153-4EFE-B15D-9A2E14673BE2}"/>
              </a:ext>
            </a:extLst>
          </p:cNvPr>
          <p:cNvSpPr/>
          <p:nvPr/>
        </p:nvSpPr>
        <p:spPr>
          <a:xfrm>
            <a:off x="7096925" y="5528367"/>
            <a:ext cx="2575870" cy="1197745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63"/>
          </a:p>
        </p:txBody>
      </p:sp>
      <p:sp>
        <p:nvSpPr>
          <p:cNvPr id="32" name="Rectangle: Diagonal Corners Rounded 31">
            <a:extLst>
              <a:ext uri="{FF2B5EF4-FFF2-40B4-BE49-F238E27FC236}">
                <a16:creationId xmlns:a16="http://schemas.microsoft.com/office/drawing/2014/main" id="{636DECAC-2F18-46A6-ADDE-660CB269DD6E}"/>
              </a:ext>
            </a:extLst>
          </p:cNvPr>
          <p:cNvSpPr/>
          <p:nvPr/>
        </p:nvSpPr>
        <p:spPr>
          <a:xfrm>
            <a:off x="8101068" y="309616"/>
            <a:ext cx="1504630" cy="262217"/>
          </a:xfrm>
          <a:prstGeom prst="round2Diag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63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CCC7A50-1E51-417D-BBDA-7AF9CE5175D3}"/>
              </a:ext>
            </a:extLst>
          </p:cNvPr>
          <p:cNvSpPr txBox="1"/>
          <p:nvPr/>
        </p:nvSpPr>
        <p:spPr>
          <a:xfrm>
            <a:off x="8129143" y="304387"/>
            <a:ext cx="1504630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38" b="1" dirty="0">
                <a:solidFill>
                  <a:schemeClr val="bg1"/>
                </a:solidFill>
              </a:rPr>
              <a:t>TOPIC OVERVIEW</a:t>
            </a:r>
            <a:endParaRPr lang="en-GB" sz="1138" b="1" dirty="0">
              <a:solidFill>
                <a:schemeClr val="bg1"/>
              </a:solidFill>
            </a:endParaRPr>
          </a:p>
        </p:txBody>
      </p:sp>
      <p:sp>
        <p:nvSpPr>
          <p:cNvPr id="34" name="Rectangle: Diagonal Corners Rounded 33">
            <a:extLst>
              <a:ext uri="{FF2B5EF4-FFF2-40B4-BE49-F238E27FC236}">
                <a16:creationId xmlns:a16="http://schemas.microsoft.com/office/drawing/2014/main" id="{8A26E71E-1D93-4303-BFF3-A5F608277CDC}"/>
              </a:ext>
            </a:extLst>
          </p:cNvPr>
          <p:cNvSpPr/>
          <p:nvPr/>
        </p:nvSpPr>
        <p:spPr>
          <a:xfrm>
            <a:off x="1153466" y="1866802"/>
            <a:ext cx="948840" cy="250070"/>
          </a:xfrm>
          <a:prstGeom prst="round2Diag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63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327A914-7E4B-4A78-A7A8-2B183988055F}"/>
              </a:ext>
            </a:extLst>
          </p:cNvPr>
          <p:cNvSpPr txBox="1"/>
          <p:nvPr/>
        </p:nvSpPr>
        <p:spPr>
          <a:xfrm>
            <a:off x="1297591" y="1855319"/>
            <a:ext cx="835200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75" b="1" dirty="0">
                <a:solidFill>
                  <a:schemeClr val="bg1"/>
                </a:solidFill>
              </a:rPr>
              <a:t>ENGLISH</a:t>
            </a:r>
            <a:endParaRPr lang="en-GB" sz="975" b="1" dirty="0">
              <a:solidFill>
                <a:schemeClr val="bg1"/>
              </a:solidFill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8EFB4DA6-B0C8-40A0-9658-92E67EE644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9507" y="2228866"/>
            <a:ext cx="1153316" cy="247671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F6A906BF-7CD9-49CF-8AE7-148C4AD7B7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0209" y="2728969"/>
            <a:ext cx="491743" cy="247671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939B9080-EA0F-45A5-8BB1-C668E8DF89F6}"/>
              </a:ext>
            </a:extLst>
          </p:cNvPr>
          <p:cNvSpPr txBox="1"/>
          <p:nvPr/>
        </p:nvSpPr>
        <p:spPr>
          <a:xfrm>
            <a:off x="3043517" y="2204440"/>
            <a:ext cx="1142609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75" b="1" dirty="0">
                <a:solidFill>
                  <a:schemeClr val="bg1"/>
                </a:solidFill>
              </a:rPr>
              <a:t>MATHEMATICS</a:t>
            </a:r>
            <a:endParaRPr lang="en-GB" sz="975" b="1" dirty="0">
              <a:solidFill>
                <a:schemeClr val="bg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835012C-E248-476E-98E5-B0FBE0B6D680}"/>
              </a:ext>
            </a:extLst>
          </p:cNvPr>
          <p:cNvSpPr txBox="1"/>
          <p:nvPr/>
        </p:nvSpPr>
        <p:spPr>
          <a:xfrm>
            <a:off x="6588609" y="2727308"/>
            <a:ext cx="337546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75" b="1" dirty="0">
                <a:solidFill>
                  <a:schemeClr val="bg1"/>
                </a:solidFill>
              </a:rPr>
              <a:t>RE</a:t>
            </a:r>
            <a:endParaRPr lang="en-GB" sz="975" b="1" dirty="0">
              <a:solidFill>
                <a:schemeClr val="bg1"/>
              </a:solidFill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3BB634BC-D462-4225-B115-407652B2E1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00269" y="2717050"/>
            <a:ext cx="2687263" cy="1293974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5DC5DDA9-A636-4BE7-84D3-B19CF2D446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7354" y="4090386"/>
            <a:ext cx="2640178" cy="1348565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1FF63C65-25F3-4093-8A43-71E537B06E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862" y="4090386"/>
            <a:ext cx="2640178" cy="1393325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9DFE1AE1-408D-4885-8082-7D2320A7DE2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6626" y="2732069"/>
            <a:ext cx="614365" cy="247671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8F4BF5C8-3A52-4F28-8165-9AE94547153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04460" y="4134364"/>
            <a:ext cx="1721695" cy="247671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27ECBFFA-F669-4F09-BD38-553487A6CB8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00566" y="4147349"/>
            <a:ext cx="736615" cy="247671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547400CB-98A0-4064-B430-BAFF350FD8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69993" y="5456741"/>
            <a:ext cx="525333" cy="247671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5921C644-530F-4FE5-98B1-21D2AAF1AC42}"/>
              </a:ext>
            </a:extLst>
          </p:cNvPr>
          <p:cNvSpPr txBox="1"/>
          <p:nvPr/>
        </p:nvSpPr>
        <p:spPr>
          <a:xfrm>
            <a:off x="9150911" y="2732726"/>
            <a:ext cx="495343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75" b="1" dirty="0">
                <a:solidFill>
                  <a:schemeClr val="bg1"/>
                </a:solidFill>
              </a:rPr>
              <a:t>PSHE</a:t>
            </a:r>
            <a:endParaRPr lang="en-GB" sz="975" b="1" dirty="0">
              <a:solidFill>
                <a:schemeClr val="bg1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9D3F9CA-546A-4034-B270-D0BA958BE1F5}"/>
              </a:ext>
            </a:extLst>
          </p:cNvPr>
          <p:cNvSpPr txBox="1"/>
          <p:nvPr/>
        </p:nvSpPr>
        <p:spPr>
          <a:xfrm>
            <a:off x="8996225" y="4152646"/>
            <a:ext cx="676570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75" b="1" dirty="0">
                <a:solidFill>
                  <a:schemeClr val="bg1"/>
                </a:solidFill>
              </a:rPr>
              <a:t>MUSIC</a:t>
            </a:r>
            <a:endParaRPr lang="en-GB" sz="975" b="1" dirty="0">
              <a:solidFill>
                <a:schemeClr val="bg1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956333B-4BA1-458A-B1BB-1B8CA983E209}"/>
              </a:ext>
            </a:extLst>
          </p:cNvPr>
          <p:cNvSpPr txBox="1"/>
          <p:nvPr/>
        </p:nvSpPr>
        <p:spPr>
          <a:xfrm>
            <a:off x="5318760" y="4134364"/>
            <a:ext cx="1662111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75" b="1" dirty="0">
                <a:solidFill>
                  <a:schemeClr val="bg1"/>
                </a:solidFill>
              </a:rPr>
              <a:t>E-SAFETY &amp; COMPUTING</a:t>
            </a:r>
            <a:endParaRPr lang="en-GB" sz="975" b="1" dirty="0">
              <a:solidFill>
                <a:schemeClr val="bg1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7479758-9A6C-49A5-B9DE-CFD0DFA14A92}"/>
              </a:ext>
            </a:extLst>
          </p:cNvPr>
          <p:cNvSpPr txBox="1"/>
          <p:nvPr/>
        </p:nvSpPr>
        <p:spPr>
          <a:xfrm>
            <a:off x="1542384" y="5432594"/>
            <a:ext cx="508564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75" b="1" dirty="0">
                <a:solidFill>
                  <a:schemeClr val="bg1"/>
                </a:solidFill>
              </a:rPr>
              <a:t>SMSC</a:t>
            </a:r>
            <a:endParaRPr lang="en-GB" sz="975" b="1" dirty="0">
              <a:solidFill>
                <a:schemeClr val="bg1"/>
              </a:solidFill>
            </a:endParaRP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33D8120D-B23D-4EE5-B1BB-7816F9DB0E53}"/>
              </a:ext>
            </a:extLst>
          </p:cNvPr>
          <p:cNvGrpSpPr/>
          <p:nvPr/>
        </p:nvGrpSpPr>
        <p:grpSpPr>
          <a:xfrm>
            <a:off x="6488184" y="5619610"/>
            <a:ext cx="453848" cy="259983"/>
            <a:chOff x="6741091" y="5129445"/>
            <a:chExt cx="453848" cy="259983"/>
          </a:xfrm>
        </p:grpSpPr>
        <p:pic>
          <p:nvPicPr>
            <p:cNvPr id="53" name="Picture 52">
              <a:extLst>
                <a:ext uri="{FF2B5EF4-FFF2-40B4-BE49-F238E27FC236}">
                  <a16:creationId xmlns:a16="http://schemas.microsoft.com/office/drawing/2014/main" id="{015F822E-177B-40F4-803D-9B9EA0D0A4D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741091" y="5141757"/>
              <a:ext cx="444607" cy="247671"/>
            </a:xfrm>
            <a:prstGeom prst="rect">
              <a:avLst/>
            </a:prstGeom>
          </p:spPr>
        </p:pic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A287CF4E-642A-49F1-82DF-DF4EB3CB9267}"/>
                </a:ext>
              </a:extLst>
            </p:cNvPr>
            <p:cNvSpPr txBox="1"/>
            <p:nvPr/>
          </p:nvSpPr>
          <p:spPr>
            <a:xfrm>
              <a:off x="6834742" y="5129445"/>
              <a:ext cx="360197" cy="242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975" b="1" dirty="0">
                  <a:solidFill>
                    <a:schemeClr val="bg1"/>
                  </a:solidFill>
                </a:rPr>
                <a:t>PE</a:t>
              </a:r>
              <a:endParaRPr lang="en-GB" sz="975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5B91DE4B-AA87-41EB-A4B0-CC40D6252A00}"/>
              </a:ext>
            </a:extLst>
          </p:cNvPr>
          <p:cNvGrpSpPr/>
          <p:nvPr/>
        </p:nvGrpSpPr>
        <p:grpSpPr>
          <a:xfrm>
            <a:off x="8867363" y="5617198"/>
            <a:ext cx="858828" cy="253961"/>
            <a:chOff x="8850601" y="5130289"/>
            <a:chExt cx="858828" cy="253961"/>
          </a:xfrm>
        </p:grpSpPr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2C01E45C-0128-4466-A1B7-84F6AC48D09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850601" y="5136579"/>
              <a:ext cx="757805" cy="247671"/>
            </a:xfrm>
            <a:prstGeom prst="rect">
              <a:avLst/>
            </a:prstGeom>
          </p:spPr>
        </p:pic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9946F9B7-B555-420C-8E37-13F0BA7EBA65}"/>
                </a:ext>
              </a:extLst>
            </p:cNvPr>
            <p:cNvSpPr txBox="1"/>
            <p:nvPr/>
          </p:nvSpPr>
          <p:spPr>
            <a:xfrm>
              <a:off x="9061684" y="5130289"/>
              <a:ext cx="647745" cy="242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75" b="1" dirty="0">
                  <a:solidFill>
                    <a:schemeClr val="bg1"/>
                  </a:solidFill>
                </a:rPr>
                <a:t>FRENCH</a:t>
              </a:r>
              <a:endParaRPr lang="en-GB" sz="975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0A374F86-175C-47D0-8C78-B1351CAA25B7}"/>
              </a:ext>
            </a:extLst>
          </p:cNvPr>
          <p:cNvSpPr txBox="1"/>
          <p:nvPr/>
        </p:nvSpPr>
        <p:spPr>
          <a:xfrm>
            <a:off x="125810" y="355710"/>
            <a:ext cx="1947529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25" b="1" dirty="0">
                <a:solidFill>
                  <a:schemeClr val="bg1"/>
                </a:solidFill>
              </a:rPr>
              <a:t>Britain at War</a:t>
            </a:r>
          </a:p>
          <a:p>
            <a:pPr algn="ctr"/>
            <a:r>
              <a:rPr lang="en-US" sz="1625" b="1" dirty="0">
                <a:solidFill>
                  <a:schemeClr val="bg1"/>
                </a:solidFill>
              </a:rPr>
              <a:t>Years 5 &amp; 6</a:t>
            </a:r>
          </a:p>
          <a:p>
            <a:pPr algn="ctr"/>
            <a:r>
              <a:rPr lang="en-US" sz="1625" b="1" dirty="0">
                <a:solidFill>
                  <a:schemeClr val="bg1"/>
                </a:solidFill>
              </a:rPr>
              <a:t>Autumn Term 2</a:t>
            </a:r>
          </a:p>
          <a:p>
            <a:pPr algn="ctr"/>
            <a:r>
              <a:rPr lang="en-US" sz="1625" b="1" dirty="0">
                <a:solidFill>
                  <a:schemeClr val="bg1"/>
                </a:solidFill>
              </a:rPr>
              <a:t>2025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D09C919F-C3BB-4ED5-84D6-BD51CEED735E}"/>
              </a:ext>
            </a:extLst>
          </p:cNvPr>
          <p:cNvGrpSpPr/>
          <p:nvPr/>
        </p:nvGrpSpPr>
        <p:grpSpPr>
          <a:xfrm>
            <a:off x="3399063" y="5538958"/>
            <a:ext cx="775873" cy="336843"/>
            <a:chOff x="4402337" y="5049193"/>
            <a:chExt cx="927131" cy="288636"/>
          </a:xfrm>
        </p:grpSpPr>
        <p:pic>
          <p:nvPicPr>
            <p:cNvPr id="66" name="Picture 65">
              <a:extLst>
                <a:ext uri="{FF2B5EF4-FFF2-40B4-BE49-F238E27FC236}">
                  <a16:creationId xmlns:a16="http://schemas.microsoft.com/office/drawing/2014/main" id="{94A54CD9-AA80-4B8A-9321-8144278466A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453075" y="5090158"/>
              <a:ext cx="876393" cy="247671"/>
            </a:xfrm>
            <a:prstGeom prst="rect">
              <a:avLst/>
            </a:prstGeom>
          </p:spPr>
        </p:pic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326F14C9-7F9E-4247-B96F-D35BC629E865}"/>
                </a:ext>
              </a:extLst>
            </p:cNvPr>
            <p:cNvSpPr txBox="1"/>
            <p:nvPr/>
          </p:nvSpPr>
          <p:spPr>
            <a:xfrm>
              <a:off x="4402337" y="5049193"/>
              <a:ext cx="819042" cy="2211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975" b="1" dirty="0">
                  <a:solidFill>
                    <a:schemeClr val="bg1"/>
                  </a:solidFill>
                </a:rPr>
                <a:t>ART &amp; DESIGN</a:t>
              </a:r>
              <a:endParaRPr lang="en-GB" sz="975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4D855731-983B-4A04-AF5D-C6417EFFC79A}"/>
              </a:ext>
            </a:extLst>
          </p:cNvPr>
          <p:cNvSpPr txBox="1"/>
          <p:nvPr/>
        </p:nvSpPr>
        <p:spPr>
          <a:xfrm>
            <a:off x="4368789" y="526473"/>
            <a:ext cx="5357402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1000" dirty="0"/>
          </a:p>
          <a:p>
            <a:r>
              <a:rPr lang="en-US" sz="1000" dirty="0"/>
              <a:t>As </a:t>
            </a:r>
            <a:r>
              <a:rPr lang="en-US" sz="1000" b="1" dirty="0"/>
              <a:t>Historians</a:t>
            </a:r>
            <a:r>
              <a:rPr lang="en-US" sz="1000" dirty="0"/>
              <a:t>, we will learn about World War I &amp; 2; causes, warfare, weaponry &amp; life at home.</a:t>
            </a:r>
            <a:endParaRPr lang="en-US" sz="1000" dirty="0">
              <a:ea typeface="Calibri"/>
              <a:cs typeface="Calibri"/>
            </a:endParaRPr>
          </a:p>
          <a:p>
            <a:endParaRPr lang="en-US" sz="1000" b="1" dirty="0"/>
          </a:p>
          <a:p>
            <a:r>
              <a:rPr lang="en-US" sz="1000" b="1" dirty="0"/>
              <a:t>As Scientists</a:t>
            </a:r>
            <a:r>
              <a:rPr lang="en-US" sz="1000" dirty="0"/>
              <a:t>, we will learn about light, the human eye and refraction.</a:t>
            </a:r>
          </a:p>
          <a:p>
            <a:endParaRPr lang="en-US" sz="1000" dirty="0"/>
          </a:p>
          <a:p>
            <a:r>
              <a:rPr lang="en-US" sz="1000" dirty="0"/>
              <a:t>As </a:t>
            </a:r>
            <a:r>
              <a:rPr lang="en-US" sz="1000" b="1" dirty="0"/>
              <a:t>Geographers</a:t>
            </a:r>
            <a:r>
              <a:rPr lang="en-US" sz="1000" dirty="0"/>
              <a:t>, we will investigate the Axis and Allied Powers and draw comparisons between alliances in the First and Second World Wars. </a:t>
            </a:r>
            <a:endParaRPr lang="en-US" dirty="0"/>
          </a:p>
          <a:p>
            <a:endParaRPr lang="en-US" sz="1000" dirty="0"/>
          </a:p>
          <a:p>
            <a:r>
              <a:rPr lang="en-US" sz="1000" dirty="0"/>
              <a:t>As </a:t>
            </a:r>
            <a:r>
              <a:rPr lang="en-US" sz="1000" b="1" dirty="0"/>
              <a:t>Design Technologists</a:t>
            </a:r>
            <a:r>
              <a:rPr lang="en-US" sz="1000" dirty="0"/>
              <a:t>, we will learn more about the ‘Make do and Mend’ campaign. We will use a range of simple sewing stiches to recycle and repurpose old clothes and materials.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9A5C11F-27CE-418B-A534-338F374AE5E0}"/>
              </a:ext>
            </a:extLst>
          </p:cNvPr>
          <p:cNvSpPr txBox="1"/>
          <p:nvPr/>
        </p:nvSpPr>
        <p:spPr>
          <a:xfrm>
            <a:off x="4365709" y="2967576"/>
            <a:ext cx="258778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How do rites of passage shape the lives of different Christians?</a:t>
            </a:r>
          </a:p>
          <a:p>
            <a:r>
              <a:rPr lang="en-US" sz="1000" dirty="0"/>
              <a:t>We will consider the symbolism of Baptism and look at denominational differences including Baptist, Anglican and Orthodox.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B3E0BA9-2D90-4E24-8C91-7B4A5FF4118E}"/>
              </a:ext>
            </a:extLst>
          </p:cNvPr>
          <p:cNvSpPr txBox="1"/>
          <p:nvPr/>
        </p:nvSpPr>
        <p:spPr>
          <a:xfrm>
            <a:off x="2283591" y="2597724"/>
            <a:ext cx="1861107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Children will be taught key aspects of the following: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Fractions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Decimals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Percentages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Geometry</a:t>
            </a:r>
          </a:p>
          <a:p>
            <a:endParaRPr lang="en-US" sz="1000" dirty="0"/>
          </a:p>
          <a:p>
            <a:r>
              <a:rPr lang="en-US" sz="1000" b="1" dirty="0"/>
              <a:t>How you can help at home: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Ensure homework is completed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err="1"/>
              <a:t>Practise</a:t>
            </a:r>
            <a:r>
              <a:rPr lang="en-US" sz="1000" dirty="0"/>
              <a:t> mental </a:t>
            </a:r>
            <a:r>
              <a:rPr lang="en-US" sz="1000" dirty="0" err="1"/>
              <a:t>maths</a:t>
            </a:r>
            <a:r>
              <a:rPr lang="en-US" sz="1000" dirty="0"/>
              <a:t> skills using One Minute </a:t>
            </a:r>
            <a:r>
              <a:rPr lang="en-US" sz="1000" dirty="0" err="1"/>
              <a:t>Maths</a:t>
            </a:r>
            <a:r>
              <a:rPr lang="en-US" sz="1000" dirty="0"/>
              <a:t> – </a:t>
            </a:r>
            <a:r>
              <a:rPr lang="en-GB" sz="1000" dirty="0">
                <a:hlinkClick r:id="rId7"/>
              </a:rPr>
              <a:t>1-minute maths app | White Rose Education</a:t>
            </a:r>
            <a:r>
              <a:rPr lang="en-GB" sz="1000" dirty="0"/>
              <a:t> </a:t>
            </a:r>
            <a:endParaRPr lang="en-US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/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BD3B849-548D-4343-BA5C-09BD53FCC753}"/>
              </a:ext>
            </a:extLst>
          </p:cNvPr>
          <p:cNvSpPr txBox="1"/>
          <p:nvPr/>
        </p:nvSpPr>
        <p:spPr>
          <a:xfrm>
            <a:off x="4431990" y="5702261"/>
            <a:ext cx="22668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PE</a:t>
            </a:r>
          </a:p>
          <a:p>
            <a:r>
              <a:rPr lang="en-US" sz="1000" dirty="0"/>
              <a:t>We will participate in multi-skills activities.  We will develop our skills and abilities in parkour. 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719C5D5-BCFD-4481-8355-E3B750002573}"/>
              </a:ext>
            </a:extLst>
          </p:cNvPr>
          <p:cNvSpPr txBox="1"/>
          <p:nvPr/>
        </p:nvSpPr>
        <p:spPr>
          <a:xfrm>
            <a:off x="4432636" y="4417216"/>
            <a:ext cx="2520855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b="1" dirty="0"/>
              <a:t>In E-safety </a:t>
            </a:r>
            <a:r>
              <a:rPr lang="en-US" sz="1000" dirty="0"/>
              <a:t>we will explore the importance of on-line safety including privacy and security.</a:t>
            </a:r>
          </a:p>
          <a:p>
            <a:endParaRPr lang="en-US" sz="1000" dirty="0"/>
          </a:p>
          <a:p>
            <a:r>
              <a:rPr lang="en-US" sz="1000" b="1" dirty="0"/>
              <a:t>In Computing </a:t>
            </a:r>
            <a:r>
              <a:rPr lang="en-US" sz="1000" dirty="0"/>
              <a:t>we will learn how to use the different drawing tools and how images are created in layers.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D4D4009-CDC6-4ED0-AC70-9D341E66A067}"/>
              </a:ext>
            </a:extLst>
          </p:cNvPr>
          <p:cNvSpPr txBox="1"/>
          <p:nvPr/>
        </p:nvSpPr>
        <p:spPr>
          <a:xfrm>
            <a:off x="7179234" y="5572423"/>
            <a:ext cx="2251062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1000" dirty="0"/>
          </a:p>
          <a:p>
            <a:r>
              <a:rPr lang="en-US" sz="1000" b="1" dirty="0"/>
              <a:t>Our surroundings</a:t>
            </a:r>
          </a:p>
          <a:p>
            <a:r>
              <a:rPr lang="en-US" sz="1000" dirty="0"/>
              <a:t>Children will be taught to speak with increasing confidence, fluency and spontaneity. Topics for this term include: fruit, vegetables, au restaurant and le noel.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492B5FF-90D4-45DE-9E1D-F1CD484B243D}"/>
              </a:ext>
            </a:extLst>
          </p:cNvPr>
          <p:cNvSpPr txBox="1"/>
          <p:nvPr/>
        </p:nvSpPr>
        <p:spPr>
          <a:xfrm>
            <a:off x="87024" y="2106622"/>
            <a:ext cx="208951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Speeches</a:t>
            </a:r>
            <a:r>
              <a:rPr lang="en-US" sz="1000" dirty="0"/>
              <a:t>: we will identify and understand the features of a great speech before planning and delivering a speech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Drama</a:t>
            </a:r>
            <a:r>
              <a:rPr lang="en-US" sz="1000" dirty="0"/>
              <a:t> – we will take part in a role play based on WW2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Story writing</a:t>
            </a:r>
            <a:r>
              <a:rPr lang="en-US" sz="1000" dirty="0"/>
              <a:t>: we will write a historical narrative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Recount </a:t>
            </a:r>
            <a:r>
              <a:rPr lang="en-US" sz="1000" dirty="0"/>
              <a:t>– we will write a recount of our class trip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Class text</a:t>
            </a:r>
            <a:r>
              <a:rPr lang="en-US" sz="1000" dirty="0"/>
              <a:t>: Goodnight Mister Tom by Michelle Magorian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SPAG</a:t>
            </a:r>
            <a:r>
              <a:rPr lang="en-US" sz="1000" dirty="0"/>
              <a:t> – punctuation, clauses, word classes, verb tenses</a:t>
            </a:r>
          </a:p>
          <a:p>
            <a:endParaRPr lang="en-US" sz="1000" dirty="0"/>
          </a:p>
          <a:p>
            <a:r>
              <a:rPr lang="en-US" sz="1000" b="1" dirty="0"/>
              <a:t>How you can help at home: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Ensure homework is completed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Discuss newly learnt words (spellings)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Encourage daily reading</a:t>
            </a:r>
          </a:p>
          <a:p>
            <a:endParaRPr lang="en-US" sz="1000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4A93261E-2FB7-40C5-9705-60C67096CB12}"/>
              </a:ext>
            </a:extLst>
          </p:cNvPr>
          <p:cNvSpPr txBox="1"/>
          <p:nvPr/>
        </p:nvSpPr>
        <p:spPr>
          <a:xfrm>
            <a:off x="7107304" y="4376738"/>
            <a:ext cx="2458915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b="1" dirty="0"/>
              <a:t>Music appreciation</a:t>
            </a:r>
          </a:p>
          <a:p>
            <a:r>
              <a:rPr lang="en-US" sz="1000" dirty="0"/>
              <a:t>During this unit we will build on previous learning, find out about different musicians and explore musical styles. </a:t>
            </a:r>
            <a:endParaRPr lang="en-US" sz="1000" dirty="0">
              <a:cs typeface="Calibri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0051CF6A-67DC-44F1-8CA4-30B96CB7FBD7}"/>
              </a:ext>
            </a:extLst>
          </p:cNvPr>
          <p:cNvSpPr txBox="1"/>
          <p:nvPr/>
        </p:nvSpPr>
        <p:spPr>
          <a:xfrm>
            <a:off x="2299942" y="5858777"/>
            <a:ext cx="181598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Bees, Beetles and Butterflies</a:t>
            </a:r>
          </a:p>
          <a:p>
            <a:r>
              <a:rPr lang="en-US" sz="1000" dirty="0"/>
              <a:t>This project teaches children about sketchbooks, observational drawing and mixed media collage.</a:t>
            </a:r>
            <a:endParaRPr lang="en-US" sz="10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A93445-85CD-B72A-E232-CFDE48B23160}"/>
              </a:ext>
            </a:extLst>
          </p:cNvPr>
          <p:cNvSpPr txBox="1"/>
          <p:nvPr/>
        </p:nvSpPr>
        <p:spPr>
          <a:xfrm>
            <a:off x="7064338" y="2985037"/>
            <a:ext cx="227017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000" b="1" dirty="0"/>
              <a:t>Keeping safe and managing risk</a:t>
            </a:r>
          </a:p>
          <a:p>
            <a:r>
              <a:rPr lang="en-GB" sz="1000" dirty="0"/>
              <a:t>We will investigate a variety of scenarios and learn about how we can act safely and manage risks successfully.</a:t>
            </a:r>
            <a:endParaRPr lang="en-GB" sz="1000" dirty="0">
              <a:ea typeface="Calibri"/>
              <a:cs typeface="Calibri"/>
            </a:endParaRPr>
          </a:p>
        </p:txBody>
      </p:sp>
      <p:pic>
        <p:nvPicPr>
          <p:cNvPr id="3" name="Picture 2" descr="Britain at War">
            <a:extLst>
              <a:ext uri="{FF2B5EF4-FFF2-40B4-BE49-F238E27FC236}">
                <a16:creationId xmlns:a16="http://schemas.microsoft.com/office/drawing/2014/main" id="{F0405C6F-C9EA-CCB1-E11B-10C5B8E6FB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9942" y="257187"/>
            <a:ext cx="1806461" cy="1806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492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a158a6a-454f-4afe-a7d4-2c9353e6d01f">
      <Terms xmlns="http://schemas.microsoft.com/office/infopath/2007/PartnerControls"/>
    </lcf76f155ced4ddcb4097134ff3c332f>
    <TaxCatchAll xmlns="27710824-13d0-4ff0-80b4-1133d42a801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2EC87B58BD7A41A7D69ADEBD652E78" ma:contentTypeVersion="20" ma:contentTypeDescription="Create a new document." ma:contentTypeScope="" ma:versionID="2088e89a4c203a38a504b43b6077c5d1">
  <xsd:schema xmlns:xsd="http://www.w3.org/2001/XMLSchema" xmlns:xs="http://www.w3.org/2001/XMLSchema" xmlns:p="http://schemas.microsoft.com/office/2006/metadata/properties" xmlns:ns2="6a158a6a-454f-4afe-a7d4-2c9353e6d01f" xmlns:ns3="27710824-13d0-4ff0-80b4-1133d42a8012" targetNamespace="http://schemas.microsoft.com/office/2006/metadata/properties" ma:root="true" ma:fieldsID="a26314f3cac778e85415cd714f9bbe71" ns2:_="" ns3:_="">
    <xsd:import namespace="6a158a6a-454f-4afe-a7d4-2c9353e6d01f"/>
    <xsd:import namespace="27710824-13d0-4ff0-80b4-1133d42a80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158a6a-454f-4afe-a7d4-2c9353e6d0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9b1127a7-ea9e-42e0-b75c-90388b9b2f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710824-13d0-4ff0-80b4-1133d42a801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f82fe9f2-ec51-4e50-8215-75bb076ba325}" ma:internalName="TaxCatchAll" ma:showField="CatchAllData" ma:web="27710824-13d0-4ff0-80b4-1133d42a80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BFAC91D-BA4B-4311-B5FB-C3D24A6D3EB6}">
  <ds:schemaRefs>
    <ds:schemaRef ds:uri="http://purl.org/dc/dcmitype/"/>
    <ds:schemaRef ds:uri="6a158a6a-454f-4afe-a7d4-2c9353e6d01f"/>
    <ds:schemaRef ds:uri="27710824-13d0-4ff0-80b4-1133d42a8012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49B35DAB-1654-4039-AA5B-082FDDC5C4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647004-F34E-490F-99E2-19779C57A8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158a6a-454f-4afe-a7d4-2c9353e6d01f"/>
    <ds:schemaRef ds:uri="27710824-13d0-4ff0-80b4-1133d42a80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6119</TotalTime>
  <Words>469</Words>
  <Application>Microsoft Office PowerPoint</Application>
  <PresentationFormat>A4 Paper (210x297 mm)</PresentationFormat>
  <Paragraphs>62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9313123 office.3123</dc:creator>
  <cp:lastModifiedBy>Mrs Jarrett</cp:lastModifiedBy>
  <cp:revision>280</cp:revision>
  <cp:lastPrinted>2022-07-05T12:33:07Z</cp:lastPrinted>
  <dcterms:created xsi:type="dcterms:W3CDTF">2021-05-28T10:08:42Z</dcterms:created>
  <dcterms:modified xsi:type="dcterms:W3CDTF">2025-10-10T07:17:38Z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0x0101005E2EC87B58BD7A41A7D69ADEBD652E78</vt:lpwstr>
  </property>
</Properties>
</file>