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4AC1E4-2166-4E8C-9D91-2B513D8AE1B8}" v="8" dt="2025-05-08T07:40:27.3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7" d="100"/>
          <a:sy n="117" d="100"/>
        </p:scale>
        <p:origin x="137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16/05/2025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16/05/2025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16/05/2025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16/05/2025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16/05/2025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16/05/2025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16/05/2025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16/05/2025</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1"/>
            <a:ext cx="5365443" cy="238513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9126" y="129652"/>
            <a:ext cx="2077432" cy="1261192"/>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474342"/>
            <a:ext cx="1972687" cy="4093428"/>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9114" y="2689264"/>
            <a:ext cx="2641815"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127533" y="5702888"/>
            <a:ext cx="4018064" cy="1080511"/>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18164" y="1731340"/>
            <a:ext cx="1971465" cy="3820065"/>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4294230" y="5544202"/>
            <a:ext cx="2640178" cy="1213607"/>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7099508" y="5501211"/>
            <a:ext cx="2573287" cy="1197744"/>
          </a:xfrm>
          <a:prstGeom prst="rect">
            <a:avLst/>
          </a:prstGeom>
        </p:spPr>
      </p:pic>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098286" y="357528"/>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8126361" y="352299"/>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076859" y="1517748"/>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20984" y="1506265"/>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92281" y="1794844"/>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0209" y="2728969"/>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35985" y="1792950"/>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88609" y="272730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017294" y="2691988"/>
            <a:ext cx="2640178" cy="1324788"/>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047354" y="4090386"/>
            <a:ext cx="2640178" cy="1348565"/>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03862" y="4090386"/>
            <a:ext cx="2640178"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732069"/>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204460" y="413436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00566" y="414734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3562279" y="5809273"/>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150911" y="2732726"/>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96225" y="4152646"/>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18760" y="4134364"/>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3515029" y="5782790"/>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9171658" y="5596453"/>
            <a:ext cx="453848"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834742" y="5129445"/>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127532" y="219373"/>
            <a:ext cx="1947529" cy="1092607"/>
          </a:xfrm>
          <a:prstGeom prst="rect">
            <a:avLst/>
          </a:prstGeom>
          <a:noFill/>
        </p:spPr>
        <p:txBody>
          <a:bodyPr wrap="square" rtlCol="0">
            <a:spAutoFit/>
          </a:bodyPr>
          <a:lstStyle/>
          <a:p>
            <a:pPr algn="ctr"/>
            <a:r>
              <a:rPr lang="en-US" sz="1625" b="1" dirty="0">
                <a:solidFill>
                  <a:schemeClr val="bg1"/>
                </a:solidFill>
              </a:rPr>
              <a:t>School Days</a:t>
            </a:r>
          </a:p>
          <a:p>
            <a:pPr algn="ctr"/>
            <a:r>
              <a:rPr lang="en-US" sz="1625" b="1" dirty="0">
                <a:solidFill>
                  <a:schemeClr val="bg1"/>
                </a:solidFill>
              </a:rPr>
              <a:t>Years 1 &amp; 2</a:t>
            </a:r>
          </a:p>
          <a:p>
            <a:pPr algn="ctr"/>
            <a:r>
              <a:rPr lang="en-US" sz="1625" b="1" dirty="0">
                <a:solidFill>
                  <a:schemeClr val="bg1"/>
                </a:solidFill>
              </a:rPr>
              <a:t>Summer Term </a:t>
            </a:r>
          </a:p>
          <a:p>
            <a:pPr algn="ctr"/>
            <a:r>
              <a:rPr lang="en-US" sz="1625" b="1" dirty="0">
                <a:solidFill>
                  <a:schemeClr val="bg1"/>
                </a:solidFill>
              </a:rPr>
              <a:t>June 2025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6343435" y="5629582"/>
            <a:ext cx="516051" cy="249831"/>
            <a:chOff x="4187242" y="5129445"/>
            <a:chExt cx="516051" cy="249831"/>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200828" y="5131605"/>
              <a:ext cx="502465" cy="247671"/>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4187242" y="5129445"/>
              <a:ext cx="511431" cy="242374"/>
            </a:xfrm>
            <a:prstGeom prst="rect">
              <a:avLst/>
            </a:prstGeom>
            <a:noFill/>
          </p:spPr>
          <p:txBody>
            <a:bodyPr wrap="square" rtlCol="0">
              <a:spAutoFit/>
            </a:bodyPr>
            <a:lstStyle/>
            <a:p>
              <a:pPr algn="r"/>
              <a:r>
                <a:rPr lang="en-US" sz="975" b="1" dirty="0">
                  <a:solidFill>
                    <a:schemeClr val="bg1"/>
                  </a:solidFill>
                </a:rPr>
                <a:t>ART</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406791" y="715329"/>
            <a:ext cx="5266004" cy="1785104"/>
          </a:xfrm>
          <a:prstGeom prst="rect">
            <a:avLst/>
          </a:prstGeom>
          <a:noFill/>
        </p:spPr>
        <p:txBody>
          <a:bodyPr wrap="square" rtlCol="0">
            <a:spAutoFit/>
          </a:bodyPr>
          <a:lstStyle/>
          <a:p>
            <a:r>
              <a:rPr lang="en-US" sz="1000" dirty="0"/>
              <a:t>As </a:t>
            </a:r>
            <a:r>
              <a:rPr lang="en-US" sz="1000" b="1" dirty="0"/>
              <a:t>Historians, </a:t>
            </a:r>
            <a:r>
              <a:rPr lang="en-US" sz="1000" dirty="0"/>
              <a:t>we will be learning about school life in the past. We will be focusing on the Victorian era and what school would have been like for children. We will explore artefacts and sources from the era and think about how they are the same or different to what we use/do now. We will also learn about historically significant people from the era.</a:t>
            </a:r>
            <a:endParaRPr lang="en-US" sz="1000" b="1" dirty="0"/>
          </a:p>
          <a:p>
            <a:r>
              <a:rPr lang="en-US" sz="1000" dirty="0"/>
              <a:t>As </a:t>
            </a:r>
            <a:r>
              <a:rPr lang="en-US" sz="1000" b="1" dirty="0"/>
              <a:t>Geographers</a:t>
            </a:r>
            <a:r>
              <a:rPr lang="en-US" sz="1000" dirty="0"/>
              <a:t>, we explore the locality of the school and the community and how it has changed over time.</a:t>
            </a:r>
            <a:endParaRPr lang="en-US" sz="1000" b="1" dirty="0"/>
          </a:p>
          <a:p>
            <a:r>
              <a:rPr lang="en-US" sz="1000" dirty="0"/>
              <a:t>As</a:t>
            </a:r>
            <a:r>
              <a:rPr lang="en-US" sz="1000" b="1" dirty="0"/>
              <a:t> Design Technologists</a:t>
            </a:r>
            <a:r>
              <a:rPr lang="en-US" sz="1000" dirty="0"/>
              <a:t>, we will build models of a classroom from the Victorian era and now and use them to compare how things have changed.</a:t>
            </a:r>
          </a:p>
          <a:p>
            <a:r>
              <a:rPr lang="en-US" sz="1000" dirty="0"/>
              <a:t>As </a:t>
            </a:r>
            <a:r>
              <a:rPr lang="en-US" sz="1000" b="1" dirty="0"/>
              <a:t>Scientists</a:t>
            </a:r>
            <a:r>
              <a:rPr lang="en-US" sz="1000" dirty="0"/>
              <a:t>, </a:t>
            </a:r>
            <a:r>
              <a:rPr lang="en-US" sz="1000"/>
              <a:t>we will learn </a:t>
            </a:r>
            <a:r>
              <a:rPr lang="en-US" sz="1000" dirty="0"/>
              <a:t>about wild and garden plants by exploring the local environment. We will identify parts of plants and how they change over time.</a:t>
            </a:r>
          </a:p>
          <a:p>
            <a:endParaRPr lang="en-US" sz="1000" dirty="0"/>
          </a:p>
        </p:txBody>
      </p:sp>
      <p:sp>
        <p:nvSpPr>
          <p:cNvPr id="43" name="TextBox 42">
            <a:extLst>
              <a:ext uri="{FF2B5EF4-FFF2-40B4-BE49-F238E27FC236}">
                <a16:creationId xmlns:a16="http://schemas.microsoft.com/office/drawing/2014/main" id="{B9A5C11F-27CE-418B-A534-338F374AE5E0}"/>
              </a:ext>
            </a:extLst>
          </p:cNvPr>
          <p:cNvSpPr txBox="1"/>
          <p:nvPr/>
        </p:nvSpPr>
        <p:spPr>
          <a:xfrm>
            <a:off x="4401760" y="2993635"/>
            <a:ext cx="2458914" cy="861774"/>
          </a:xfrm>
          <a:prstGeom prst="rect">
            <a:avLst/>
          </a:prstGeom>
          <a:noFill/>
        </p:spPr>
        <p:txBody>
          <a:bodyPr wrap="square" rtlCol="0">
            <a:spAutoFit/>
          </a:bodyPr>
          <a:lstStyle/>
          <a:p>
            <a:r>
              <a:rPr lang="en-GB" sz="1000" b="1" i="0" dirty="0">
                <a:solidFill>
                  <a:srgbClr val="000000"/>
                </a:solidFill>
                <a:effectLst/>
              </a:rPr>
              <a:t>What are the best reasons for following a leader? </a:t>
            </a:r>
          </a:p>
          <a:p>
            <a:r>
              <a:rPr lang="en-GB" sz="1000" dirty="0">
                <a:solidFill>
                  <a:srgbClr val="000000"/>
                </a:solidFill>
              </a:rPr>
              <a:t>We will explore qualities which show someone as a leader and how these qualities should be evaluated.  </a:t>
            </a:r>
          </a:p>
        </p:txBody>
      </p:sp>
      <p:sp>
        <p:nvSpPr>
          <p:cNvPr id="44" name="TextBox 43">
            <a:extLst>
              <a:ext uri="{FF2B5EF4-FFF2-40B4-BE49-F238E27FC236}">
                <a16:creationId xmlns:a16="http://schemas.microsoft.com/office/drawing/2014/main" id="{5B5EC213-01E7-4176-9C18-F55FBE4E417F}"/>
              </a:ext>
            </a:extLst>
          </p:cNvPr>
          <p:cNvSpPr txBox="1"/>
          <p:nvPr/>
        </p:nvSpPr>
        <p:spPr>
          <a:xfrm>
            <a:off x="7124102" y="2839746"/>
            <a:ext cx="2458915" cy="1015663"/>
          </a:xfrm>
          <a:prstGeom prst="rect">
            <a:avLst/>
          </a:prstGeom>
          <a:noFill/>
        </p:spPr>
        <p:txBody>
          <a:bodyPr wrap="square" rtlCol="0">
            <a:spAutoFit/>
          </a:bodyPr>
          <a:lstStyle/>
          <a:p>
            <a:r>
              <a:rPr lang="en-GB" sz="1000" b="1" dirty="0">
                <a:effectLst/>
                <a:ea typeface="Calibri" panose="020F0502020204030204" pitchFamily="34" charset="0"/>
                <a:cs typeface="Times New Roman" panose="02020603050405020304" pitchFamily="18" charset="0"/>
              </a:rPr>
              <a:t>Careers, financial capability and </a:t>
            </a:r>
          </a:p>
          <a:p>
            <a:r>
              <a:rPr lang="en-GB" sz="1000" b="1" dirty="0">
                <a:effectLst/>
                <a:ea typeface="Calibri" panose="020F0502020204030204" pitchFamily="34" charset="0"/>
                <a:cs typeface="Times New Roman" panose="02020603050405020304" pitchFamily="18" charset="0"/>
              </a:rPr>
              <a:t>economic wellbeing</a:t>
            </a:r>
          </a:p>
          <a:p>
            <a:r>
              <a:rPr lang="en-GB" sz="1000" dirty="0">
                <a:ea typeface="Calibri" panose="020F0502020204030204" pitchFamily="34" charset="0"/>
                <a:cs typeface="Times New Roman" panose="02020603050405020304" pitchFamily="18" charset="0"/>
              </a:rPr>
              <a:t>We will be learning about where money comes from and making choices when to spend money. We will also discuss how to keep money safe. </a:t>
            </a:r>
            <a:endParaRPr lang="en-US" sz="1000" dirty="0"/>
          </a:p>
        </p:txBody>
      </p:sp>
      <p:sp>
        <p:nvSpPr>
          <p:cNvPr id="52" name="TextBox 51">
            <a:extLst>
              <a:ext uri="{FF2B5EF4-FFF2-40B4-BE49-F238E27FC236}">
                <a16:creationId xmlns:a16="http://schemas.microsoft.com/office/drawing/2014/main" id="{BEAEAF32-AAFF-4A5D-873B-C70FB674404C}"/>
              </a:ext>
            </a:extLst>
          </p:cNvPr>
          <p:cNvSpPr txBox="1"/>
          <p:nvPr/>
        </p:nvSpPr>
        <p:spPr>
          <a:xfrm>
            <a:off x="294003" y="6036315"/>
            <a:ext cx="3215976" cy="553998"/>
          </a:xfrm>
          <a:prstGeom prst="rect">
            <a:avLst/>
          </a:prstGeom>
          <a:noFill/>
        </p:spPr>
        <p:txBody>
          <a:bodyPr wrap="square" rtlCol="0">
            <a:spAutoFit/>
          </a:bodyPr>
          <a:lstStyle/>
          <a:p>
            <a:r>
              <a:rPr lang="en-GB" sz="1000" dirty="0">
                <a:solidFill>
                  <a:srgbClr val="000000"/>
                </a:solidFill>
                <a:latin typeface="Calibri" panose="020F0502020204030204" pitchFamily="34" charset="0"/>
                <a:cs typeface="Calibri" panose="020F0502020204030204" pitchFamily="34" charset="0"/>
              </a:rPr>
              <a:t>As part of our SMSC curriculum, children will participate in a variety of activities including RE Day, forest school, and Pupil Voice.</a:t>
            </a:r>
            <a:endParaRPr lang="en-US" sz="1000" dirty="0"/>
          </a:p>
        </p:txBody>
      </p:sp>
      <p:sp>
        <p:nvSpPr>
          <p:cNvPr id="55" name="TextBox 54">
            <a:extLst>
              <a:ext uri="{FF2B5EF4-FFF2-40B4-BE49-F238E27FC236}">
                <a16:creationId xmlns:a16="http://schemas.microsoft.com/office/drawing/2014/main" id="{0B3E0BA9-2D90-4E24-8C91-7B4A5FF4118E}"/>
              </a:ext>
            </a:extLst>
          </p:cNvPr>
          <p:cNvSpPr txBox="1"/>
          <p:nvPr/>
        </p:nvSpPr>
        <p:spPr>
          <a:xfrm>
            <a:off x="2251544" y="2113185"/>
            <a:ext cx="1963537" cy="3170099"/>
          </a:xfrm>
          <a:prstGeom prst="rect">
            <a:avLst/>
          </a:prstGeom>
          <a:noFill/>
        </p:spPr>
        <p:txBody>
          <a:bodyPr wrap="square" rtlCol="0">
            <a:spAutoFit/>
          </a:bodyPr>
          <a:lstStyle/>
          <a:p>
            <a:r>
              <a:rPr lang="en-US" sz="1000" b="1" dirty="0"/>
              <a:t>Children will be taught key aspects of the following:</a:t>
            </a:r>
          </a:p>
          <a:p>
            <a:r>
              <a:rPr lang="en-US" sz="1000" dirty="0"/>
              <a:t>Year 1:</a:t>
            </a:r>
          </a:p>
          <a:p>
            <a:r>
              <a:rPr lang="en-US" sz="1000" dirty="0"/>
              <a:t>Fractions</a:t>
            </a:r>
          </a:p>
          <a:p>
            <a:r>
              <a:rPr lang="en-US" sz="1000" dirty="0"/>
              <a:t>Position and Direction</a:t>
            </a:r>
          </a:p>
          <a:p>
            <a:r>
              <a:rPr lang="en-US" sz="1000" dirty="0"/>
              <a:t>Place Value within 100</a:t>
            </a:r>
          </a:p>
          <a:p>
            <a:endParaRPr lang="en-US" sz="1000" dirty="0">
              <a:highlight>
                <a:srgbClr val="FFFF00"/>
              </a:highlight>
            </a:endParaRPr>
          </a:p>
          <a:p>
            <a:r>
              <a:rPr lang="en-US" sz="1000" dirty="0"/>
              <a:t>Year 2: </a:t>
            </a:r>
          </a:p>
          <a:p>
            <a:r>
              <a:rPr lang="en-US" sz="1000" dirty="0"/>
              <a:t>Mass, capacity and temperature</a:t>
            </a:r>
          </a:p>
          <a:p>
            <a:r>
              <a:rPr lang="en-US" sz="1000" dirty="0"/>
              <a:t>Fractions</a:t>
            </a:r>
          </a:p>
          <a:p>
            <a:r>
              <a:rPr lang="en-US" sz="1000" dirty="0"/>
              <a:t>Time</a:t>
            </a:r>
            <a:endParaRPr lang="en-US" sz="1000" dirty="0">
              <a:highlight>
                <a:srgbClr val="FFFF00"/>
              </a:highlight>
            </a:endParaRPr>
          </a:p>
          <a:p>
            <a:endParaRPr lang="en-US" sz="1000" dirty="0">
              <a:highlight>
                <a:srgbClr val="FFFF00"/>
              </a:highlight>
            </a:endParaRPr>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Support your child to learn their number bonds to 20/100</a:t>
            </a:r>
          </a:p>
          <a:p>
            <a:pPr marL="171450" indent="-171450">
              <a:buFont typeface="Arial" panose="020B0604020202020204" pitchFamily="34" charset="0"/>
              <a:buChar char="•"/>
            </a:pPr>
            <a:r>
              <a:rPr lang="en-US" sz="1000" dirty="0"/>
              <a:t>Explore the One Minute </a:t>
            </a:r>
            <a:r>
              <a:rPr lang="en-US" sz="1000" dirty="0" err="1"/>
              <a:t>Maths</a:t>
            </a:r>
            <a:r>
              <a:rPr lang="en-US" sz="1000" dirty="0"/>
              <a:t> App</a:t>
            </a:r>
          </a:p>
          <a:p>
            <a:endParaRPr lang="en-US" sz="1000" dirty="0"/>
          </a:p>
        </p:txBody>
      </p:sp>
      <p:sp>
        <p:nvSpPr>
          <p:cNvPr id="59" name="TextBox 58">
            <a:extLst>
              <a:ext uri="{FF2B5EF4-FFF2-40B4-BE49-F238E27FC236}">
                <a16:creationId xmlns:a16="http://schemas.microsoft.com/office/drawing/2014/main" id="{3719C5D5-BCFD-4481-8355-E3B750002573}"/>
              </a:ext>
            </a:extLst>
          </p:cNvPr>
          <p:cNvSpPr txBox="1"/>
          <p:nvPr/>
        </p:nvSpPr>
        <p:spPr>
          <a:xfrm>
            <a:off x="4394493" y="4429097"/>
            <a:ext cx="2458915" cy="861774"/>
          </a:xfrm>
          <a:prstGeom prst="rect">
            <a:avLst/>
          </a:prstGeom>
          <a:noFill/>
        </p:spPr>
        <p:txBody>
          <a:bodyPr wrap="square" rtlCol="0">
            <a:spAutoFit/>
          </a:bodyPr>
          <a:lstStyle/>
          <a:p>
            <a:r>
              <a:rPr lang="en-US" sz="1000" dirty="0"/>
              <a:t>In </a:t>
            </a:r>
            <a:r>
              <a:rPr lang="en-US" sz="1000" b="1" dirty="0"/>
              <a:t>Computing </a:t>
            </a:r>
            <a:r>
              <a:rPr lang="en-US" sz="1000" dirty="0"/>
              <a:t>we will continue to think about digital music. We will learn to use a computer as a tool to </a:t>
            </a:r>
            <a:r>
              <a:rPr lang="en-GB" sz="1000" b="0" i="0" dirty="0">
                <a:solidFill>
                  <a:srgbClr val="000000"/>
                </a:solidFill>
                <a:effectLst/>
              </a:rPr>
              <a:t>explore rhythms and melodies, before creating a musical composition.</a:t>
            </a:r>
            <a:endParaRPr lang="en-US" sz="1000" dirty="0"/>
          </a:p>
        </p:txBody>
      </p:sp>
      <p:sp>
        <p:nvSpPr>
          <p:cNvPr id="61" name="TextBox 60">
            <a:extLst>
              <a:ext uri="{FF2B5EF4-FFF2-40B4-BE49-F238E27FC236}">
                <a16:creationId xmlns:a16="http://schemas.microsoft.com/office/drawing/2014/main" id="{CBD3B849-548D-4343-BA5C-09BD53FCC753}"/>
              </a:ext>
            </a:extLst>
          </p:cNvPr>
          <p:cNvSpPr txBox="1"/>
          <p:nvPr/>
        </p:nvSpPr>
        <p:spPr>
          <a:xfrm>
            <a:off x="7220841" y="5629581"/>
            <a:ext cx="2173120" cy="1169551"/>
          </a:xfrm>
          <a:prstGeom prst="rect">
            <a:avLst/>
          </a:prstGeom>
          <a:noFill/>
        </p:spPr>
        <p:txBody>
          <a:bodyPr wrap="square" lIns="91440" tIns="45720" rIns="91440" bIns="45720" rtlCol="0" anchor="t">
            <a:spAutoFit/>
          </a:bodyPr>
          <a:lstStyle/>
          <a:p>
            <a:pPr lvl="0"/>
            <a:r>
              <a:rPr lang="en-US" sz="1000" b="1" dirty="0">
                <a:solidFill>
                  <a:prstClr val="black"/>
                </a:solidFill>
              </a:rPr>
              <a:t>Tennis and Forest School.</a:t>
            </a:r>
          </a:p>
          <a:p>
            <a:r>
              <a:rPr lang="en-US" sz="1000" dirty="0">
                <a:cs typeface="Calibri"/>
              </a:rPr>
              <a:t>We will be developing or racket grip and using a racket to control a ball.  </a:t>
            </a:r>
            <a:r>
              <a:rPr lang="en-GB" sz="1000" dirty="0">
                <a:solidFill>
                  <a:prstClr val="black"/>
                </a:solidFill>
              </a:rPr>
              <a:t>In Forest School, we will continue to explore and create in the natural world.</a:t>
            </a:r>
          </a:p>
          <a:p>
            <a:endParaRPr lang="en-US" sz="1000" dirty="0">
              <a:highlight>
                <a:srgbClr val="FFFF00"/>
              </a:highlight>
              <a:cs typeface="Calibri"/>
            </a:endParaRPr>
          </a:p>
        </p:txBody>
      </p:sp>
      <p:sp>
        <p:nvSpPr>
          <p:cNvPr id="71" name="TextBox 70">
            <a:extLst>
              <a:ext uri="{FF2B5EF4-FFF2-40B4-BE49-F238E27FC236}">
                <a16:creationId xmlns:a16="http://schemas.microsoft.com/office/drawing/2014/main" id="{5492B5FF-90D4-45DE-9E1D-F1CD484B243D}"/>
              </a:ext>
            </a:extLst>
          </p:cNvPr>
          <p:cNvSpPr txBox="1"/>
          <p:nvPr/>
        </p:nvSpPr>
        <p:spPr>
          <a:xfrm>
            <a:off x="53114" y="1749801"/>
            <a:ext cx="2086465" cy="3785652"/>
          </a:xfrm>
          <a:prstGeom prst="rect">
            <a:avLst/>
          </a:prstGeom>
          <a:noFill/>
        </p:spPr>
        <p:txBody>
          <a:bodyPr wrap="square" rtlCol="0">
            <a:spAutoFit/>
          </a:bodyPr>
          <a:lstStyle/>
          <a:p>
            <a:pPr marL="171450" indent="-171450">
              <a:buFont typeface="Arial" panose="020B0604020202020204" pitchFamily="34" charset="0"/>
              <a:buChar char="•"/>
            </a:pPr>
            <a:r>
              <a:rPr lang="en-US" sz="1000" b="1" dirty="0"/>
              <a:t>Non- Chronological Reports: </a:t>
            </a:r>
            <a:r>
              <a:rPr lang="en-US" sz="1000" dirty="0"/>
              <a:t>We will write non-chronological reports on both our school and schools from the Victorian Era. </a:t>
            </a:r>
          </a:p>
          <a:p>
            <a:pPr marL="171450" indent="-171450">
              <a:buFont typeface="Arial" panose="020B0604020202020204" pitchFamily="34" charset="0"/>
              <a:buChar char="•"/>
            </a:pPr>
            <a:r>
              <a:rPr lang="en-US" sz="1000" b="1" dirty="0"/>
              <a:t>Stories with a familiar setting: </a:t>
            </a:r>
            <a:r>
              <a:rPr lang="en-US" sz="1000" dirty="0"/>
              <a:t>We will use our own experience to write a story based in a school.</a:t>
            </a:r>
          </a:p>
          <a:p>
            <a:pPr marL="171450" indent="-171450">
              <a:buFont typeface="Arial" panose="020B0604020202020204" pitchFamily="34" charset="0"/>
              <a:buChar char="•"/>
            </a:pPr>
            <a:r>
              <a:rPr lang="en-US" sz="1000" b="1" dirty="0"/>
              <a:t>Diaries</a:t>
            </a:r>
            <a:r>
              <a:rPr lang="en-US" sz="1000" dirty="0"/>
              <a:t>: We will write a diary entry to describe how it felt during a Victorian school lesson, thinking about the phrases and sequencing words we need.</a:t>
            </a:r>
          </a:p>
          <a:p>
            <a:endParaRPr lang="en-US" sz="1000" dirty="0">
              <a:highlight>
                <a:srgbClr val="FFFF00"/>
              </a:highlight>
            </a:endParaRPr>
          </a:p>
          <a:p>
            <a:r>
              <a:rPr lang="en-US" sz="1000" dirty="0"/>
              <a:t>We will continue to read our class text: George’s Marvellous Medicine. </a:t>
            </a:r>
          </a:p>
          <a:p>
            <a:endParaRPr lang="en-US" sz="1000" dirty="0">
              <a:highlight>
                <a:srgbClr val="FFFF00"/>
              </a:highlight>
            </a:endParaRPr>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Read regularly at home together</a:t>
            </a:r>
          </a:p>
          <a:p>
            <a:pPr marL="171450" indent="-171450">
              <a:buFont typeface="Arial" panose="020B0604020202020204" pitchFamily="34" charset="0"/>
              <a:buChar char="•"/>
            </a:pPr>
            <a:r>
              <a:rPr lang="en-US" sz="1000" dirty="0"/>
              <a:t>Support your child to learn their spellings</a:t>
            </a:r>
          </a:p>
          <a:p>
            <a:pPr marL="171450" indent="-171450">
              <a:buFont typeface="Arial" panose="020B0604020202020204" pitchFamily="34" charset="0"/>
              <a:buChar char="•"/>
            </a:pPr>
            <a:r>
              <a:rPr lang="en-US" sz="1000" dirty="0"/>
              <a:t>Encourage writing experiences where possible</a:t>
            </a:r>
          </a:p>
          <a:p>
            <a:endParaRPr lang="en-US" sz="1000" dirty="0"/>
          </a:p>
        </p:txBody>
      </p:sp>
      <p:sp>
        <p:nvSpPr>
          <p:cNvPr id="72" name="TextBox 71">
            <a:extLst>
              <a:ext uri="{FF2B5EF4-FFF2-40B4-BE49-F238E27FC236}">
                <a16:creationId xmlns:a16="http://schemas.microsoft.com/office/drawing/2014/main" id="{4A93261E-2FB7-40C5-9705-60C67096CB12}"/>
              </a:ext>
            </a:extLst>
          </p:cNvPr>
          <p:cNvSpPr txBox="1"/>
          <p:nvPr/>
        </p:nvSpPr>
        <p:spPr>
          <a:xfrm>
            <a:off x="7084185" y="4368217"/>
            <a:ext cx="2458915" cy="1323439"/>
          </a:xfrm>
          <a:prstGeom prst="rect">
            <a:avLst/>
          </a:prstGeom>
          <a:noFill/>
        </p:spPr>
        <p:txBody>
          <a:bodyPr wrap="square" rtlCol="0">
            <a:spAutoFit/>
          </a:bodyPr>
          <a:lstStyle/>
          <a:p>
            <a:r>
              <a:rPr lang="en-GB" sz="1000" b="1" dirty="0">
                <a:solidFill>
                  <a:srgbClr val="000000"/>
                </a:solidFill>
              </a:rPr>
              <a:t>Musical Me: Pitch </a:t>
            </a:r>
            <a:endParaRPr lang="en-GB" sz="1000" b="1" i="0" dirty="0">
              <a:solidFill>
                <a:srgbClr val="000000"/>
              </a:solidFill>
              <a:effectLst/>
            </a:endParaRPr>
          </a:p>
          <a:p>
            <a:r>
              <a:rPr lang="en-GB" sz="1000" b="0" i="0" dirty="0">
                <a:effectLst/>
              </a:rPr>
              <a:t>We will</a:t>
            </a:r>
            <a:r>
              <a:rPr lang="en-GB" sz="1000" dirty="0"/>
              <a:t> learn about pitch, singing high and low notes, playing patterns of high and low notes on instruments and draw high and low sounds using dots.  </a:t>
            </a:r>
            <a:endParaRPr lang="en-US" sz="1000" dirty="0"/>
          </a:p>
          <a:p>
            <a:endParaRPr lang="en-US" sz="1000" dirty="0"/>
          </a:p>
          <a:p>
            <a:endParaRPr lang="en-US" sz="1000" dirty="0"/>
          </a:p>
          <a:p>
            <a:endParaRPr lang="en-US" sz="1000" dirty="0"/>
          </a:p>
        </p:txBody>
      </p:sp>
      <p:sp>
        <p:nvSpPr>
          <p:cNvPr id="73" name="TextBox 72">
            <a:extLst>
              <a:ext uri="{FF2B5EF4-FFF2-40B4-BE49-F238E27FC236}">
                <a16:creationId xmlns:a16="http://schemas.microsoft.com/office/drawing/2014/main" id="{0051CF6A-67DC-44F1-8CA4-30B96CB7FBD7}"/>
              </a:ext>
            </a:extLst>
          </p:cNvPr>
          <p:cNvSpPr txBox="1"/>
          <p:nvPr/>
        </p:nvSpPr>
        <p:spPr>
          <a:xfrm>
            <a:off x="4228814" y="5625969"/>
            <a:ext cx="2342738" cy="1072986"/>
          </a:xfrm>
          <a:prstGeom prst="rect">
            <a:avLst/>
          </a:prstGeom>
          <a:noFill/>
        </p:spPr>
        <p:txBody>
          <a:bodyPr wrap="square" rtlCol="0">
            <a:spAutoFit/>
          </a:bodyPr>
          <a:lstStyle/>
          <a:p>
            <a:pPr>
              <a:lnSpc>
                <a:spcPct val="107000"/>
              </a:lnSpc>
              <a:spcAft>
                <a:spcPts val="800"/>
              </a:spcAft>
            </a:pPr>
            <a:r>
              <a:rPr lang="en-GB" sz="1000" kern="100" dirty="0">
                <a:effectLst/>
                <a:ea typeface="Aptos" panose="020B0004020202020204" pitchFamily="34" charset="0"/>
                <a:cs typeface="Times New Roman" panose="02020603050405020304" pitchFamily="18" charset="0"/>
              </a:rPr>
              <a:t>We are going to compare and contrast Victorian and modern day houses and sketch Victorian houses.  We are going to look at the artist William Morris and do some block printing and try to design some wallpaper.</a:t>
            </a:r>
          </a:p>
        </p:txBody>
      </p:sp>
      <p:pic>
        <p:nvPicPr>
          <p:cNvPr id="1026" name="Picture 2" descr="School Days">
            <a:extLst>
              <a:ext uri="{FF2B5EF4-FFF2-40B4-BE49-F238E27FC236}">
                <a16:creationId xmlns:a16="http://schemas.microsoft.com/office/drawing/2014/main" id="{BD4BBBEF-D4B8-4525-97CD-89D2ABCD9CD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49547" y="137372"/>
            <a:ext cx="1446577" cy="1446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2.xml><?xml version="1.0" encoding="utf-8"?>
<ds:datastoreItem xmlns:ds="http://schemas.openxmlformats.org/officeDocument/2006/customXml" ds:itemID="{2BFAC91D-BA4B-4311-B5FB-C3D24A6D3EB6}">
  <ds:schemaRefs>
    <ds:schemaRef ds:uri="http://schemas.microsoft.com/office/2006/documentManagement/types"/>
    <ds:schemaRef ds:uri="http://purl.org/dc/elements/1.1/"/>
    <ds:schemaRef ds:uri="0781c4ca-b66a-4230-97a3-a8e30a45abe1"/>
    <ds:schemaRef ds:uri="http://www.w3.org/XML/1998/namespace"/>
    <ds:schemaRef ds:uri="http://schemas.openxmlformats.org/package/2006/metadata/core-properties"/>
    <ds:schemaRef ds:uri="http://purl.org/dc/dcmitype/"/>
    <ds:schemaRef ds:uri="http://schemas.microsoft.com/office/2006/metadata/properties"/>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51F9CF34-60E1-4389-B8AF-5ED68C7F386B}"/>
</file>

<file path=docProps/app.xml><?xml version="1.0" encoding="utf-8"?>
<Properties xmlns="http://schemas.openxmlformats.org/officeDocument/2006/extended-properties" xmlns:vt="http://schemas.openxmlformats.org/officeDocument/2006/docPropsVTypes">
  <Template>Office Theme</Template>
  <TotalTime>1598</TotalTime>
  <Words>572</Words>
  <Application>Microsoft Office PowerPoint</Application>
  <PresentationFormat>A4 Paper (210x297 mm)</PresentationFormat>
  <Paragraphs>57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Jarrett</cp:lastModifiedBy>
  <cp:revision>52</cp:revision>
  <cp:lastPrinted>2021-05-28T11:17:02Z</cp:lastPrinted>
  <dcterms:created xsi:type="dcterms:W3CDTF">2021-05-28T10:08:42Z</dcterms:created>
  <dcterms:modified xsi:type="dcterms:W3CDTF">2025-05-16T08:22:02Z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ies>
</file>