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117" d="100"/>
          <a:sy n="117" d="100"/>
        </p:scale>
        <p:origin x="137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18/07/2025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762012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18/07/2025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3105585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18/07/2025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1198978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18/07/2025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3697829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3AE4DE7-7F8A-4FF9-8E17-4EB95647ECFE}" type="datetimeFigureOut">
              <a:rPr lang="en-GB" smtClean="0"/>
              <a:t>18/07/2025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1887408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3AE4DE7-7F8A-4FF9-8E17-4EB95647ECFE}" type="datetimeFigureOut">
              <a:rPr lang="en-GB" smtClean="0"/>
              <a:t>18/07/2025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529513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AE4DE7-7F8A-4FF9-8E17-4EB95647ECFE}" type="datetimeFigureOut">
              <a:rPr lang="en-GB" smtClean="0"/>
              <a:t>18/07/2025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599999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AE4DE7-7F8A-4FF9-8E17-4EB95647ECFE}" type="datetimeFigureOut">
              <a:rPr lang="en-GB" smtClean="0"/>
              <a:t>18/07/2025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97531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AE4DE7-7F8A-4FF9-8E17-4EB95647ECFE}" type="datetimeFigureOut">
              <a:rPr lang="en-GB" smtClean="0"/>
              <a:t>18/07/2025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74103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AE4DE7-7F8A-4FF9-8E17-4EB95647ECFE}" type="datetimeFigureOut">
              <a:rPr lang="en-GB" smtClean="0"/>
              <a:t>18/07/2025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3931292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AE4DE7-7F8A-4FF9-8E17-4EB95647ECFE}" type="datetimeFigureOut">
              <a:rPr lang="en-GB" smtClean="0"/>
              <a:t>18/07/2025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994897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AE4DE7-7F8A-4FF9-8E17-4EB95647ECFE}" type="datetimeFigureOut">
              <a:rPr lang="en-GB" smtClean="0"/>
              <a:t>18/07/2025</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EB9F9C-00DD-456E-BFB0-3D184BCC10DD}" type="slidenum">
              <a:rPr lang="en-GB" smtClean="0"/>
              <a:t>‹#›</a:t>
            </a:fld>
            <a:endParaRPr lang="en-GB"/>
          </a:p>
        </p:txBody>
      </p:sp>
    </p:spTree>
    <p:extLst>
      <p:ext uri="{BB962C8B-B14F-4D97-AF65-F5344CB8AC3E}">
        <p14:creationId xmlns:p14="http://schemas.microsoft.com/office/powerpoint/2010/main" val="10526336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Diagonal Corners Rounded 3">
            <a:extLst>
              <a:ext uri="{FF2B5EF4-FFF2-40B4-BE49-F238E27FC236}">
                <a16:creationId xmlns:a16="http://schemas.microsoft.com/office/drawing/2014/main" id="{B62656C7-FA13-4C84-97F1-4787E0C107DE}"/>
              </a:ext>
            </a:extLst>
          </p:cNvPr>
          <p:cNvSpPr/>
          <p:nvPr/>
        </p:nvSpPr>
        <p:spPr>
          <a:xfrm>
            <a:off x="4339114" y="230521"/>
            <a:ext cx="5365443" cy="2385133"/>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5" name="Rectangle: Diagonal Corners Rounded 4">
            <a:extLst>
              <a:ext uri="{FF2B5EF4-FFF2-40B4-BE49-F238E27FC236}">
                <a16:creationId xmlns:a16="http://schemas.microsoft.com/office/drawing/2014/main" id="{03E8DE4E-A95E-483A-A699-EABB5AA1488B}"/>
              </a:ext>
            </a:extLst>
          </p:cNvPr>
          <p:cNvSpPr/>
          <p:nvPr/>
        </p:nvSpPr>
        <p:spPr>
          <a:xfrm>
            <a:off x="129126" y="129652"/>
            <a:ext cx="2077432" cy="1261192"/>
          </a:xfrm>
          <a:prstGeom prst="round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6" name="Rectangle: Diagonal Corners Rounded 5">
            <a:extLst>
              <a:ext uri="{FF2B5EF4-FFF2-40B4-BE49-F238E27FC236}">
                <a16:creationId xmlns:a16="http://schemas.microsoft.com/office/drawing/2014/main" id="{4787B26A-CAFA-4122-9581-3993AFD111D0}"/>
              </a:ext>
            </a:extLst>
          </p:cNvPr>
          <p:cNvSpPr/>
          <p:nvPr/>
        </p:nvSpPr>
        <p:spPr>
          <a:xfrm>
            <a:off x="108974" y="1474342"/>
            <a:ext cx="1972687" cy="3953087"/>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8" name="Rectangle: Diagonal Corners Rounded 7">
            <a:extLst>
              <a:ext uri="{FF2B5EF4-FFF2-40B4-BE49-F238E27FC236}">
                <a16:creationId xmlns:a16="http://schemas.microsoft.com/office/drawing/2014/main" id="{8238F6DB-F444-4881-B025-A9E420DFE549}"/>
              </a:ext>
            </a:extLst>
          </p:cNvPr>
          <p:cNvSpPr/>
          <p:nvPr/>
        </p:nvSpPr>
        <p:spPr>
          <a:xfrm>
            <a:off x="4339114" y="2689264"/>
            <a:ext cx="2641815" cy="1327512"/>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14" name="Rectangle: Diagonal Corners Rounded 13">
            <a:extLst>
              <a:ext uri="{FF2B5EF4-FFF2-40B4-BE49-F238E27FC236}">
                <a16:creationId xmlns:a16="http://schemas.microsoft.com/office/drawing/2014/main" id="{2D3692A2-2089-469E-85F5-99870EEDF311}"/>
              </a:ext>
            </a:extLst>
          </p:cNvPr>
          <p:cNvSpPr/>
          <p:nvPr/>
        </p:nvSpPr>
        <p:spPr>
          <a:xfrm>
            <a:off x="51893" y="5574821"/>
            <a:ext cx="2361957" cy="1213607"/>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pic>
        <p:nvPicPr>
          <p:cNvPr id="20" name="Picture 19">
            <a:extLst>
              <a:ext uri="{FF2B5EF4-FFF2-40B4-BE49-F238E27FC236}">
                <a16:creationId xmlns:a16="http://schemas.microsoft.com/office/drawing/2014/main" id="{F2EC4A2F-C5DE-4CCC-8DB2-59F9D9C3A23E}"/>
              </a:ext>
            </a:extLst>
          </p:cNvPr>
          <p:cNvPicPr>
            <a:picLocks noChangeAspect="1"/>
          </p:cNvPicPr>
          <p:nvPr/>
        </p:nvPicPr>
        <p:blipFill>
          <a:blip r:embed="rId2"/>
          <a:stretch>
            <a:fillRect/>
          </a:stretch>
        </p:blipFill>
        <p:spPr>
          <a:xfrm>
            <a:off x="2218164" y="1731341"/>
            <a:ext cx="1971465" cy="3696088"/>
          </a:xfrm>
          <a:prstGeom prst="rect">
            <a:avLst/>
          </a:prstGeom>
        </p:spPr>
      </p:pic>
      <p:pic>
        <p:nvPicPr>
          <p:cNvPr id="26" name="Picture 25">
            <a:extLst>
              <a:ext uri="{FF2B5EF4-FFF2-40B4-BE49-F238E27FC236}">
                <a16:creationId xmlns:a16="http://schemas.microsoft.com/office/drawing/2014/main" id="{6BCBEE75-4041-4AEF-9595-72ECCC1E6E08}"/>
              </a:ext>
            </a:extLst>
          </p:cNvPr>
          <p:cNvPicPr>
            <a:picLocks noChangeAspect="1"/>
          </p:cNvPicPr>
          <p:nvPr/>
        </p:nvPicPr>
        <p:blipFill>
          <a:blip r:embed="rId3"/>
          <a:stretch>
            <a:fillRect/>
          </a:stretch>
        </p:blipFill>
        <p:spPr>
          <a:xfrm>
            <a:off x="2493725" y="5574821"/>
            <a:ext cx="2326188" cy="1213607"/>
          </a:xfrm>
          <a:prstGeom prst="rect">
            <a:avLst/>
          </a:prstGeom>
        </p:spPr>
      </p:pic>
      <p:pic>
        <p:nvPicPr>
          <p:cNvPr id="27" name="Picture 26">
            <a:extLst>
              <a:ext uri="{FF2B5EF4-FFF2-40B4-BE49-F238E27FC236}">
                <a16:creationId xmlns:a16="http://schemas.microsoft.com/office/drawing/2014/main" id="{C951014B-E3ED-466A-AF6F-22D18013E9D4}"/>
              </a:ext>
            </a:extLst>
          </p:cNvPr>
          <p:cNvPicPr>
            <a:picLocks noChangeAspect="1"/>
          </p:cNvPicPr>
          <p:nvPr/>
        </p:nvPicPr>
        <p:blipFill>
          <a:blip r:embed="rId3"/>
          <a:stretch>
            <a:fillRect/>
          </a:stretch>
        </p:blipFill>
        <p:spPr>
          <a:xfrm>
            <a:off x="4948037" y="5574822"/>
            <a:ext cx="2326188" cy="1197744"/>
          </a:xfrm>
          <a:prstGeom prst="rect">
            <a:avLst/>
          </a:prstGeom>
        </p:spPr>
      </p:pic>
      <p:sp>
        <p:nvSpPr>
          <p:cNvPr id="29" name="Rectangle: Diagonal Corners Rounded 28">
            <a:extLst>
              <a:ext uri="{FF2B5EF4-FFF2-40B4-BE49-F238E27FC236}">
                <a16:creationId xmlns:a16="http://schemas.microsoft.com/office/drawing/2014/main" id="{5293D54B-F153-4EFE-B15D-9A2E14673BE2}"/>
              </a:ext>
            </a:extLst>
          </p:cNvPr>
          <p:cNvSpPr/>
          <p:nvPr/>
        </p:nvSpPr>
        <p:spPr>
          <a:xfrm>
            <a:off x="7346607" y="5574821"/>
            <a:ext cx="2326188" cy="1197745"/>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32" name="Rectangle: Diagonal Corners Rounded 31">
            <a:extLst>
              <a:ext uri="{FF2B5EF4-FFF2-40B4-BE49-F238E27FC236}">
                <a16:creationId xmlns:a16="http://schemas.microsoft.com/office/drawing/2014/main" id="{636DECAC-2F18-46A6-ADDE-660CB269DD6E}"/>
              </a:ext>
            </a:extLst>
          </p:cNvPr>
          <p:cNvSpPr/>
          <p:nvPr/>
        </p:nvSpPr>
        <p:spPr>
          <a:xfrm>
            <a:off x="8098286" y="357528"/>
            <a:ext cx="1504630" cy="262217"/>
          </a:xfrm>
          <a:prstGeom prst="round2Diag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33" name="TextBox 32">
            <a:extLst>
              <a:ext uri="{FF2B5EF4-FFF2-40B4-BE49-F238E27FC236}">
                <a16:creationId xmlns:a16="http://schemas.microsoft.com/office/drawing/2014/main" id="{ECCC7A50-1E51-417D-BBDA-7AF9CE5175D3}"/>
              </a:ext>
            </a:extLst>
          </p:cNvPr>
          <p:cNvSpPr txBox="1"/>
          <p:nvPr/>
        </p:nvSpPr>
        <p:spPr>
          <a:xfrm>
            <a:off x="8126361" y="352299"/>
            <a:ext cx="1504630" cy="267446"/>
          </a:xfrm>
          <a:prstGeom prst="rect">
            <a:avLst/>
          </a:prstGeom>
          <a:noFill/>
        </p:spPr>
        <p:txBody>
          <a:bodyPr wrap="square" rtlCol="0">
            <a:spAutoFit/>
          </a:bodyPr>
          <a:lstStyle/>
          <a:p>
            <a:pPr algn="r"/>
            <a:r>
              <a:rPr lang="en-US" sz="1138" b="1" dirty="0">
                <a:solidFill>
                  <a:schemeClr val="bg1"/>
                </a:solidFill>
              </a:rPr>
              <a:t>TOPIC OVERVIEW</a:t>
            </a:r>
            <a:endParaRPr lang="en-GB" sz="1138" b="1" dirty="0">
              <a:solidFill>
                <a:schemeClr val="bg1"/>
              </a:solidFill>
            </a:endParaRPr>
          </a:p>
        </p:txBody>
      </p:sp>
      <p:sp>
        <p:nvSpPr>
          <p:cNvPr id="34" name="Rectangle: Diagonal Corners Rounded 33">
            <a:extLst>
              <a:ext uri="{FF2B5EF4-FFF2-40B4-BE49-F238E27FC236}">
                <a16:creationId xmlns:a16="http://schemas.microsoft.com/office/drawing/2014/main" id="{8A26E71E-1D93-4303-BFF3-A5F608277CDC}"/>
              </a:ext>
            </a:extLst>
          </p:cNvPr>
          <p:cNvSpPr/>
          <p:nvPr/>
        </p:nvSpPr>
        <p:spPr>
          <a:xfrm>
            <a:off x="1076859" y="1517748"/>
            <a:ext cx="948840" cy="250070"/>
          </a:xfrm>
          <a:prstGeom prst="round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35" name="TextBox 34">
            <a:extLst>
              <a:ext uri="{FF2B5EF4-FFF2-40B4-BE49-F238E27FC236}">
                <a16:creationId xmlns:a16="http://schemas.microsoft.com/office/drawing/2014/main" id="{7327A914-7E4B-4A78-A7A8-2B183988055F}"/>
              </a:ext>
            </a:extLst>
          </p:cNvPr>
          <p:cNvSpPr txBox="1"/>
          <p:nvPr/>
        </p:nvSpPr>
        <p:spPr>
          <a:xfrm>
            <a:off x="1220984" y="1506265"/>
            <a:ext cx="835200" cy="242374"/>
          </a:xfrm>
          <a:prstGeom prst="rect">
            <a:avLst/>
          </a:prstGeom>
          <a:noFill/>
        </p:spPr>
        <p:txBody>
          <a:bodyPr wrap="square" rtlCol="0">
            <a:spAutoFit/>
          </a:bodyPr>
          <a:lstStyle/>
          <a:p>
            <a:pPr algn="r"/>
            <a:r>
              <a:rPr lang="en-US" sz="975" b="1" dirty="0">
                <a:solidFill>
                  <a:schemeClr val="bg1"/>
                </a:solidFill>
              </a:rPr>
              <a:t>ENGLISH</a:t>
            </a:r>
            <a:endParaRPr lang="en-GB" sz="975" b="1" dirty="0">
              <a:solidFill>
                <a:schemeClr val="bg1"/>
              </a:solidFill>
            </a:endParaRPr>
          </a:p>
        </p:txBody>
      </p:sp>
      <p:pic>
        <p:nvPicPr>
          <p:cNvPr id="36" name="Picture 35">
            <a:extLst>
              <a:ext uri="{FF2B5EF4-FFF2-40B4-BE49-F238E27FC236}">
                <a16:creationId xmlns:a16="http://schemas.microsoft.com/office/drawing/2014/main" id="{8EFB4DA6-B0C8-40A0-9658-92E67EE644EC}"/>
              </a:ext>
            </a:extLst>
          </p:cNvPr>
          <p:cNvPicPr>
            <a:picLocks noChangeAspect="1"/>
          </p:cNvPicPr>
          <p:nvPr/>
        </p:nvPicPr>
        <p:blipFill>
          <a:blip r:embed="rId4"/>
          <a:stretch>
            <a:fillRect/>
          </a:stretch>
        </p:blipFill>
        <p:spPr>
          <a:xfrm>
            <a:off x="2992281" y="1794844"/>
            <a:ext cx="1153316" cy="247671"/>
          </a:xfrm>
          <a:prstGeom prst="rect">
            <a:avLst/>
          </a:prstGeom>
        </p:spPr>
      </p:pic>
      <p:pic>
        <p:nvPicPr>
          <p:cNvPr id="37" name="Picture 36">
            <a:extLst>
              <a:ext uri="{FF2B5EF4-FFF2-40B4-BE49-F238E27FC236}">
                <a16:creationId xmlns:a16="http://schemas.microsoft.com/office/drawing/2014/main" id="{F6A906BF-7CD9-49CF-8AE7-148C4AD7B79C}"/>
              </a:ext>
            </a:extLst>
          </p:cNvPr>
          <p:cNvPicPr>
            <a:picLocks noChangeAspect="1"/>
          </p:cNvPicPr>
          <p:nvPr/>
        </p:nvPicPr>
        <p:blipFill>
          <a:blip r:embed="rId4"/>
          <a:stretch>
            <a:fillRect/>
          </a:stretch>
        </p:blipFill>
        <p:spPr>
          <a:xfrm>
            <a:off x="6420209" y="2728969"/>
            <a:ext cx="491743" cy="247671"/>
          </a:xfrm>
          <a:prstGeom prst="rect">
            <a:avLst/>
          </a:prstGeom>
        </p:spPr>
      </p:pic>
      <p:sp>
        <p:nvSpPr>
          <p:cNvPr id="40" name="TextBox 39">
            <a:extLst>
              <a:ext uri="{FF2B5EF4-FFF2-40B4-BE49-F238E27FC236}">
                <a16:creationId xmlns:a16="http://schemas.microsoft.com/office/drawing/2014/main" id="{939B9080-EA0F-45A5-8BB1-C668E8DF89F6}"/>
              </a:ext>
            </a:extLst>
          </p:cNvPr>
          <p:cNvSpPr txBox="1"/>
          <p:nvPr/>
        </p:nvSpPr>
        <p:spPr>
          <a:xfrm>
            <a:off x="3035985" y="1792950"/>
            <a:ext cx="1142609" cy="242374"/>
          </a:xfrm>
          <a:prstGeom prst="rect">
            <a:avLst/>
          </a:prstGeom>
          <a:noFill/>
        </p:spPr>
        <p:txBody>
          <a:bodyPr wrap="square" rtlCol="0">
            <a:spAutoFit/>
          </a:bodyPr>
          <a:lstStyle/>
          <a:p>
            <a:pPr algn="r"/>
            <a:r>
              <a:rPr lang="en-US" sz="975" b="1" dirty="0">
                <a:solidFill>
                  <a:schemeClr val="bg1"/>
                </a:solidFill>
              </a:rPr>
              <a:t>MATHEMATICS</a:t>
            </a:r>
            <a:endParaRPr lang="en-GB" sz="975" b="1" dirty="0">
              <a:solidFill>
                <a:schemeClr val="bg1"/>
              </a:solidFill>
            </a:endParaRPr>
          </a:p>
        </p:txBody>
      </p:sp>
      <p:sp>
        <p:nvSpPr>
          <p:cNvPr id="42" name="TextBox 41">
            <a:extLst>
              <a:ext uri="{FF2B5EF4-FFF2-40B4-BE49-F238E27FC236}">
                <a16:creationId xmlns:a16="http://schemas.microsoft.com/office/drawing/2014/main" id="{9835012C-E248-476E-98E5-B0FBE0B6D680}"/>
              </a:ext>
            </a:extLst>
          </p:cNvPr>
          <p:cNvSpPr txBox="1"/>
          <p:nvPr/>
        </p:nvSpPr>
        <p:spPr>
          <a:xfrm>
            <a:off x="6588609" y="2727308"/>
            <a:ext cx="337546" cy="242374"/>
          </a:xfrm>
          <a:prstGeom prst="rect">
            <a:avLst/>
          </a:prstGeom>
          <a:noFill/>
        </p:spPr>
        <p:txBody>
          <a:bodyPr wrap="square" rtlCol="0">
            <a:spAutoFit/>
          </a:bodyPr>
          <a:lstStyle/>
          <a:p>
            <a:pPr algn="r"/>
            <a:r>
              <a:rPr lang="en-US" sz="975" b="1" dirty="0">
                <a:solidFill>
                  <a:schemeClr val="bg1"/>
                </a:solidFill>
              </a:rPr>
              <a:t>RE</a:t>
            </a:r>
            <a:endParaRPr lang="en-GB" sz="975" b="1" dirty="0">
              <a:solidFill>
                <a:schemeClr val="bg1"/>
              </a:solidFill>
            </a:endParaRPr>
          </a:p>
        </p:txBody>
      </p:sp>
      <p:pic>
        <p:nvPicPr>
          <p:cNvPr id="45" name="Picture 44">
            <a:extLst>
              <a:ext uri="{FF2B5EF4-FFF2-40B4-BE49-F238E27FC236}">
                <a16:creationId xmlns:a16="http://schemas.microsoft.com/office/drawing/2014/main" id="{3BB634BC-D462-4225-B115-407652B2E1B8}"/>
              </a:ext>
            </a:extLst>
          </p:cNvPr>
          <p:cNvPicPr>
            <a:picLocks noChangeAspect="1"/>
          </p:cNvPicPr>
          <p:nvPr/>
        </p:nvPicPr>
        <p:blipFill>
          <a:blip r:embed="rId5"/>
          <a:stretch>
            <a:fillRect/>
          </a:stretch>
        </p:blipFill>
        <p:spPr>
          <a:xfrm>
            <a:off x="7017294" y="2691988"/>
            <a:ext cx="2640178" cy="1324788"/>
          </a:xfrm>
          <a:prstGeom prst="rect">
            <a:avLst/>
          </a:prstGeom>
        </p:spPr>
      </p:pic>
      <p:pic>
        <p:nvPicPr>
          <p:cNvPr id="46" name="Picture 45">
            <a:extLst>
              <a:ext uri="{FF2B5EF4-FFF2-40B4-BE49-F238E27FC236}">
                <a16:creationId xmlns:a16="http://schemas.microsoft.com/office/drawing/2014/main" id="{5DC5DDA9-A636-4BE7-84D3-B19CF2D44610}"/>
              </a:ext>
            </a:extLst>
          </p:cNvPr>
          <p:cNvPicPr>
            <a:picLocks noChangeAspect="1"/>
          </p:cNvPicPr>
          <p:nvPr/>
        </p:nvPicPr>
        <p:blipFill>
          <a:blip r:embed="rId5"/>
          <a:stretch>
            <a:fillRect/>
          </a:stretch>
        </p:blipFill>
        <p:spPr>
          <a:xfrm>
            <a:off x="7047354" y="4090386"/>
            <a:ext cx="2640178" cy="1348565"/>
          </a:xfrm>
          <a:prstGeom prst="rect">
            <a:avLst/>
          </a:prstGeom>
        </p:spPr>
      </p:pic>
      <p:pic>
        <p:nvPicPr>
          <p:cNvPr id="47" name="Picture 46">
            <a:extLst>
              <a:ext uri="{FF2B5EF4-FFF2-40B4-BE49-F238E27FC236}">
                <a16:creationId xmlns:a16="http://schemas.microsoft.com/office/drawing/2014/main" id="{1FF63C65-25F3-4093-8A43-71E537B06E3C}"/>
              </a:ext>
            </a:extLst>
          </p:cNvPr>
          <p:cNvPicPr>
            <a:picLocks noChangeAspect="1"/>
          </p:cNvPicPr>
          <p:nvPr/>
        </p:nvPicPr>
        <p:blipFill>
          <a:blip r:embed="rId5"/>
          <a:stretch>
            <a:fillRect/>
          </a:stretch>
        </p:blipFill>
        <p:spPr>
          <a:xfrm>
            <a:off x="4303862" y="4090386"/>
            <a:ext cx="2640178" cy="1393325"/>
          </a:xfrm>
          <a:prstGeom prst="rect">
            <a:avLst/>
          </a:prstGeom>
        </p:spPr>
      </p:pic>
      <p:pic>
        <p:nvPicPr>
          <p:cNvPr id="48" name="Picture 47">
            <a:extLst>
              <a:ext uri="{FF2B5EF4-FFF2-40B4-BE49-F238E27FC236}">
                <a16:creationId xmlns:a16="http://schemas.microsoft.com/office/drawing/2014/main" id="{9DFE1AE1-408D-4885-8082-7D2320A7DE21}"/>
              </a:ext>
            </a:extLst>
          </p:cNvPr>
          <p:cNvPicPr>
            <a:picLocks noChangeAspect="1"/>
          </p:cNvPicPr>
          <p:nvPr/>
        </p:nvPicPr>
        <p:blipFill>
          <a:blip r:embed="rId6"/>
          <a:stretch>
            <a:fillRect/>
          </a:stretch>
        </p:blipFill>
        <p:spPr>
          <a:xfrm>
            <a:off x="9016626" y="2732069"/>
            <a:ext cx="614365" cy="247671"/>
          </a:xfrm>
          <a:prstGeom prst="rect">
            <a:avLst/>
          </a:prstGeom>
        </p:spPr>
      </p:pic>
      <p:pic>
        <p:nvPicPr>
          <p:cNvPr id="49" name="Picture 48">
            <a:extLst>
              <a:ext uri="{FF2B5EF4-FFF2-40B4-BE49-F238E27FC236}">
                <a16:creationId xmlns:a16="http://schemas.microsoft.com/office/drawing/2014/main" id="{8F4BF5C8-3A52-4F28-8165-9AE94547153B}"/>
              </a:ext>
            </a:extLst>
          </p:cNvPr>
          <p:cNvPicPr>
            <a:picLocks noChangeAspect="1"/>
          </p:cNvPicPr>
          <p:nvPr/>
        </p:nvPicPr>
        <p:blipFill>
          <a:blip r:embed="rId6"/>
          <a:stretch>
            <a:fillRect/>
          </a:stretch>
        </p:blipFill>
        <p:spPr>
          <a:xfrm>
            <a:off x="5204460" y="4134364"/>
            <a:ext cx="1721695" cy="247671"/>
          </a:xfrm>
          <a:prstGeom prst="rect">
            <a:avLst/>
          </a:prstGeom>
        </p:spPr>
      </p:pic>
      <p:pic>
        <p:nvPicPr>
          <p:cNvPr id="50" name="Picture 49">
            <a:extLst>
              <a:ext uri="{FF2B5EF4-FFF2-40B4-BE49-F238E27FC236}">
                <a16:creationId xmlns:a16="http://schemas.microsoft.com/office/drawing/2014/main" id="{27ECBFFA-F669-4F09-BD38-553487A6CB8D}"/>
              </a:ext>
            </a:extLst>
          </p:cNvPr>
          <p:cNvPicPr>
            <a:picLocks noChangeAspect="1"/>
          </p:cNvPicPr>
          <p:nvPr/>
        </p:nvPicPr>
        <p:blipFill>
          <a:blip r:embed="rId6"/>
          <a:stretch>
            <a:fillRect/>
          </a:stretch>
        </p:blipFill>
        <p:spPr>
          <a:xfrm>
            <a:off x="8900566" y="4147349"/>
            <a:ext cx="736615" cy="247671"/>
          </a:xfrm>
          <a:prstGeom prst="rect">
            <a:avLst/>
          </a:prstGeom>
        </p:spPr>
      </p:pic>
      <p:pic>
        <p:nvPicPr>
          <p:cNvPr id="51" name="Picture 50">
            <a:extLst>
              <a:ext uri="{FF2B5EF4-FFF2-40B4-BE49-F238E27FC236}">
                <a16:creationId xmlns:a16="http://schemas.microsoft.com/office/drawing/2014/main" id="{547400CB-98A0-4064-B430-BAFF350FD82B}"/>
              </a:ext>
            </a:extLst>
          </p:cNvPr>
          <p:cNvPicPr>
            <a:picLocks noChangeAspect="1"/>
          </p:cNvPicPr>
          <p:nvPr/>
        </p:nvPicPr>
        <p:blipFill>
          <a:blip r:embed="rId6"/>
          <a:stretch>
            <a:fillRect/>
          </a:stretch>
        </p:blipFill>
        <p:spPr>
          <a:xfrm>
            <a:off x="1840268" y="5663861"/>
            <a:ext cx="525333" cy="247671"/>
          </a:xfrm>
          <a:prstGeom prst="rect">
            <a:avLst/>
          </a:prstGeom>
        </p:spPr>
      </p:pic>
      <p:sp>
        <p:nvSpPr>
          <p:cNvPr id="56" name="TextBox 55">
            <a:extLst>
              <a:ext uri="{FF2B5EF4-FFF2-40B4-BE49-F238E27FC236}">
                <a16:creationId xmlns:a16="http://schemas.microsoft.com/office/drawing/2014/main" id="{5921C644-530F-4FE5-98B1-21D2AAF1AC42}"/>
              </a:ext>
            </a:extLst>
          </p:cNvPr>
          <p:cNvSpPr txBox="1"/>
          <p:nvPr/>
        </p:nvSpPr>
        <p:spPr>
          <a:xfrm>
            <a:off x="9150911" y="2732726"/>
            <a:ext cx="495343" cy="242374"/>
          </a:xfrm>
          <a:prstGeom prst="rect">
            <a:avLst/>
          </a:prstGeom>
          <a:noFill/>
        </p:spPr>
        <p:txBody>
          <a:bodyPr wrap="square" rtlCol="0">
            <a:spAutoFit/>
          </a:bodyPr>
          <a:lstStyle/>
          <a:p>
            <a:pPr algn="r"/>
            <a:r>
              <a:rPr lang="en-US" sz="975" b="1" dirty="0">
                <a:solidFill>
                  <a:schemeClr val="bg1"/>
                </a:solidFill>
              </a:rPr>
              <a:t>PSHE</a:t>
            </a:r>
            <a:endParaRPr lang="en-GB" sz="975" b="1" dirty="0">
              <a:solidFill>
                <a:schemeClr val="bg1"/>
              </a:solidFill>
            </a:endParaRPr>
          </a:p>
        </p:txBody>
      </p:sp>
      <p:sp>
        <p:nvSpPr>
          <p:cNvPr id="57" name="TextBox 56">
            <a:extLst>
              <a:ext uri="{FF2B5EF4-FFF2-40B4-BE49-F238E27FC236}">
                <a16:creationId xmlns:a16="http://schemas.microsoft.com/office/drawing/2014/main" id="{49D3F9CA-546A-4034-B270-D0BA958BE1F5}"/>
              </a:ext>
            </a:extLst>
          </p:cNvPr>
          <p:cNvSpPr txBox="1"/>
          <p:nvPr/>
        </p:nvSpPr>
        <p:spPr>
          <a:xfrm>
            <a:off x="8996225" y="4152646"/>
            <a:ext cx="676570" cy="242374"/>
          </a:xfrm>
          <a:prstGeom prst="rect">
            <a:avLst/>
          </a:prstGeom>
          <a:noFill/>
        </p:spPr>
        <p:txBody>
          <a:bodyPr wrap="square" rtlCol="0">
            <a:spAutoFit/>
          </a:bodyPr>
          <a:lstStyle/>
          <a:p>
            <a:pPr algn="r"/>
            <a:r>
              <a:rPr lang="en-US" sz="975" b="1" dirty="0">
                <a:solidFill>
                  <a:schemeClr val="bg1"/>
                </a:solidFill>
              </a:rPr>
              <a:t>MUSIC</a:t>
            </a:r>
            <a:endParaRPr lang="en-GB" sz="975" b="1" dirty="0">
              <a:solidFill>
                <a:schemeClr val="bg1"/>
              </a:solidFill>
            </a:endParaRPr>
          </a:p>
        </p:txBody>
      </p:sp>
      <p:sp>
        <p:nvSpPr>
          <p:cNvPr id="58" name="TextBox 57">
            <a:extLst>
              <a:ext uri="{FF2B5EF4-FFF2-40B4-BE49-F238E27FC236}">
                <a16:creationId xmlns:a16="http://schemas.microsoft.com/office/drawing/2014/main" id="{B956333B-4BA1-458A-B1BB-1B8CA983E209}"/>
              </a:ext>
            </a:extLst>
          </p:cNvPr>
          <p:cNvSpPr txBox="1"/>
          <p:nvPr/>
        </p:nvSpPr>
        <p:spPr>
          <a:xfrm>
            <a:off x="5318760" y="4134364"/>
            <a:ext cx="1662111" cy="242374"/>
          </a:xfrm>
          <a:prstGeom prst="rect">
            <a:avLst/>
          </a:prstGeom>
          <a:noFill/>
        </p:spPr>
        <p:txBody>
          <a:bodyPr wrap="square" rtlCol="0">
            <a:spAutoFit/>
          </a:bodyPr>
          <a:lstStyle/>
          <a:p>
            <a:pPr algn="r"/>
            <a:r>
              <a:rPr lang="en-US" sz="975" b="1" dirty="0">
                <a:solidFill>
                  <a:schemeClr val="bg1"/>
                </a:solidFill>
              </a:rPr>
              <a:t>E-SAFETY &amp; COMPUTING</a:t>
            </a:r>
            <a:endParaRPr lang="en-GB" sz="975" b="1" dirty="0">
              <a:solidFill>
                <a:schemeClr val="bg1"/>
              </a:solidFill>
            </a:endParaRPr>
          </a:p>
        </p:txBody>
      </p:sp>
      <p:sp>
        <p:nvSpPr>
          <p:cNvPr id="60" name="TextBox 59">
            <a:extLst>
              <a:ext uri="{FF2B5EF4-FFF2-40B4-BE49-F238E27FC236}">
                <a16:creationId xmlns:a16="http://schemas.microsoft.com/office/drawing/2014/main" id="{C7479758-9A6C-49A5-B9DE-CFD0DFA14A92}"/>
              </a:ext>
            </a:extLst>
          </p:cNvPr>
          <p:cNvSpPr txBox="1"/>
          <p:nvPr/>
        </p:nvSpPr>
        <p:spPr>
          <a:xfrm>
            <a:off x="1893228" y="5663861"/>
            <a:ext cx="508564" cy="242374"/>
          </a:xfrm>
          <a:prstGeom prst="rect">
            <a:avLst/>
          </a:prstGeom>
          <a:noFill/>
        </p:spPr>
        <p:txBody>
          <a:bodyPr wrap="square" rtlCol="0">
            <a:spAutoFit/>
          </a:bodyPr>
          <a:lstStyle/>
          <a:p>
            <a:pPr algn="r"/>
            <a:r>
              <a:rPr lang="en-US" sz="975" b="1" dirty="0">
                <a:solidFill>
                  <a:schemeClr val="bg1"/>
                </a:solidFill>
              </a:rPr>
              <a:t>SMSC</a:t>
            </a:r>
            <a:endParaRPr lang="en-GB" sz="975" b="1" dirty="0">
              <a:solidFill>
                <a:schemeClr val="bg1"/>
              </a:solidFill>
            </a:endParaRPr>
          </a:p>
        </p:txBody>
      </p:sp>
      <p:grpSp>
        <p:nvGrpSpPr>
          <p:cNvPr id="69" name="Group 68">
            <a:extLst>
              <a:ext uri="{FF2B5EF4-FFF2-40B4-BE49-F238E27FC236}">
                <a16:creationId xmlns:a16="http://schemas.microsoft.com/office/drawing/2014/main" id="{33D8120D-B23D-4EE5-B1BB-7816F9DB0E53}"/>
              </a:ext>
            </a:extLst>
          </p:cNvPr>
          <p:cNvGrpSpPr/>
          <p:nvPr/>
        </p:nvGrpSpPr>
        <p:grpSpPr>
          <a:xfrm>
            <a:off x="6745649" y="5611176"/>
            <a:ext cx="453848" cy="259983"/>
            <a:chOff x="6741091" y="5129445"/>
            <a:chExt cx="453848" cy="259983"/>
          </a:xfrm>
        </p:grpSpPr>
        <p:pic>
          <p:nvPicPr>
            <p:cNvPr id="53" name="Picture 52">
              <a:extLst>
                <a:ext uri="{FF2B5EF4-FFF2-40B4-BE49-F238E27FC236}">
                  <a16:creationId xmlns:a16="http://schemas.microsoft.com/office/drawing/2014/main" id="{015F822E-177B-40F4-803D-9B9EA0D0A4D9}"/>
                </a:ext>
              </a:extLst>
            </p:cNvPr>
            <p:cNvPicPr>
              <a:picLocks noChangeAspect="1"/>
            </p:cNvPicPr>
            <p:nvPr/>
          </p:nvPicPr>
          <p:blipFill>
            <a:blip r:embed="rId6"/>
            <a:stretch>
              <a:fillRect/>
            </a:stretch>
          </p:blipFill>
          <p:spPr>
            <a:xfrm>
              <a:off x="6741091" y="5141757"/>
              <a:ext cx="444607" cy="247671"/>
            </a:xfrm>
            <a:prstGeom prst="rect">
              <a:avLst/>
            </a:prstGeom>
          </p:spPr>
        </p:pic>
        <p:sp>
          <p:nvSpPr>
            <p:cNvPr id="62" name="TextBox 61">
              <a:extLst>
                <a:ext uri="{FF2B5EF4-FFF2-40B4-BE49-F238E27FC236}">
                  <a16:creationId xmlns:a16="http://schemas.microsoft.com/office/drawing/2014/main" id="{A287CF4E-642A-49F1-82DF-DF4EB3CB9267}"/>
                </a:ext>
              </a:extLst>
            </p:cNvPr>
            <p:cNvSpPr txBox="1"/>
            <p:nvPr/>
          </p:nvSpPr>
          <p:spPr>
            <a:xfrm>
              <a:off x="6834742" y="5129445"/>
              <a:ext cx="360197" cy="242374"/>
            </a:xfrm>
            <a:prstGeom prst="rect">
              <a:avLst/>
            </a:prstGeom>
            <a:noFill/>
          </p:spPr>
          <p:txBody>
            <a:bodyPr wrap="square" rtlCol="0">
              <a:spAutoFit/>
            </a:bodyPr>
            <a:lstStyle/>
            <a:p>
              <a:pPr algn="r"/>
              <a:r>
                <a:rPr lang="en-US" sz="975" b="1" dirty="0">
                  <a:solidFill>
                    <a:schemeClr val="bg1"/>
                  </a:solidFill>
                </a:rPr>
                <a:t>PE</a:t>
              </a:r>
              <a:endParaRPr lang="en-GB" sz="975" b="1" dirty="0">
                <a:solidFill>
                  <a:schemeClr val="bg1"/>
                </a:solidFill>
              </a:endParaRPr>
            </a:p>
          </p:txBody>
        </p:sp>
      </p:grpSp>
      <p:grpSp>
        <p:nvGrpSpPr>
          <p:cNvPr id="70" name="Group 69">
            <a:extLst>
              <a:ext uri="{FF2B5EF4-FFF2-40B4-BE49-F238E27FC236}">
                <a16:creationId xmlns:a16="http://schemas.microsoft.com/office/drawing/2014/main" id="{5B91DE4B-AA87-41EB-A4B0-CC40D6252A00}"/>
              </a:ext>
            </a:extLst>
          </p:cNvPr>
          <p:cNvGrpSpPr/>
          <p:nvPr/>
        </p:nvGrpSpPr>
        <p:grpSpPr>
          <a:xfrm>
            <a:off x="8867363" y="5617198"/>
            <a:ext cx="858828" cy="253961"/>
            <a:chOff x="8850601" y="5130289"/>
            <a:chExt cx="858828" cy="253961"/>
          </a:xfrm>
        </p:grpSpPr>
        <p:pic>
          <p:nvPicPr>
            <p:cNvPr id="54" name="Picture 53">
              <a:extLst>
                <a:ext uri="{FF2B5EF4-FFF2-40B4-BE49-F238E27FC236}">
                  <a16:creationId xmlns:a16="http://schemas.microsoft.com/office/drawing/2014/main" id="{2C01E45C-0128-4466-A1B7-84F6AC48D090}"/>
                </a:ext>
              </a:extLst>
            </p:cNvPr>
            <p:cNvPicPr>
              <a:picLocks noChangeAspect="1"/>
            </p:cNvPicPr>
            <p:nvPr/>
          </p:nvPicPr>
          <p:blipFill>
            <a:blip r:embed="rId6"/>
            <a:stretch>
              <a:fillRect/>
            </a:stretch>
          </p:blipFill>
          <p:spPr>
            <a:xfrm>
              <a:off x="8850601" y="5136579"/>
              <a:ext cx="757805" cy="247671"/>
            </a:xfrm>
            <a:prstGeom prst="rect">
              <a:avLst/>
            </a:prstGeom>
          </p:spPr>
        </p:pic>
        <p:sp>
          <p:nvSpPr>
            <p:cNvPr id="63" name="TextBox 62">
              <a:extLst>
                <a:ext uri="{FF2B5EF4-FFF2-40B4-BE49-F238E27FC236}">
                  <a16:creationId xmlns:a16="http://schemas.microsoft.com/office/drawing/2014/main" id="{9946F9B7-B555-420C-8E37-13F0BA7EBA65}"/>
                </a:ext>
              </a:extLst>
            </p:cNvPr>
            <p:cNvSpPr txBox="1"/>
            <p:nvPr/>
          </p:nvSpPr>
          <p:spPr>
            <a:xfrm>
              <a:off x="9061684" y="5130289"/>
              <a:ext cx="647745" cy="242374"/>
            </a:xfrm>
            <a:prstGeom prst="rect">
              <a:avLst/>
            </a:prstGeom>
            <a:noFill/>
          </p:spPr>
          <p:txBody>
            <a:bodyPr wrap="square" rtlCol="0">
              <a:spAutoFit/>
            </a:bodyPr>
            <a:lstStyle/>
            <a:p>
              <a:r>
                <a:rPr lang="en-US" sz="975" b="1" dirty="0">
                  <a:solidFill>
                    <a:schemeClr val="bg1"/>
                  </a:solidFill>
                </a:rPr>
                <a:t>FRENCH</a:t>
              </a:r>
              <a:endParaRPr lang="en-GB" sz="975" b="1" dirty="0">
                <a:solidFill>
                  <a:schemeClr val="bg1"/>
                </a:solidFill>
              </a:endParaRPr>
            </a:p>
          </p:txBody>
        </p:sp>
      </p:grpSp>
      <p:sp>
        <p:nvSpPr>
          <p:cNvPr id="65" name="TextBox 64">
            <a:extLst>
              <a:ext uri="{FF2B5EF4-FFF2-40B4-BE49-F238E27FC236}">
                <a16:creationId xmlns:a16="http://schemas.microsoft.com/office/drawing/2014/main" id="{0A374F86-175C-47D0-8C78-B1351CAA25B7}"/>
              </a:ext>
            </a:extLst>
          </p:cNvPr>
          <p:cNvSpPr txBox="1"/>
          <p:nvPr/>
        </p:nvSpPr>
        <p:spPr>
          <a:xfrm>
            <a:off x="127532" y="219373"/>
            <a:ext cx="1947529" cy="1092607"/>
          </a:xfrm>
          <a:prstGeom prst="rect">
            <a:avLst/>
          </a:prstGeom>
          <a:noFill/>
        </p:spPr>
        <p:txBody>
          <a:bodyPr wrap="square" rtlCol="0">
            <a:spAutoFit/>
          </a:bodyPr>
          <a:lstStyle/>
          <a:p>
            <a:pPr algn="ctr"/>
            <a:r>
              <a:rPr lang="en-US" sz="1625" b="1" dirty="0">
                <a:solidFill>
                  <a:schemeClr val="bg1"/>
                </a:solidFill>
              </a:rPr>
              <a:t>Through the Ages</a:t>
            </a:r>
          </a:p>
          <a:p>
            <a:pPr algn="ctr"/>
            <a:r>
              <a:rPr lang="en-US" sz="1625" b="1" dirty="0">
                <a:solidFill>
                  <a:schemeClr val="bg1"/>
                </a:solidFill>
              </a:rPr>
              <a:t>Years 3 &amp; 4</a:t>
            </a:r>
          </a:p>
          <a:p>
            <a:pPr algn="ctr"/>
            <a:r>
              <a:rPr lang="en-US" sz="1625" b="1" dirty="0">
                <a:solidFill>
                  <a:schemeClr val="bg1"/>
                </a:solidFill>
              </a:rPr>
              <a:t>Autumn Term 1 </a:t>
            </a:r>
          </a:p>
          <a:p>
            <a:pPr algn="ctr"/>
            <a:r>
              <a:rPr lang="en-US" sz="1625" b="1" dirty="0">
                <a:solidFill>
                  <a:schemeClr val="bg1"/>
                </a:solidFill>
              </a:rPr>
              <a:t>September ‘25</a:t>
            </a:r>
          </a:p>
        </p:txBody>
      </p:sp>
      <p:grpSp>
        <p:nvGrpSpPr>
          <p:cNvPr id="68" name="Group 67">
            <a:extLst>
              <a:ext uri="{FF2B5EF4-FFF2-40B4-BE49-F238E27FC236}">
                <a16:creationId xmlns:a16="http://schemas.microsoft.com/office/drawing/2014/main" id="{D09C919F-C3BB-4ED5-84D6-BD51CEED735E}"/>
              </a:ext>
            </a:extLst>
          </p:cNvPr>
          <p:cNvGrpSpPr/>
          <p:nvPr/>
        </p:nvGrpSpPr>
        <p:grpSpPr>
          <a:xfrm>
            <a:off x="4303862" y="5628785"/>
            <a:ext cx="516051" cy="249831"/>
            <a:chOff x="4187242" y="5129445"/>
            <a:chExt cx="516051" cy="249831"/>
          </a:xfrm>
        </p:grpSpPr>
        <p:pic>
          <p:nvPicPr>
            <p:cNvPr id="66" name="Picture 65">
              <a:extLst>
                <a:ext uri="{FF2B5EF4-FFF2-40B4-BE49-F238E27FC236}">
                  <a16:creationId xmlns:a16="http://schemas.microsoft.com/office/drawing/2014/main" id="{94A54CD9-AA80-4B8A-9321-8144278466AF}"/>
                </a:ext>
              </a:extLst>
            </p:cNvPr>
            <p:cNvPicPr>
              <a:picLocks noChangeAspect="1"/>
            </p:cNvPicPr>
            <p:nvPr/>
          </p:nvPicPr>
          <p:blipFill>
            <a:blip r:embed="rId6"/>
            <a:stretch>
              <a:fillRect/>
            </a:stretch>
          </p:blipFill>
          <p:spPr>
            <a:xfrm>
              <a:off x="4200828" y="5131605"/>
              <a:ext cx="502465" cy="247671"/>
            </a:xfrm>
            <a:prstGeom prst="rect">
              <a:avLst/>
            </a:prstGeom>
          </p:spPr>
        </p:pic>
        <p:sp>
          <p:nvSpPr>
            <p:cNvPr id="67" name="TextBox 66">
              <a:extLst>
                <a:ext uri="{FF2B5EF4-FFF2-40B4-BE49-F238E27FC236}">
                  <a16:creationId xmlns:a16="http://schemas.microsoft.com/office/drawing/2014/main" id="{326F14C9-7F9E-4247-B96F-D35BC629E865}"/>
                </a:ext>
              </a:extLst>
            </p:cNvPr>
            <p:cNvSpPr txBox="1"/>
            <p:nvPr/>
          </p:nvSpPr>
          <p:spPr>
            <a:xfrm>
              <a:off x="4187242" y="5129445"/>
              <a:ext cx="511431" cy="242374"/>
            </a:xfrm>
            <a:prstGeom prst="rect">
              <a:avLst/>
            </a:prstGeom>
            <a:noFill/>
          </p:spPr>
          <p:txBody>
            <a:bodyPr wrap="square" rtlCol="0">
              <a:spAutoFit/>
            </a:bodyPr>
            <a:lstStyle/>
            <a:p>
              <a:pPr algn="r"/>
              <a:r>
                <a:rPr lang="en-US" sz="975" b="1" dirty="0">
                  <a:solidFill>
                    <a:schemeClr val="bg1"/>
                  </a:solidFill>
                </a:rPr>
                <a:t>ART</a:t>
              </a:r>
              <a:endParaRPr lang="en-GB" sz="975" b="1" dirty="0">
                <a:solidFill>
                  <a:schemeClr val="bg1"/>
                </a:solidFill>
              </a:endParaRPr>
            </a:p>
          </p:txBody>
        </p:sp>
      </p:grpSp>
      <p:sp>
        <p:nvSpPr>
          <p:cNvPr id="41" name="TextBox 40">
            <a:extLst>
              <a:ext uri="{FF2B5EF4-FFF2-40B4-BE49-F238E27FC236}">
                <a16:creationId xmlns:a16="http://schemas.microsoft.com/office/drawing/2014/main" id="{4D855731-983B-4A04-AF5D-C6417EFFC79A}"/>
              </a:ext>
            </a:extLst>
          </p:cNvPr>
          <p:cNvSpPr txBox="1"/>
          <p:nvPr/>
        </p:nvSpPr>
        <p:spPr>
          <a:xfrm>
            <a:off x="4460187" y="700463"/>
            <a:ext cx="5266004" cy="1631216"/>
          </a:xfrm>
          <a:prstGeom prst="rect">
            <a:avLst/>
          </a:prstGeom>
          <a:noFill/>
        </p:spPr>
        <p:txBody>
          <a:bodyPr wrap="square" lIns="91440" tIns="45720" rIns="91440" bIns="45720" rtlCol="0" anchor="t">
            <a:spAutoFit/>
          </a:bodyPr>
          <a:lstStyle/>
          <a:p>
            <a:r>
              <a:rPr lang="en-US" sz="1000" dirty="0"/>
              <a:t>As </a:t>
            </a:r>
            <a:r>
              <a:rPr lang="en-US" sz="1000" b="1" dirty="0"/>
              <a:t>Historians, </a:t>
            </a:r>
            <a:r>
              <a:rPr lang="en-US" sz="1000" dirty="0"/>
              <a:t>we will be looking at all aspects of life during the Stone Age, Bronze Age and the Iron Age. This will include </a:t>
            </a:r>
            <a:r>
              <a:rPr lang="en-GB" sz="1000" dirty="0"/>
              <a:t>changes to people and lifestyle caused by ingenuity, invention and technological advancement.</a:t>
            </a:r>
            <a:endParaRPr lang="en-US" sz="1000" dirty="0"/>
          </a:p>
          <a:p>
            <a:r>
              <a:rPr lang="en-US" sz="1000" dirty="0"/>
              <a:t>As  </a:t>
            </a:r>
            <a:r>
              <a:rPr lang="en-US" sz="1000" b="1" dirty="0"/>
              <a:t>Scientists</a:t>
            </a:r>
            <a:r>
              <a:rPr lang="en-US" sz="1000" dirty="0"/>
              <a:t>, </a:t>
            </a:r>
            <a:r>
              <a:rPr lang="en-GB" sz="1000" dirty="0">
                <a:cs typeface="Calibri"/>
              </a:rPr>
              <a:t>we will be investigating shadows </a:t>
            </a:r>
            <a:r>
              <a:rPr lang="en-GB" sz="1000" dirty="0"/>
              <a:t>and how they change shape and size when the light source moves. We will also look at skeletons and how we and other animals move. </a:t>
            </a:r>
          </a:p>
          <a:p>
            <a:r>
              <a:rPr lang="en-US" sz="1000" dirty="0"/>
              <a:t>As </a:t>
            </a:r>
            <a:r>
              <a:rPr lang="en-US" sz="1000" b="1" dirty="0"/>
              <a:t>Geographers</a:t>
            </a:r>
            <a:r>
              <a:rPr lang="en-US" sz="1000" dirty="0"/>
              <a:t>, we will be looking at the British Isles and their Stone Age monuments and the placement of these. We will also be looking at the placement of villages in the Stone, Bronze and Iron Ages. We will also be reading grid references on a map.</a:t>
            </a:r>
          </a:p>
          <a:p>
            <a:r>
              <a:rPr lang="en-US" sz="1000" dirty="0"/>
              <a:t>As </a:t>
            </a:r>
            <a:r>
              <a:rPr lang="en-US" sz="1000" b="1" dirty="0"/>
              <a:t>Design Technologists,  </a:t>
            </a:r>
            <a:r>
              <a:rPr lang="en-US" sz="1000" dirty="0"/>
              <a:t>we will be cooking basic food items, and creating prehistoric pots. We will also create our own version of Stonehenge!</a:t>
            </a:r>
          </a:p>
        </p:txBody>
      </p:sp>
      <p:sp>
        <p:nvSpPr>
          <p:cNvPr id="43" name="TextBox 42">
            <a:extLst>
              <a:ext uri="{FF2B5EF4-FFF2-40B4-BE49-F238E27FC236}">
                <a16:creationId xmlns:a16="http://schemas.microsoft.com/office/drawing/2014/main" id="{B9A5C11F-27CE-418B-A534-338F374AE5E0}"/>
              </a:ext>
            </a:extLst>
          </p:cNvPr>
          <p:cNvSpPr txBox="1"/>
          <p:nvPr/>
        </p:nvSpPr>
        <p:spPr>
          <a:xfrm>
            <a:off x="4459930" y="3005674"/>
            <a:ext cx="2458915" cy="861774"/>
          </a:xfrm>
          <a:prstGeom prst="rect">
            <a:avLst/>
          </a:prstGeom>
          <a:noFill/>
        </p:spPr>
        <p:txBody>
          <a:bodyPr wrap="square" rtlCol="0">
            <a:spAutoFit/>
          </a:bodyPr>
          <a:lstStyle/>
          <a:p>
            <a:r>
              <a:rPr lang="en-GB" sz="1000" b="1" dirty="0">
                <a:effectLst/>
                <a:latin typeface="Calibri" panose="020F0502020204030204" pitchFamily="34" charset="0"/>
                <a:ea typeface="Calibri" panose="020F0502020204030204" pitchFamily="34" charset="0"/>
                <a:cs typeface="Times New Roman" panose="02020603050405020304" pitchFamily="18" charset="0"/>
              </a:rPr>
              <a:t>How are different people inspired by the teachings of Jesus?</a:t>
            </a:r>
            <a:r>
              <a:rPr lang="en-GB" sz="1000" dirty="0">
                <a:effectLst/>
                <a:latin typeface="Calibri" panose="020F0502020204030204" pitchFamily="34" charset="0"/>
                <a:ea typeface="Calibri" panose="020F0502020204030204" pitchFamily="34" charset="0"/>
                <a:cs typeface="Times New Roman" panose="02020603050405020304" pitchFamily="18" charset="0"/>
              </a:rPr>
              <a:t> We will look at the concept of Gospel and explore how Jesus treated people – discipleship, followers, love, etc.</a:t>
            </a:r>
            <a:endParaRPr lang="en-US" sz="1000" dirty="0"/>
          </a:p>
        </p:txBody>
      </p:sp>
      <p:sp>
        <p:nvSpPr>
          <p:cNvPr id="44" name="TextBox 43">
            <a:extLst>
              <a:ext uri="{FF2B5EF4-FFF2-40B4-BE49-F238E27FC236}">
                <a16:creationId xmlns:a16="http://schemas.microsoft.com/office/drawing/2014/main" id="{5B5EC213-01E7-4176-9C18-F55FBE4E417F}"/>
              </a:ext>
            </a:extLst>
          </p:cNvPr>
          <p:cNvSpPr txBox="1"/>
          <p:nvPr/>
        </p:nvSpPr>
        <p:spPr>
          <a:xfrm>
            <a:off x="7088890" y="2830360"/>
            <a:ext cx="2458915" cy="86177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solidFill>
                <a:effectLst/>
                <a:uLnTx/>
                <a:uFillTx/>
                <a:latin typeface="Calibri" panose="020F0502020204030204"/>
                <a:ea typeface="+mn-ea"/>
                <a:cs typeface="+mn-cs"/>
              </a:rPr>
              <a:t>Physical health and well-being: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What is important to me? </a:t>
            </a:r>
            <a:r>
              <a:rPr kumimoji="0" lang="en-GB" sz="1000" b="0" i="0" u="none" strike="noStrike" kern="1200" cap="none" spc="0" normalizeH="0" baseline="0" noProof="0" dirty="0">
                <a:ln>
                  <a:noFill/>
                </a:ln>
                <a:solidFill>
                  <a:prstClr val="black"/>
                </a:solidFill>
                <a:effectLst/>
                <a:uLnTx/>
                <a:uFillTx/>
                <a:latin typeface="Calibri" panose="020F0502020204030204"/>
                <a:ea typeface="+mn-ea"/>
                <a:cs typeface="+mn-cs"/>
              </a:rPr>
              <a:t>Pupils learn why people may eat or avoid certain foods (religious, moral, cultural or health reasons).</a:t>
            </a:r>
            <a:endPar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2" name="TextBox 51">
            <a:extLst>
              <a:ext uri="{FF2B5EF4-FFF2-40B4-BE49-F238E27FC236}">
                <a16:creationId xmlns:a16="http://schemas.microsoft.com/office/drawing/2014/main" id="{BEAEAF32-AAFF-4A5D-873B-C70FB674404C}"/>
              </a:ext>
            </a:extLst>
          </p:cNvPr>
          <p:cNvSpPr txBox="1"/>
          <p:nvPr/>
        </p:nvSpPr>
        <p:spPr>
          <a:xfrm>
            <a:off x="179809" y="5778323"/>
            <a:ext cx="2342738" cy="707886"/>
          </a:xfrm>
          <a:prstGeom prst="rect">
            <a:avLst/>
          </a:prstGeom>
          <a:noFill/>
        </p:spPr>
        <p:txBody>
          <a:bodyPr wrap="square" rtlCol="0">
            <a:spAutoFit/>
          </a:bodyPr>
          <a:lstStyle/>
          <a:p>
            <a:endParaRPr lang="en-GB" sz="1000" b="1" dirty="0">
              <a:solidFill>
                <a:srgbClr val="000000"/>
              </a:solidFill>
              <a:latin typeface="Calibri" panose="020F0502020204030204" pitchFamily="34" charset="0"/>
              <a:cs typeface="Calibri" panose="020F050202020403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Events in school to support our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SMSC development will include; RE day</a:t>
            </a:r>
            <a:r>
              <a:rPr kumimoji="0" lang="en-GB" sz="1000" b="0" i="0" u="none" strike="noStrike" kern="1200" cap="none" spc="0" normalizeH="0" baseline="0" noProof="0" dirty="0">
                <a:ln>
                  <a:noFill/>
                </a:ln>
                <a:solidFill>
                  <a:prstClr val="black"/>
                </a:solidFill>
                <a:effectLst/>
                <a:uLnTx/>
                <a:uFillTx/>
                <a:latin typeface="Calibri" panose="020F0502020204030204"/>
                <a:ea typeface="+mn-ea"/>
                <a:cs typeface="+mn-cs"/>
              </a:rPr>
              <a:t>, Pupil Voice and Black History Month. </a:t>
            </a:r>
            <a:endParaRPr kumimoji="0" lang="en-GB" sz="1000" b="1"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p:txBody>
      </p:sp>
      <p:sp>
        <p:nvSpPr>
          <p:cNvPr id="55" name="TextBox 54">
            <a:extLst>
              <a:ext uri="{FF2B5EF4-FFF2-40B4-BE49-F238E27FC236}">
                <a16:creationId xmlns:a16="http://schemas.microsoft.com/office/drawing/2014/main" id="{0B3E0BA9-2D90-4E24-8C91-7B4A5FF4118E}"/>
              </a:ext>
            </a:extLst>
          </p:cNvPr>
          <p:cNvSpPr txBox="1"/>
          <p:nvPr/>
        </p:nvSpPr>
        <p:spPr>
          <a:xfrm>
            <a:off x="2251544" y="2113185"/>
            <a:ext cx="1963537" cy="240065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solidFill>
                <a:effectLst/>
                <a:uLnTx/>
                <a:uFillTx/>
                <a:latin typeface="Calibri" panose="020F0502020204030204"/>
                <a:ea typeface="+mn-ea"/>
                <a:cs typeface="+mn-cs"/>
              </a:rPr>
              <a:t>Children will be taught key aspects of the following:</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Place Value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Addition</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Subtraction</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Multiplication</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Division</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solidFill>
                <a:effectLst/>
                <a:uLnTx/>
                <a:uFillTx/>
                <a:latin typeface="Calibri" panose="020F0502020204030204"/>
                <a:ea typeface="+mn-ea"/>
                <a:cs typeface="+mn-cs"/>
              </a:rPr>
              <a:t>How you can help at home: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Ensure your children </a:t>
            </a:r>
            <a:r>
              <a:rPr kumimoji="0" lang="en-US" sz="1000" b="0" i="0" u="none" strike="noStrike" kern="1200" cap="none" spc="0" normalizeH="0" baseline="0" noProof="0" dirty="0" err="1">
                <a:ln>
                  <a:noFill/>
                </a:ln>
                <a:solidFill>
                  <a:prstClr val="black"/>
                </a:solidFill>
                <a:effectLst/>
                <a:uLnTx/>
                <a:uFillTx/>
                <a:latin typeface="Calibri" panose="020F0502020204030204"/>
                <a:ea typeface="+mn-ea"/>
                <a:cs typeface="+mn-cs"/>
              </a:rPr>
              <a:t>practise</a:t>
            </a: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 their </a:t>
            </a:r>
            <a:r>
              <a:rPr lang="en-US" sz="1000" dirty="0">
                <a:solidFill>
                  <a:prstClr val="black"/>
                </a:solidFill>
                <a:latin typeface="Calibri" panose="020F0502020204030204"/>
              </a:rPr>
              <a:t>t</a:t>
            </a:r>
            <a:r>
              <a:rPr kumimoji="0" lang="en-US" sz="1000" b="0" i="0" u="none" strike="noStrike" kern="1200" cap="none" spc="0" normalizeH="0" baseline="0" noProof="0" dirty="0" err="1">
                <a:ln>
                  <a:noFill/>
                </a:ln>
                <a:solidFill>
                  <a:prstClr val="black"/>
                </a:solidFill>
                <a:effectLst/>
                <a:uLnTx/>
                <a:uFillTx/>
                <a:latin typeface="Calibri" panose="020F0502020204030204"/>
                <a:ea typeface="+mn-ea"/>
                <a:cs typeface="+mn-cs"/>
              </a:rPr>
              <a:t>imes</a:t>
            </a: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 tables every week</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Ensure homework is completed</a:t>
            </a:r>
          </a:p>
          <a:p>
            <a:endParaRPr lang="en-US" sz="1000" dirty="0"/>
          </a:p>
          <a:p>
            <a:endParaRPr lang="en-US" sz="1000" dirty="0"/>
          </a:p>
        </p:txBody>
      </p:sp>
      <p:sp>
        <p:nvSpPr>
          <p:cNvPr id="59" name="TextBox 58">
            <a:extLst>
              <a:ext uri="{FF2B5EF4-FFF2-40B4-BE49-F238E27FC236}">
                <a16:creationId xmlns:a16="http://schemas.microsoft.com/office/drawing/2014/main" id="{3719C5D5-BCFD-4481-8355-E3B750002573}"/>
              </a:ext>
            </a:extLst>
          </p:cNvPr>
          <p:cNvSpPr txBox="1"/>
          <p:nvPr/>
        </p:nvSpPr>
        <p:spPr>
          <a:xfrm>
            <a:off x="4392819" y="4382305"/>
            <a:ext cx="2674909" cy="861774"/>
          </a:xfrm>
          <a:prstGeom prst="rect">
            <a:avLst/>
          </a:prstGeom>
          <a:noFill/>
        </p:spPr>
        <p:txBody>
          <a:bodyPr wrap="square" lIns="91440" tIns="45720" rIns="91440" bIns="45720" rtlCol="0" anchor="t">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solidFill>
                <a:effectLst/>
                <a:uLnTx/>
                <a:uFillTx/>
                <a:latin typeface="Calibri" panose="020F0502020204030204"/>
                <a:ea typeface="+mn-ea"/>
                <a:cs typeface="+mn-cs"/>
              </a:rPr>
              <a:t>Computing: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We will be looking at how computers are connected, focusing </a:t>
            </a:r>
            <a:r>
              <a:rPr kumimoji="0" lang="en-GB" sz="1000" b="0" i="0" u="none" strike="noStrike" kern="1200" cap="none" spc="0" normalizeH="0" baseline="0" noProof="0" dirty="0">
                <a:ln>
                  <a:noFill/>
                </a:ln>
                <a:solidFill>
                  <a:srgbClr val="000000"/>
                </a:solidFill>
                <a:effectLst/>
                <a:uLnTx/>
                <a:uFillTx/>
                <a:latin typeface="Quicksand"/>
                <a:ea typeface="+mn-ea"/>
                <a:cs typeface="+mn-cs"/>
              </a:rPr>
              <a:t>on inputs, processes, and outputs, digital and non-digital </a:t>
            </a:r>
            <a:r>
              <a:rPr kumimoji="0" lang="en-GB" sz="1000" b="0" i="0" u="none" strike="noStrike" kern="1200" cap="none" spc="0" normalizeH="0" baseline="0" noProof="0" err="1">
                <a:ln>
                  <a:noFill/>
                </a:ln>
                <a:solidFill>
                  <a:srgbClr val="000000"/>
                </a:solidFill>
                <a:effectLst/>
                <a:uLnTx/>
                <a:uFillTx/>
                <a:latin typeface="Quicksand"/>
                <a:ea typeface="+mn-ea"/>
                <a:cs typeface="+mn-cs"/>
              </a:rPr>
              <a:t>devices</a:t>
            </a:r>
            <a:r>
              <a:rPr kumimoji="0" lang="en-GB" sz="1000" b="0" i="0" u="none" strike="noStrike" kern="1200" cap="none" spc="0" normalizeH="0" baseline="0" noProof="0">
                <a:ln>
                  <a:noFill/>
                </a:ln>
                <a:solidFill>
                  <a:srgbClr val="000000"/>
                </a:solidFill>
                <a:effectLst/>
                <a:uLnTx/>
                <a:uFillTx/>
                <a:latin typeface="Quicksand"/>
                <a:ea typeface="+mn-ea"/>
                <a:cs typeface="+mn-cs"/>
              </a:rPr>
              <a:t>, wireless </a:t>
            </a:r>
            <a:r>
              <a:rPr kumimoji="0" lang="en-GB" sz="1000" b="0" i="0" u="none" strike="noStrike" kern="1200" cap="none" spc="0" normalizeH="0" baseline="0" noProof="0" dirty="0">
                <a:ln>
                  <a:noFill/>
                </a:ln>
                <a:solidFill>
                  <a:srgbClr val="000000"/>
                </a:solidFill>
                <a:effectLst/>
                <a:uLnTx/>
                <a:uFillTx/>
                <a:latin typeface="Quicksand"/>
                <a:ea typeface="+mn-ea"/>
                <a:cs typeface="+mn-cs"/>
              </a:rPr>
              <a:t>access points and switches. </a:t>
            </a:r>
            <a:endPar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1" name="TextBox 60">
            <a:extLst>
              <a:ext uri="{FF2B5EF4-FFF2-40B4-BE49-F238E27FC236}">
                <a16:creationId xmlns:a16="http://schemas.microsoft.com/office/drawing/2014/main" id="{CBD3B849-548D-4343-BA5C-09BD53FCC753}"/>
              </a:ext>
            </a:extLst>
          </p:cNvPr>
          <p:cNvSpPr txBox="1"/>
          <p:nvPr/>
        </p:nvSpPr>
        <p:spPr>
          <a:xfrm>
            <a:off x="4933764" y="5620588"/>
            <a:ext cx="2440342" cy="147732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solidFill>
                <a:effectLst/>
                <a:uLnTx/>
                <a:uFillTx/>
                <a:latin typeface="Calibri" panose="020F0502020204030204"/>
                <a:ea typeface="+mn-ea"/>
                <a:cs typeface="+mn-cs"/>
              </a:rPr>
              <a:t>Invasion games &amp; gymnastics: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We will play football understanding the rules and learning some skills for the pitch. In gymnastics, we will be composing a sequence of movements with partners involving shape and apparatus.</a:t>
            </a:r>
          </a:p>
          <a:p>
            <a:endParaRPr lang="en-US" sz="1000" dirty="0"/>
          </a:p>
          <a:p>
            <a:endParaRPr lang="en-US" sz="1000" dirty="0"/>
          </a:p>
        </p:txBody>
      </p:sp>
      <p:sp>
        <p:nvSpPr>
          <p:cNvPr id="64" name="TextBox 63">
            <a:extLst>
              <a:ext uri="{FF2B5EF4-FFF2-40B4-BE49-F238E27FC236}">
                <a16:creationId xmlns:a16="http://schemas.microsoft.com/office/drawing/2014/main" id="{4D4D4009-CDC6-4ED0-AC70-9D341E66A067}"/>
              </a:ext>
            </a:extLst>
          </p:cNvPr>
          <p:cNvSpPr txBox="1"/>
          <p:nvPr/>
        </p:nvSpPr>
        <p:spPr>
          <a:xfrm>
            <a:off x="7397919" y="5590501"/>
            <a:ext cx="2251062" cy="132343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solidFill>
                <a:effectLst/>
                <a:uLnTx/>
                <a:uFillTx/>
                <a:latin typeface="Calibri" panose="020F0502020204030204"/>
                <a:ea typeface="+mn-ea"/>
                <a:cs typeface="+mn-cs"/>
              </a:rPr>
              <a:t>Our surroundings: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We will be learning to speak with increasing confidence, fluency and spontaneity.  Topics for this term include greetings and early general conversation.</a:t>
            </a:r>
          </a:p>
          <a:p>
            <a:endParaRPr lang="en-US" sz="1000" dirty="0"/>
          </a:p>
        </p:txBody>
      </p:sp>
      <p:sp>
        <p:nvSpPr>
          <p:cNvPr id="71" name="TextBox 70">
            <a:extLst>
              <a:ext uri="{FF2B5EF4-FFF2-40B4-BE49-F238E27FC236}">
                <a16:creationId xmlns:a16="http://schemas.microsoft.com/office/drawing/2014/main" id="{5492B5FF-90D4-45DE-9E1D-F1CD484B243D}"/>
              </a:ext>
            </a:extLst>
          </p:cNvPr>
          <p:cNvSpPr txBox="1"/>
          <p:nvPr/>
        </p:nvSpPr>
        <p:spPr>
          <a:xfrm>
            <a:off x="56760" y="1826857"/>
            <a:ext cx="2086465" cy="3631763"/>
          </a:xfrm>
          <a:prstGeom prst="rect">
            <a:avLst/>
          </a:prstGeom>
          <a:noFill/>
        </p:spPr>
        <p:txBody>
          <a:bodyPr wrap="square" lIns="91440" tIns="45720" rIns="91440" bIns="45720" rtlCol="0" anchor="t">
            <a:spAutoFit/>
          </a:bodyPr>
          <a:lstStyle/>
          <a:p>
            <a:pPr marL="171450" indent="-171450">
              <a:buFont typeface="Arial" panose="020B0604020202020204" pitchFamily="34" charset="0"/>
              <a:buChar char="•"/>
            </a:pPr>
            <a:r>
              <a:rPr lang="en-US" sz="1000" b="1" dirty="0"/>
              <a:t>Poetry</a:t>
            </a:r>
            <a:r>
              <a:rPr lang="en-US" sz="1000" dirty="0"/>
              <a:t>: Cinquains – poems of 5 lines with a pattern of 2, 4, 6, 8, 2 syllables per line</a:t>
            </a:r>
          </a:p>
          <a:p>
            <a:pPr marL="171450" indent="-171450">
              <a:buFont typeface="Arial" panose="020B0604020202020204" pitchFamily="34" charset="0"/>
              <a:buChar char="•"/>
            </a:pPr>
            <a:r>
              <a:rPr lang="en-US" sz="1000" b="1" dirty="0"/>
              <a:t>Narratives</a:t>
            </a:r>
            <a:r>
              <a:rPr lang="en-US" sz="1000" dirty="0"/>
              <a:t>: We will be writing historical narratives  where </a:t>
            </a:r>
            <a:r>
              <a:rPr lang="en-GB" sz="1000" dirty="0"/>
              <a:t>we write about an historical event, blending facts with imagined characters and situations.</a:t>
            </a:r>
            <a:endParaRPr lang="en-US" sz="1000" dirty="0"/>
          </a:p>
          <a:p>
            <a:pPr marL="171450" indent="-171450">
              <a:buFont typeface="Arial" panose="020B0604020202020204" pitchFamily="34" charset="0"/>
              <a:buChar char="•"/>
            </a:pPr>
            <a:r>
              <a:rPr lang="en-US" sz="1000" b="1" dirty="0"/>
              <a:t>Instructions</a:t>
            </a:r>
            <a:r>
              <a:rPr lang="en-US" sz="1000" dirty="0"/>
              <a:t>:  We will be writing instructions on how to make a bronze axe head. </a:t>
            </a:r>
          </a:p>
          <a:p>
            <a:pPr marL="171450" indent="-171450">
              <a:buFont typeface="Arial" panose="020B0604020202020204" pitchFamily="34" charset="0"/>
              <a:buChar char="•"/>
            </a:pPr>
            <a:r>
              <a:rPr lang="en-US" sz="1000" b="1" dirty="0"/>
              <a:t>Chronological reports</a:t>
            </a:r>
            <a:r>
              <a:rPr lang="en-US" sz="1000" dirty="0"/>
              <a:t>: </a:t>
            </a:r>
            <a:r>
              <a:rPr lang="en-GB" sz="1000" dirty="0"/>
              <a:t> We will be writing a report on our work to show the developments from Stone Age through Bronze Age and ending in the Iron Age.</a:t>
            </a:r>
          </a:p>
          <a:p>
            <a:pPr marL="171450" indent="-171450">
              <a:buFont typeface="Arial" panose="020B0604020202020204" pitchFamily="34" charset="0"/>
              <a:buChar char="•"/>
            </a:pPr>
            <a:r>
              <a:rPr lang="en-US" sz="1000" b="1" dirty="0"/>
              <a:t>Class text: </a:t>
            </a:r>
            <a:r>
              <a:rPr lang="en-US" sz="1000" dirty="0"/>
              <a:t>We will be reading </a:t>
            </a:r>
            <a:r>
              <a:rPr lang="en-GB" sz="1000" dirty="0" err="1"/>
              <a:t>Stig</a:t>
            </a:r>
            <a:r>
              <a:rPr lang="en-GB" sz="1000" dirty="0"/>
              <a:t> of the Dump by Clive King.</a:t>
            </a:r>
            <a:endParaRPr lang="en-US" sz="1000" dirty="0"/>
          </a:p>
          <a:p>
            <a:r>
              <a:rPr lang="en-US" sz="1000" b="1" dirty="0"/>
              <a:t>How you can help at home:</a:t>
            </a:r>
          </a:p>
          <a:p>
            <a:pPr marL="171450" indent="-171450">
              <a:buFont typeface="Arial" panose="020B0604020202020204" pitchFamily="34" charset="0"/>
              <a:buChar char="•"/>
            </a:pPr>
            <a:r>
              <a:rPr lang="en-US" sz="1000" dirty="0"/>
              <a:t>Ensure homework is completed</a:t>
            </a:r>
          </a:p>
          <a:p>
            <a:pPr marL="171450" indent="-171450">
              <a:buFont typeface="Arial" panose="020B0604020202020204" pitchFamily="34" charset="0"/>
              <a:buChar char="•"/>
            </a:pPr>
            <a:r>
              <a:rPr lang="en-US" sz="1000" dirty="0"/>
              <a:t>Discuss newly learnt words (spellings)</a:t>
            </a:r>
          </a:p>
          <a:p>
            <a:pPr marL="171450" indent="-171450">
              <a:buFont typeface="Arial" panose="020B0604020202020204" pitchFamily="34" charset="0"/>
              <a:buChar char="•"/>
            </a:pPr>
            <a:r>
              <a:rPr lang="en-US" sz="1000" dirty="0"/>
              <a:t>Encourage your child to read</a:t>
            </a:r>
          </a:p>
        </p:txBody>
      </p:sp>
      <p:sp>
        <p:nvSpPr>
          <p:cNvPr id="72" name="TextBox 71">
            <a:extLst>
              <a:ext uri="{FF2B5EF4-FFF2-40B4-BE49-F238E27FC236}">
                <a16:creationId xmlns:a16="http://schemas.microsoft.com/office/drawing/2014/main" id="{4A93261E-2FB7-40C5-9705-60C67096CB12}"/>
              </a:ext>
            </a:extLst>
          </p:cNvPr>
          <p:cNvSpPr txBox="1"/>
          <p:nvPr/>
        </p:nvSpPr>
        <p:spPr>
          <a:xfrm>
            <a:off x="7124195" y="4303349"/>
            <a:ext cx="2458915" cy="861774"/>
          </a:xfrm>
          <a:prstGeom prst="rect">
            <a:avLst/>
          </a:prstGeom>
          <a:noFill/>
        </p:spPr>
        <p:txBody>
          <a:bodyPr wrap="square" rtlCol="0">
            <a:spAutoFit/>
          </a:bodyPr>
          <a:lstStyle/>
          <a:p>
            <a:r>
              <a:rPr lang="en-US" sz="1000" b="1" dirty="0"/>
              <a:t>Music:</a:t>
            </a:r>
          </a:p>
          <a:p>
            <a:r>
              <a:rPr lang="en-US" sz="1000" dirty="0"/>
              <a:t>We will be </a:t>
            </a:r>
            <a:r>
              <a:rPr lang="en-GB" sz="1000" dirty="0"/>
              <a:t>studying Ballads. We will </a:t>
            </a:r>
            <a:r>
              <a:rPr lang="en-GB" sz="1000" dirty="0">
                <a:latin typeface="proxima-nova"/>
              </a:rPr>
              <a:t>learn what ballads are, how to identify their features and how to convey different emotions when performing them.</a:t>
            </a:r>
            <a:endParaRPr lang="en-US" sz="1000" b="1" dirty="0"/>
          </a:p>
        </p:txBody>
      </p:sp>
      <p:sp>
        <p:nvSpPr>
          <p:cNvPr id="73" name="TextBox 72">
            <a:extLst>
              <a:ext uri="{FF2B5EF4-FFF2-40B4-BE49-F238E27FC236}">
                <a16:creationId xmlns:a16="http://schemas.microsoft.com/office/drawing/2014/main" id="{0051CF6A-67DC-44F1-8CA4-30B96CB7FBD7}"/>
              </a:ext>
            </a:extLst>
          </p:cNvPr>
          <p:cNvSpPr txBox="1"/>
          <p:nvPr/>
        </p:nvSpPr>
        <p:spPr>
          <a:xfrm>
            <a:off x="2481611" y="5648922"/>
            <a:ext cx="2342738" cy="1323439"/>
          </a:xfrm>
          <a:prstGeom prst="rect">
            <a:avLst/>
          </a:prstGeom>
          <a:noFill/>
        </p:spPr>
        <p:txBody>
          <a:bodyPr wrap="square" lIns="91440" tIns="45720" rIns="91440" bIns="45720" rtlCol="0" anchor="t">
            <a:spAutoFit/>
          </a:bodyPr>
          <a:lstStyle/>
          <a:p>
            <a:r>
              <a:rPr lang="en-US" sz="1000" b="1" dirty="0"/>
              <a:t>Artists and techniques:</a:t>
            </a:r>
          </a:p>
          <a:p>
            <a:r>
              <a:rPr lang="en-US" sz="1000" dirty="0"/>
              <a:t>We will be making observational drawings, cave paintings, Stone Age </a:t>
            </a:r>
            <a:r>
              <a:rPr lang="en-US" sz="1000" dirty="0" err="1"/>
              <a:t>jewellery</a:t>
            </a:r>
            <a:r>
              <a:rPr lang="en-US" sz="1000" dirty="0"/>
              <a:t> and looking at the illustrations in the book Stone Age Boy by </a:t>
            </a:r>
            <a:r>
              <a:rPr lang="en-GB" sz="1000" dirty="0"/>
              <a:t>Satoshi Kitamura and Stig of the Dump by Clive King</a:t>
            </a:r>
            <a:r>
              <a:rPr lang="en-US" sz="1000" dirty="0"/>
              <a:t>. </a:t>
            </a:r>
          </a:p>
          <a:p>
            <a:endParaRPr lang="en-US" sz="1000" dirty="0"/>
          </a:p>
        </p:txBody>
      </p:sp>
      <p:pic>
        <p:nvPicPr>
          <p:cNvPr id="2" name="Picture 1">
            <a:extLst>
              <a:ext uri="{FF2B5EF4-FFF2-40B4-BE49-F238E27FC236}">
                <a16:creationId xmlns:a16="http://schemas.microsoft.com/office/drawing/2014/main" id="{73F25977-8074-4E4A-9F7C-4EE9763B556C}"/>
              </a:ext>
            </a:extLst>
          </p:cNvPr>
          <p:cNvPicPr>
            <a:picLocks noChangeAspect="1"/>
          </p:cNvPicPr>
          <p:nvPr/>
        </p:nvPicPr>
        <p:blipFill>
          <a:blip r:embed="rId7"/>
          <a:stretch>
            <a:fillRect/>
          </a:stretch>
        </p:blipFill>
        <p:spPr>
          <a:xfrm>
            <a:off x="2481611" y="132832"/>
            <a:ext cx="1451117" cy="1451117"/>
          </a:xfrm>
          <a:prstGeom prst="rect">
            <a:avLst/>
          </a:prstGeom>
        </p:spPr>
      </p:pic>
    </p:spTree>
    <p:extLst>
      <p:ext uri="{BB962C8B-B14F-4D97-AF65-F5344CB8AC3E}">
        <p14:creationId xmlns:p14="http://schemas.microsoft.com/office/powerpoint/2010/main" val="2874926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6a158a6a-454f-4afe-a7d4-2c9353e6d01f">
      <Terms xmlns="http://schemas.microsoft.com/office/infopath/2007/PartnerControls"/>
    </lcf76f155ced4ddcb4097134ff3c332f>
    <TaxCatchAll xmlns="27710824-13d0-4ff0-80b4-1133d42a801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E2EC87B58BD7A41A7D69ADEBD652E78" ma:contentTypeVersion="20" ma:contentTypeDescription="Create a new document." ma:contentTypeScope="" ma:versionID="2088e89a4c203a38a504b43b6077c5d1">
  <xsd:schema xmlns:xsd="http://www.w3.org/2001/XMLSchema" xmlns:xs="http://www.w3.org/2001/XMLSchema" xmlns:p="http://schemas.microsoft.com/office/2006/metadata/properties" xmlns:ns2="6a158a6a-454f-4afe-a7d4-2c9353e6d01f" xmlns:ns3="27710824-13d0-4ff0-80b4-1133d42a8012" targetNamespace="http://schemas.microsoft.com/office/2006/metadata/properties" ma:root="true" ma:fieldsID="a26314f3cac778e85415cd714f9bbe71" ns2:_="" ns3:_="">
    <xsd:import namespace="6a158a6a-454f-4afe-a7d4-2c9353e6d01f"/>
    <xsd:import namespace="27710824-13d0-4ff0-80b4-1133d42a801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element ref="ns3:TaxCatchAll" minOccurs="0"/>
                <xsd:element ref="ns2:lcf76f155ced4ddcb4097134ff3c332f"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158a6a-454f-4afe-a7d4-2c9353e6d01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9b1127a7-ea9e-42e0-b75c-90388b9b2f4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7710824-13d0-4ff0-80b4-1133d42a801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f82fe9f2-ec51-4e50-8215-75bb076ba325}" ma:internalName="TaxCatchAll" ma:showField="CatchAllData" ma:web="27710824-13d0-4ff0-80b4-1133d42a801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9B35DAB-1654-4039-AA5B-082FDDC5C431}">
  <ds:schemaRefs>
    <ds:schemaRef ds:uri="http://schemas.microsoft.com/sharepoint/v3/contenttype/forms"/>
  </ds:schemaRefs>
</ds:datastoreItem>
</file>

<file path=customXml/itemProps2.xml><?xml version="1.0" encoding="utf-8"?>
<ds:datastoreItem xmlns:ds="http://schemas.openxmlformats.org/officeDocument/2006/customXml" ds:itemID="{2BFAC91D-BA4B-4311-B5FB-C3D24A6D3EB6}">
  <ds:schemaRefs>
    <ds:schemaRef ds:uri="http://purl.org/dc/elements/1.1/"/>
    <ds:schemaRef ds:uri="http://schemas.microsoft.com/office/2006/metadata/properties"/>
    <ds:schemaRef ds:uri="b43abf7f-f8ae-4bd0-b546-67f91f60e394"/>
    <ds:schemaRef ds:uri="http://schemas.microsoft.com/office/2006/documentManagement/types"/>
    <ds:schemaRef ds:uri="http://purl.org/dc/terms/"/>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AA76345D-3D0C-4BFF-B680-492A76722510}"/>
</file>

<file path=docProps/app.xml><?xml version="1.0" encoding="utf-8"?>
<Properties xmlns="http://schemas.openxmlformats.org/officeDocument/2006/extended-properties" xmlns:vt="http://schemas.openxmlformats.org/officeDocument/2006/docPropsVTypes">
  <Template>Office Theme</Template>
  <TotalTime>1066</TotalTime>
  <Words>603</Words>
  <Application>Microsoft Office PowerPoint</Application>
  <PresentationFormat>A4 Paper (210x297 mm)</PresentationFormat>
  <Paragraphs>56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proxima-nova</vt:lpstr>
      <vt:lpstr>Quicksand</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9313123 office.3123</dc:creator>
  <cp:lastModifiedBy>Mrs Jarrett</cp:lastModifiedBy>
  <cp:revision>90</cp:revision>
  <cp:lastPrinted>2021-05-28T11:17:02Z</cp:lastPrinted>
  <dcterms:created xsi:type="dcterms:W3CDTF">2021-05-28T10:08:42Z</dcterms:created>
  <dcterms:modified xsi:type="dcterms:W3CDTF">2025-07-18T10:23:02Z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0x0101005E2EC87B58BD7A41A7D69ADEBD652E78</vt:lpwstr>
  </property>
</Properties>
</file>