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117" d="100"/>
          <a:sy n="117" d="100"/>
        </p:scale>
        <p:origin x="13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62012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105585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1989782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3AE4DE7-7F8A-4FF9-8E17-4EB95647ECFE}" type="datetimeFigureOut">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697829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3AE4DE7-7F8A-4FF9-8E17-4EB95647ECFE}" type="datetimeFigureOut">
              <a:rPr lang="en-GB" smtClean="0"/>
              <a:t>21/10/2025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1887408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3AE4DE7-7F8A-4FF9-8E17-4EB95647ECFE}" type="datetimeFigureOut">
              <a:rPr lang="en-GB" smtClean="0"/>
              <a:t>21/10/2025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529513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AE4DE7-7F8A-4FF9-8E17-4EB95647ECFE}" type="datetimeFigureOut">
              <a:rPr lang="en-GB" smtClean="0"/>
              <a:t>21/10/2025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599999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3AE4DE7-7F8A-4FF9-8E17-4EB95647ECFE}" type="datetimeFigureOut">
              <a:rPr lang="en-GB" smtClean="0"/>
              <a:t>21/10/2025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97531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AE4DE7-7F8A-4FF9-8E17-4EB95647ECFE}" type="datetimeFigureOut">
              <a:rPr lang="en-GB" smtClean="0"/>
              <a:t>21/10/2025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274103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393129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3AE4DE7-7F8A-4FF9-8E17-4EB95647ECFE}" type="datetimeFigureOut">
              <a:rPr lang="en-GB" smtClean="0"/>
              <a:t>21/10/2025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EEB9F9C-00DD-456E-BFB0-3D184BCC10DD}" type="slidenum">
              <a:rPr lang="en-GB" smtClean="0"/>
              <a:t>‹#›</a:t>
            </a:fld>
            <a:endParaRPr lang="en-GB"/>
          </a:p>
        </p:txBody>
      </p:sp>
    </p:spTree>
    <p:extLst>
      <p:ext uri="{BB962C8B-B14F-4D97-AF65-F5344CB8AC3E}">
        <p14:creationId xmlns:p14="http://schemas.microsoft.com/office/powerpoint/2010/main" val="994897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AE4DE7-7F8A-4FF9-8E17-4EB95647ECFE}" type="datetimeFigureOut">
              <a:rPr lang="en-GB" smtClean="0"/>
              <a:t>21/10/2025</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B9F9C-00DD-456E-BFB0-3D184BCC10DD}" type="slidenum">
              <a:rPr lang="en-GB" smtClean="0"/>
              <a:t>‹#›</a:t>
            </a:fld>
            <a:endParaRPr lang="en-GB"/>
          </a:p>
        </p:txBody>
      </p:sp>
    </p:spTree>
    <p:extLst>
      <p:ext uri="{BB962C8B-B14F-4D97-AF65-F5344CB8AC3E}">
        <p14:creationId xmlns:p14="http://schemas.microsoft.com/office/powerpoint/2010/main" val="1052633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Diagonal Corners Rounded 3">
            <a:extLst>
              <a:ext uri="{FF2B5EF4-FFF2-40B4-BE49-F238E27FC236}">
                <a16:creationId xmlns:a16="http://schemas.microsoft.com/office/drawing/2014/main" id="{B62656C7-FA13-4C84-97F1-4787E0C107DE}"/>
              </a:ext>
            </a:extLst>
          </p:cNvPr>
          <p:cNvSpPr/>
          <p:nvPr/>
        </p:nvSpPr>
        <p:spPr>
          <a:xfrm>
            <a:off x="4339114" y="230521"/>
            <a:ext cx="5365443" cy="2385133"/>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5" name="Rectangle: Diagonal Corners Rounded 4">
            <a:extLst>
              <a:ext uri="{FF2B5EF4-FFF2-40B4-BE49-F238E27FC236}">
                <a16:creationId xmlns:a16="http://schemas.microsoft.com/office/drawing/2014/main" id="{03E8DE4E-A95E-483A-A699-EABB5AA1488B}"/>
              </a:ext>
            </a:extLst>
          </p:cNvPr>
          <p:cNvSpPr/>
          <p:nvPr/>
        </p:nvSpPr>
        <p:spPr>
          <a:xfrm>
            <a:off x="129126" y="129652"/>
            <a:ext cx="2077432" cy="1261192"/>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6" name="Rectangle: Diagonal Corners Rounded 5">
            <a:extLst>
              <a:ext uri="{FF2B5EF4-FFF2-40B4-BE49-F238E27FC236}">
                <a16:creationId xmlns:a16="http://schemas.microsoft.com/office/drawing/2014/main" id="{4787B26A-CAFA-4122-9581-3993AFD111D0}"/>
              </a:ext>
            </a:extLst>
          </p:cNvPr>
          <p:cNvSpPr/>
          <p:nvPr/>
        </p:nvSpPr>
        <p:spPr>
          <a:xfrm>
            <a:off x="108974" y="1474342"/>
            <a:ext cx="1972687" cy="395308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8" name="Rectangle: Diagonal Corners Rounded 7">
            <a:extLst>
              <a:ext uri="{FF2B5EF4-FFF2-40B4-BE49-F238E27FC236}">
                <a16:creationId xmlns:a16="http://schemas.microsoft.com/office/drawing/2014/main" id="{8238F6DB-F444-4881-B025-A9E420DFE549}"/>
              </a:ext>
            </a:extLst>
          </p:cNvPr>
          <p:cNvSpPr/>
          <p:nvPr/>
        </p:nvSpPr>
        <p:spPr>
          <a:xfrm>
            <a:off x="4339114" y="2689264"/>
            <a:ext cx="2641815" cy="1327512"/>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14" name="Rectangle: Diagonal Corners Rounded 13">
            <a:extLst>
              <a:ext uri="{FF2B5EF4-FFF2-40B4-BE49-F238E27FC236}">
                <a16:creationId xmlns:a16="http://schemas.microsoft.com/office/drawing/2014/main" id="{2D3692A2-2089-469E-85F5-99870EEDF311}"/>
              </a:ext>
            </a:extLst>
          </p:cNvPr>
          <p:cNvSpPr/>
          <p:nvPr/>
        </p:nvSpPr>
        <p:spPr>
          <a:xfrm>
            <a:off x="2242700" y="4511344"/>
            <a:ext cx="1948393" cy="927607"/>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pic>
        <p:nvPicPr>
          <p:cNvPr id="20" name="Picture 19">
            <a:extLst>
              <a:ext uri="{FF2B5EF4-FFF2-40B4-BE49-F238E27FC236}">
                <a16:creationId xmlns:a16="http://schemas.microsoft.com/office/drawing/2014/main" id="{F2EC4A2F-C5DE-4CCC-8DB2-59F9D9C3A23E}"/>
              </a:ext>
            </a:extLst>
          </p:cNvPr>
          <p:cNvPicPr>
            <a:picLocks noChangeAspect="1"/>
          </p:cNvPicPr>
          <p:nvPr/>
        </p:nvPicPr>
        <p:blipFill>
          <a:blip r:embed="rId2"/>
          <a:stretch>
            <a:fillRect/>
          </a:stretch>
        </p:blipFill>
        <p:spPr>
          <a:xfrm>
            <a:off x="2246428" y="1642783"/>
            <a:ext cx="1971465" cy="2784675"/>
          </a:xfrm>
          <a:prstGeom prst="rect">
            <a:avLst/>
          </a:prstGeom>
        </p:spPr>
      </p:pic>
      <p:pic>
        <p:nvPicPr>
          <p:cNvPr id="26" name="Picture 25">
            <a:extLst>
              <a:ext uri="{FF2B5EF4-FFF2-40B4-BE49-F238E27FC236}">
                <a16:creationId xmlns:a16="http://schemas.microsoft.com/office/drawing/2014/main" id="{6BCBEE75-4041-4AEF-9595-72ECCC1E6E08}"/>
              </a:ext>
            </a:extLst>
          </p:cNvPr>
          <p:cNvPicPr>
            <a:picLocks noChangeAspect="1"/>
          </p:cNvPicPr>
          <p:nvPr/>
        </p:nvPicPr>
        <p:blipFill>
          <a:blip r:embed="rId3"/>
          <a:stretch>
            <a:fillRect/>
          </a:stretch>
        </p:blipFill>
        <p:spPr>
          <a:xfrm>
            <a:off x="2493725" y="5574821"/>
            <a:ext cx="2326188" cy="1213607"/>
          </a:xfrm>
          <a:prstGeom prst="rect">
            <a:avLst/>
          </a:prstGeom>
        </p:spPr>
      </p:pic>
      <p:pic>
        <p:nvPicPr>
          <p:cNvPr id="27" name="Picture 26">
            <a:extLst>
              <a:ext uri="{FF2B5EF4-FFF2-40B4-BE49-F238E27FC236}">
                <a16:creationId xmlns:a16="http://schemas.microsoft.com/office/drawing/2014/main" id="{C951014B-E3ED-466A-AF6F-22D18013E9D4}"/>
              </a:ext>
            </a:extLst>
          </p:cNvPr>
          <p:cNvPicPr>
            <a:picLocks noChangeAspect="1"/>
          </p:cNvPicPr>
          <p:nvPr/>
        </p:nvPicPr>
        <p:blipFill>
          <a:blip r:embed="rId3"/>
          <a:stretch>
            <a:fillRect/>
          </a:stretch>
        </p:blipFill>
        <p:spPr>
          <a:xfrm>
            <a:off x="4948037" y="5574822"/>
            <a:ext cx="2326188" cy="1197744"/>
          </a:xfrm>
          <a:prstGeom prst="rect">
            <a:avLst/>
          </a:prstGeom>
        </p:spPr>
      </p:pic>
      <p:sp>
        <p:nvSpPr>
          <p:cNvPr id="29" name="Rectangle: Diagonal Corners Rounded 28">
            <a:extLst>
              <a:ext uri="{FF2B5EF4-FFF2-40B4-BE49-F238E27FC236}">
                <a16:creationId xmlns:a16="http://schemas.microsoft.com/office/drawing/2014/main" id="{5293D54B-F153-4EFE-B15D-9A2E14673BE2}"/>
              </a:ext>
            </a:extLst>
          </p:cNvPr>
          <p:cNvSpPr/>
          <p:nvPr/>
        </p:nvSpPr>
        <p:spPr>
          <a:xfrm>
            <a:off x="106221" y="5606764"/>
            <a:ext cx="2326188" cy="1197745"/>
          </a:xfrm>
          <a:prstGeom prst="round2Diag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dirty="0"/>
          </a:p>
        </p:txBody>
      </p:sp>
      <p:sp>
        <p:nvSpPr>
          <p:cNvPr id="32" name="Rectangle: Diagonal Corners Rounded 31">
            <a:extLst>
              <a:ext uri="{FF2B5EF4-FFF2-40B4-BE49-F238E27FC236}">
                <a16:creationId xmlns:a16="http://schemas.microsoft.com/office/drawing/2014/main" id="{636DECAC-2F18-46A6-ADDE-660CB269DD6E}"/>
              </a:ext>
            </a:extLst>
          </p:cNvPr>
          <p:cNvSpPr/>
          <p:nvPr/>
        </p:nvSpPr>
        <p:spPr>
          <a:xfrm>
            <a:off x="8098286" y="357528"/>
            <a:ext cx="1504630" cy="262217"/>
          </a:xfrm>
          <a:prstGeom prst="round2Diag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3" name="TextBox 32">
            <a:extLst>
              <a:ext uri="{FF2B5EF4-FFF2-40B4-BE49-F238E27FC236}">
                <a16:creationId xmlns:a16="http://schemas.microsoft.com/office/drawing/2014/main" id="{ECCC7A50-1E51-417D-BBDA-7AF9CE5175D3}"/>
              </a:ext>
            </a:extLst>
          </p:cNvPr>
          <p:cNvSpPr txBox="1"/>
          <p:nvPr/>
        </p:nvSpPr>
        <p:spPr>
          <a:xfrm>
            <a:off x="8126361" y="352299"/>
            <a:ext cx="1504630" cy="267446"/>
          </a:xfrm>
          <a:prstGeom prst="rect">
            <a:avLst/>
          </a:prstGeom>
          <a:noFill/>
        </p:spPr>
        <p:txBody>
          <a:bodyPr wrap="square" rtlCol="0">
            <a:spAutoFit/>
          </a:bodyPr>
          <a:lstStyle/>
          <a:p>
            <a:pPr algn="r"/>
            <a:r>
              <a:rPr lang="en-US" sz="1138" b="1" dirty="0">
                <a:solidFill>
                  <a:schemeClr val="bg1"/>
                </a:solidFill>
              </a:rPr>
              <a:t>TOPIC OVERVIEW</a:t>
            </a:r>
            <a:endParaRPr lang="en-GB" sz="1138" b="1" dirty="0">
              <a:solidFill>
                <a:schemeClr val="bg1"/>
              </a:solidFill>
            </a:endParaRPr>
          </a:p>
        </p:txBody>
      </p:sp>
      <p:sp>
        <p:nvSpPr>
          <p:cNvPr id="34" name="Rectangle: Diagonal Corners Rounded 33">
            <a:extLst>
              <a:ext uri="{FF2B5EF4-FFF2-40B4-BE49-F238E27FC236}">
                <a16:creationId xmlns:a16="http://schemas.microsoft.com/office/drawing/2014/main" id="{8A26E71E-1D93-4303-BFF3-A5F608277CDC}"/>
              </a:ext>
            </a:extLst>
          </p:cNvPr>
          <p:cNvSpPr/>
          <p:nvPr/>
        </p:nvSpPr>
        <p:spPr>
          <a:xfrm>
            <a:off x="1076859" y="1517748"/>
            <a:ext cx="948840" cy="250070"/>
          </a:xfrm>
          <a:prstGeom prst="round2Diag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95" tIns="37148" rIns="74295" bIns="37148" numCol="1" spcCol="0" rtlCol="0" fromWordArt="0" anchor="ctr" anchorCtr="0" forceAA="0" compatLnSpc="1">
            <a:prstTxWarp prst="textNoShape">
              <a:avLst/>
            </a:prstTxWarp>
            <a:noAutofit/>
          </a:bodyPr>
          <a:lstStyle/>
          <a:p>
            <a:pPr algn="ctr"/>
            <a:endParaRPr lang="en-GB" sz="1463"/>
          </a:p>
        </p:txBody>
      </p:sp>
      <p:sp>
        <p:nvSpPr>
          <p:cNvPr id="35" name="TextBox 34">
            <a:extLst>
              <a:ext uri="{FF2B5EF4-FFF2-40B4-BE49-F238E27FC236}">
                <a16:creationId xmlns:a16="http://schemas.microsoft.com/office/drawing/2014/main" id="{7327A914-7E4B-4A78-A7A8-2B183988055F}"/>
              </a:ext>
            </a:extLst>
          </p:cNvPr>
          <p:cNvSpPr txBox="1"/>
          <p:nvPr/>
        </p:nvSpPr>
        <p:spPr>
          <a:xfrm>
            <a:off x="1220984" y="1506265"/>
            <a:ext cx="835200" cy="242374"/>
          </a:xfrm>
          <a:prstGeom prst="rect">
            <a:avLst/>
          </a:prstGeom>
          <a:noFill/>
        </p:spPr>
        <p:txBody>
          <a:bodyPr wrap="square" rtlCol="0">
            <a:spAutoFit/>
          </a:bodyPr>
          <a:lstStyle/>
          <a:p>
            <a:pPr algn="r"/>
            <a:r>
              <a:rPr lang="en-US" sz="975" b="1" dirty="0">
                <a:solidFill>
                  <a:schemeClr val="bg1"/>
                </a:solidFill>
              </a:rPr>
              <a:t>ENGLISH</a:t>
            </a:r>
            <a:endParaRPr lang="en-GB" sz="975" b="1" dirty="0">
              <a:solidFill>
                <a:schemeClr val="bg1"/>
              </a:solidFill>
            </a:endParaRPr>
          </a:p>
        </p:txBody>
      </p:sp>
      <p:pic>
        <p:nvPicPr>
          <p:cNvPr id="36" name="Picture 35">
            <a:extLst>
              <a:ext uri="{FF2B5EF4-FFF2-40B4-BE49-F238E27FC236}">
                <a16:creationId xmlns:a16="http://schemas.microsoft.com/office/drawing/2014/main" id="{8EFB4DA6-B0C8-40A0-9658-92E67EE644EC}"/>
              </a:ext>
            </a:extLst>
          </p:cNvPr>
          <p:cNvPicPr>
            <a:picLocks noChangeAspect="1"/>
          </p:cNvPicPr>
          <p:nvPr/>
        </p:nvPicPr>
        <p:blipFill>
          <a:blip r:embed="rId4"/>
          <a:stretch>
            <a:fillRect/>
          </a:stretch>
        </p:blipFill>
        <p:spPr>
          <a:xfrm>
            <a:off x="3017502" y="1695732"/>
            <a:ext cx="1153316" cy="247671"/>
          </a:xfrm>
          <a:prstGeom prst="rect">
            <a:avLst/>
          </a:prstGeom>
        </p:spPr>
      </p:pic>
      <p:pic>
        <p:nvPicPr>
          <p:cNvPr id="37" name="Picture 36">
            <a:extLst>
              <a:ext uri="{FF2B5EF4-FFF2-40B4-BE49-F238E27FC236}">
                <a16:creationId xmlns:a16="http://schemas.microsoft.com/office/drawing/2014/main" id="{F6A906BF-7CD9-49CF-8AE7-148C4AD7B79C}"/>
              </a:ext>
            </a:extLst>
          </p:cNvPr>
          <p:cNvPicPr>
            <a:picLocks noChangeAspect="1"/>
          </p:cNvPicPr>
          <p:nvPr/>
        </p:nvPicPr>
        <p:blipFill>
          <a:blip r:embed="rId4"/>
          <a:stretch>
            <a:fillRect/>
          </a:stretch>
        </p:blipFill>
        <p:spPr>
          <a:xfrm>
            <a:off x="6420209" y="2728969"/>
            <a:ext cx="491743" cy="247671"/>
          </a:xfrm>
          <a:prstGeom prst="rect">
            <a:avLst/>
          </a:prstGeom>
        </p:spPr>
      </p:pic>
      <p:sp>
        <p:nvSpPr>
          <p:cNvPr id="40" name="TextBox 39">
            <a:extLst>
              <a:ext uri="{FF2B5EF4-FFF2-40B4-BE49-F238E27FC236}">
                <a16:creationId xmlns:a16="http://schemas.microsoft.com/office/drawing/2014/main" id="{939B9080-EA0F-45A5-8BB1-C668E8DF89F6}"/>
              </a:ext>
            </a:extLst>
          </p:cNvPr>
          <p:cNvSpPr txBox="1"/>
          <p:nvPr/>
        </p:nvSpPr>
        <p:spPr>
          <a:xfrm>
            <a:off x="3039136" y="1662875"/>
            <a:ext cx="1142609" cy="242374"/>
          </a:xfrm>
          <a:prstGeom prst="rect">
            <a:avLst/>
          </a:prstGeom>
          <a:noFill/>
        </p:spPr>
        <p:txBody>
          <a:bodyPr wrap="square" rtlCol="0">
            <a:spAutoFit/>
          </a:bodyPr>
          <a:lstStyle/>
          <a:p>
            <a:pPr algn="r"/>
            <a:r>
              <a:rPr lang="en-US" sz="975" b="1" dirty="0">
                <a:solidFill>
                  <a:schemeClr val="bg1"/>
                </a:solidFill>
              </a:rPr>
              <a:t>MATHEMATICS</a:t>
            </a:r>
            <a:endParaRPr lang="en-GB" sz="975" b="1" dirty="0">
              <a:solidFill>
                <a:schemeClr val="bg1"/>
              </a:solidFill>
            </a:endParaRPr>
          </a:p>
        </p:txBody>
      </p:sp>
      <p:sp>
        <p:nvSpPr>
          <p:cNvPr id="42" name="TextBox 41">
            <a:extLst>
              <a:ext uri="{FF2B5EF4-FFF2-40B4-BE49-F238E27FC236}">
                <a16:creationId xmlns:a16="http://schemas.microsoft.com/office/drawing/2014/main" id="{9835012C-E248-476E-98E5-B0FBE0B6D680}"/>
              </a:ext>
            </a:extLst>
          </p:cNvPr>
          <p:cNvSpPr txBox="1"/>
          <p:nvPr/>
        </p:nvSpPr>
        <p:spPr>
          <a:xfrm>
            <a:off x="6588609" y="2727308"/>
            <a:ext cx="337546" cy="242374"/>
          </a:xfrm>
          <a:prstGeom prst="rect">
            <a:avLst/>
          </a:prstGeom>
          <a:noFill/>
        </p:spPr>
        <p:txBody>
          <a:bodyPr wrap="square" rtlCol="0">
            <a:spAutoFit/>
          </a:bodyPr>
          <a:lstStyle/>
          <a:p>
            <a:pPr algn="r"/>
            <a:r>
              <a:rPr lang="en-US" sz="975" b="1" dirty="0">
                <a:solidFill>
                  <a:schemeClr val="bg1"/>
                </a:solidFill>
              </a:rPr>
              <a:t>RE</a:t>
            </a:r>
            <a:endParaRPr lang="en-GB" sz="975" b="1" dirty="0">
              <a:solidFill>
                <a:schemeClr val="bg1"/>
              </a:solidFill>
            </a:endParaRPr>
          </a:p>
        </p:txBody>
      </p:sp>
      <p:pic>
        <p:nvPicPr>
          <p:cNvPr id="45" name="Picture 44">
            <a:extLst>
              <a:ext uri="{FF2B5EF4-FFF2-40B4-BE49-F238E27FC236}">
                <a16:creationId xmlns:a16="http://schemas.microsoft.com/office/drawing/2014/main" id="{3BB634BC-D462-4225-B115-407652B2E1B8}"/>
              </a:ext>
            </a:extLst>
          </p:cNvPr>
          <p:cNvPicPr>
            <a:picLocks noChangeAspect="1"/>
          </p:cNvPicPr>
          <p:nvPr/>
        </p:nvPicPr>
        <p:blipFill>
          <a:blip r:embed="rId5"/>
          <a:stretch>
            <a:fillRect/>
          </a:stretch>
        </p:blipFill>
        <p:spPr>
          <a:xfrm>
            <a:off x="7149329" y="2726676"/>
            <a:ext cx="2640178" cy="1256784"/>
          </a:xfrm>
          <a:prstGeom prst="rect">
            <a:avLst/>
          </a:prstGeom>
        </p:spPr>
      </p:pic>
      <p:pic>
        <p:nvPicPr>
          <p:cNvPr id="46" name="Picture 45">
            <a:extLst>
              <a:ext uri="{FF2B5EF4-FFF2-40B4-BE49-F238E27FC236}">
                <a16:creationId xmlns:a16="http://schemas.microsoft.com/office/drawing/2014/main" id="{5DC5DDA9-A636-4BE7-84D3-B19CF2D44610}"/>
              </a:ext>
            </a:extLst>
          </p:cNvPr>
          <p:cNvPicPr>
            <a:picLocks noChangeAspect="1"/>
          </p:cNvPicPr>
          <p:nvPr/>
        </p:nvPicPr>
        <p:blipFill>
          <a:blip r:embed="rId5"/>
          <a:stretch>
            <a:fillRect/>
          </a:stretch>
        </p:blipFill>
        <p:spPr>
          <a:xfrm>
            <a:off x="7378368" y="4156393"/>
            <a:ext cx="2326189" cy="2632035"/>
          </a:xfrm>
          <a:prstGeom prst="rect">
            <a:avLst/>
          </a:prstGeom>
        </p:spPr>
      </p:pic>
      <p:pic>
        <p:nvPicPr>
          <p:cNvPr id="47" name="Picture 46">
            <a:extLst>
              <a:ext uri="{FF2B5EF4-FFF2-40B4-BE49-F238E27FC236}">
                <a16:creationId xmlns:a16="http://schemas.microsoft.com/office/drawing/2014/main" id="{1FF63C65-25F3-4093-8A43-71E537B06E3C}"/>
              </a:ext>
            </a:extLst>
          </p:cNvPr>
          <p:cNvPicPr>
            <a:picLocks noChangeAspect="1"/>
          </p:cNvPicPr>
          <p:nvPr/>
        </p:nvPicPr>
        <p:blipFill>
          <a:blip r:embed="rId5"/>
          <a:stretch>
            <a:fillRect/>
          </a:stretch>
        </p:blipFill>
        <p:spPr>
          <a:xfrm>
            <a:off x="4303861" y="4090386"/>
            <a:ext cx="2967061" cy="1393325"/>
          </a:xfrm>
          <a:prstGeom prst="rect">
            <a:avLst/>
          </a:prstGeom>
        </p:spPr>
      </p:pic>
      <p:pic>
        <p:nvPicPr>
          <p:cNvPr id="48" name="Picture 47">
            <a:extLst>
              <a:ext uri="{FF2B5EF4-FFF2-40B4-BE49-F238E27FC236}">
                <a16:creationId xmlns:a16="http://schemas.microsoft.com/office/drawing/2014/main" id="{9DFE1AE1-408D-4885-8082-7D2320A7DE21}"/>
              </a:ext>
            </a:extLst>
          </p:cNvPr>
          <p:cNvPicPr>
            <a:picLocks noChangeAspect="1"/>
          </p:cNvPicPr>
          <p:nvPr/>
        </p:nvPicPr>
        <p:blipFill>
          <a:blip r:embed="rId6"/>
          <a:stretch>
            <a:fillRect/>
          </a:stretch>
        </p:blipFill>
        <p:spPr>
          <a:xfrm>
            <a:off x="9016626" y="2732069"/>
            <a:ext cx="614365" cy="247671"/>
          </a:xfrm>
          <a:prstGeom prst="rect">
            <a:avLst/>
          </a:prstGeom>
        </p:spPr>
      </p:pic>
      <p:pic>
        <p:nvPicPr>
          <p:cNvPr id="49" name="Picture 48">
            <a:extLst>
              <a:ext uri="{FF2B5EF4-FFF2-40B4-BE49-F238E27FC236}">
                <a16:creationId xmlns:a16="http://schemas.microsoft.com/office/drawing/2014/main" id="{8F4BF5C8-3A52-4F28-8165-9AE94547153B}"/>
              </a:ext>
            </a:extLst>
          </p:cNvPr>
          <p:cNvPicPr>
            <a:picLocks noChangeAspect="1"/>
          </p:cNvPicPr>
          <p:nvPr/>
        </p:nvPicPr>
        <p:blipFill>
          <a:blip r:embed="rId6"/>
          <a:stretch>
            <a:fillRect/>
          </a:stretch>
        </p:blipFill>
        <p:spPr>
          <a:xfrm>
            <a:off x="5204460" y="4134364"/>
            <a:ext cx="1721695" cy="247671"/>
          </a:xfrm>
          <a:prstGeom prst="rect">
            <a:avLst/>
          </a:prstGeom>
        </p:spPr>
      </p:pic>
      <p:pic>
        <p:nvPicPr>
          <p:cNvPr id="50" name="Picture 49">
            <a:extLst>
              <a:ext uri="{FF2B5EF4-FFF2-40B4-BE49-F238E27FC236}">
                <a16:creationId xmlns:a16="http://schemas.microsoft.com/office/drawing/2014/main" id="{27ECBFFA-F669-4F09-BD38-553487A6CB8D}"/>
              </a:ext>
            </a:extLst>
          </p:cNvPr>
          <p:cNvPicPr>
            <a:picLocks noChangeAspect="1"/>
          </p:cNvPicPr>
          <p:nvPr/>
        </p:nvPicPr>
        <p:blipFill>
          <a:blip r:embed="rId6"/>
          <a:stretch>
            <a:fillRect/>
          </a:stretch>
        </p:blipFill>
        <p:spPr>
          <a:xfrm>
            <a:off x="8936248" y="4246349"/>
            <a:ext cx="736615" cy="247671"/>
          </a:xfrm>
          <a:prstGeom prst="rect">
            <a:avLst/>
          </a:prstGeom>
        </p:spPr>
      </p:pic>
      <p:pic>
        <p:nvPicPr>
          <p:cNvPr id="51" name="Picture 50">
            <a:extLst>
              <a:ext uri="{FF2B5EF4-FFF2-40B4-BE49-F238E27FC236}">
                <a16:creationId xmlns:a16="http://schemas.microsoft.com/office/drawing/2014/main" id="{547400CB-98A0-4064-B430-BAFF350FD82B}"/>
              </a:ext>
            </a:extLst>
          </p:cNvPr>
          <p:cNvPicPr>
            <a:picLocks noChangeAspect="1"/>
          </p:cNvPicPr>
          <p:nvPr/>
        </p:nvPicPr>
        <p:blipFill>
          <a:blip r:embed="rId6"/>
          <a:stretch>
            <a:fillRect/>
          </a:stretch>
        </p:blipFill>
        <p:spPr>
          <a:xfrm>
            <a:off x="3558315" y="4553052"/>
            <a:ext cx="525333" cy="247671"/>
          </a:xfrm>
          <a:prstGeom prst="rect">
            <a:avLst/>
          </a:prstGeom>
        </p:spPr>
      </p:pic>
      <p:sp>
        <p:nvSpPr>
          <p:cNvPr id="56" name="TextBox 55">
            <a:extLst>
              <a:ext uri="{FF2B5EF4-FFF2-40B4-BE49-F238E27FC236}">
                <a16:creationId xmlns:a16="http://schemas.microsoft.com/office/drawing/2014/main" id="{5921C644-530F-4FE5-98B1-21D2AAF1AC42}"/>
              </a:ext>
            </a:extLst>
          </p:cNvPr>
          <p:cNvSpPr txBox="1"/>
          <p:nvPr/>
        </p:nvSpPr>
        <p:spPr>
          <a:xfrm>
            <a:off x="9150911" y="2732726"/>
            <a:ext cx="495343" cy="242374"/>
          </a:xfrm>
          <a:prstGeom prst="rect">
            <a:avLst/>
          </a:prstGeom>
          <a:noFill/>
        </p:spPr>
        <p:txBody>
          <a:bodyPr wrap="square" rtlCol="0">
            <a:spAutoFit/>
          </a:bodyPr>
          <a:lstStyle/>
          <a:p>
            <a:pPr algn="r"/>
            <a:r>
              <a:rPr lang="en-US" sz="975" b="1" dirty="0">
                <a:solidFill>
                  <a:schemeClr val="bg1"/>
                </a:solidFill>
              </a:rPr>
              <a:t>PSHE</a:t>
            </a:r>
            <a:endParaRPr lang="en-GB" sz="975" b="1" dirty="0">
              <a:solidFill>
                <a:schemeClr val="bg1"/>
              </a:solidFill>
            </a:endParaRPr>
          </a:p>
        </p:txBody>
      </p:sp>
      <p:sp>
        <p:nvSpPr>
          <p:cNvPr id="57" name="TextBox 56">
            <a:extLst>
              <a:ext uri="{FF2B5EF4-FFF2-40B4-BE49-F238E27FC236}">
                <a16:creationId xmlns:a16="http://schemas.microsoft.com/office/drawing/2014/main" id="{49D3F9CA-546A-4034-B270-D0BA958BE1F5}"/>
              </a:ext>
            </a:extLst>
          </p:cNvPr>
          <p:cNvSpPr txBox="1"/>
          <p:nvPr/>
        </p:nvSpPr>
        <p:spPr>
          <a:xfrm>
            <a:off x="8936248" y="4256091"/>
            <a:ext cx="676570" cy="242374"/>
          </a:xfrm>
          <a:prstGeom prst="rect">
            <a:avLst/>
          </a:prstGeom>
          <a:noFill/>
        </p:spPr>
        <p:txBody>
          <a:bodyPr wrap="square" rtlCol="0">
            <a:spAutoFit/>
          </a:bodyPr>
          <a:lstStyle/>
          <a:p>
            <a:pPr algn="r"/>
            <a:r>
              <a:rPr lang="en-US" sz="975" b="1" dirty="0">
                <a:solidFill>
                  <a:schemeClr val="bg1"/>
                </a:solidFill>
              </a:rPr>
              <a:t>MUSIC</a:t>
            </a:r>
            <a:endParaRPr lang="en-GB" sz="975" b="1" dirty="0">
              <a:solidFill>
                <a:schemeClr val="bg1"/>
              </a:solidFill>
            </a:endParaRPr>
          </a:p>
        </p:txBody>
      </p:sp>
      <p:sp>
        <p:nvSpPr>
          <p:cNvPr id="58" name="TextBox 57">
            <a:extLst>
              <a:ext uri="{FF2B5EF4-FFF2-40B4-BE49-F238E27FC236}">
                <a16:creationId xmlns:a16="http://schemas.microsoft.com/office/drawing/2014/main" id="{B956333B-4BA1-458A-B1BB-1B8CA983E209}"/>
              </a:ext>
            </a:extLst>
          </p:cNvPr>
          <p:cNvSpPr txBox="1"/>
          <p:nvPr/>
        </p:nvSpPr>
        <p:spPr>
          <a:xfrm>
            <a:off x="5318760" y="4134364"/>
            <a:ext cx="1662111" cy="242374"/>
          </a:xfrm>
          <a:prstGeom prst="rect">
            <a:avLst/>
          </a:prstGeom>
          <a:noFill/>
        </p:spPr>
        <p:txBody>
          <a:bodyPr wrap="square" rtlCol="0">
            <a:spAutoFit/>
          </a:bodyPr>
          <a:lstStyle/>
          <a:p>
            <a:pPr algn="r"/>
            <a:r>
              <a:rPr lang="en-US" sz="975" b="1" dirty="0">
                <a:solidFill>
                  <a:schemeClr val="bg1"/>
                </a:solidFill>
              </a:rPr>
              <a:t>E-SAFETY &amp; COMPUTING</a:t>
            </a:r>
            <a:endParaRPr lang="en-GB" sz="975" b="1" dirty="0">
              <a:solidFill>
                <a:schemeClr val="bg1"/>
              </a:solidFill>
            </a:endParaRPr>
          </a:p>
        </p:txBody>
      </p:sp>
      <p:sp>
        <p:nvSpPr>
          <p:cNvPr id="60" name="TextBox 59">
            <a:extLst>
              <a:ext uri="{FF2B5EF4-FFF2-40B4-BE49-F238E27FC236}">
                <a16:creationId xmlns:a16="http://schemas.microsoft.com/office/drawing/2014/main" id="{C7479758-9A6C-49A5-B9DE-CFD0DFA14A92}"/>
              </a:ext>
            </a:extLst>
          </p:cNvPr>
          <p:cNvSpPr txBox="1"/>
          <p:nvPr/>
        </p:nvSpPr>
        <p:spPr>
          <a:xfrm>
            <a:off x="3575084" y="4544532"/>
            <a:ext cx="508564" cy="242374"/>
          </a:xfrm>
          <a:prstGeom prst="rect">
            <a:avLst/>
          </a:prstGeom>
          <a:noFill/>
        </p:spPr>
        <p:txBody>
          <a:bodyPr wrap="square" rtlCol="0">
            <a:spAutoFit/>
          </a:bodyPr>
          <a:lstStyle/>
          <a:p>
            <a:pPr algn="r"/>
            <a:r>
              <a:rPr lang="en-US" sz="975" b="1" dirty="0">
                <a:solidFill>
                  <a:schemeClr val="bg1"/>
                </a:solidFill>
              </a:rPr>
              <a:t>SMSC</a:t>
            </a:r>
            <a:endParaRPr lang="en-GB" sz="975" b="1" dirty="0">
              <a:solidFill>
                <a:schemeClr val="bg1"/>
              </a:solidFill>
            </a:endParaRPr>
          </a:p>
        </p:txBody>
      </p:sp>
      <p:grpSp>
        <p:nvGrpSpPr>
          <p:cNvPr id="69" name="Group 68">
            <a:extLst>
              <a:ext uri="{FF2B5EF4-FFF2-40B4-BE49-F238E27FC236}">
                <a16:creationId xmlns:a16="http://schemas.microsoft.com/office/drawing/2014/main" id="{33D8120D-B23D-4EE5-B1BB-7816F9DB0E53}"/>
              </a:ext>
            </a:extLst>
          </p:cNvPr>
          <p:cNvGrpSpPr/>
          <p:nvPr/>
        </p:nvGrpSpPr>
        <p:grpSpPr>
          <a:xfrm>
            <a:off x="6745649" y="5611176"/>
            <a:ext cx="453848" cy="259983"/>
            <a:chOff x="6741091" y="5129445"/>
            <a:chExt cx="453848" cy="259983"/>
          </a:xfrm>
        </p:grpSpPr>
        <p:pic>
          <p:nvPicPr>
            <p:cNvPr id="53" name="Picture 52">
              <a:extLst>
                <a:ext uri="{FF2B5EF4-FFF2-40B4-BE49-F238E27FC236}">
                  <a16:creationId xmlns:a16="http://schemas.microsoft.com/office/drawing/2014/main" id="{015F822E-177B-40F4-803D-9B9EA0D0A4D9}"/>
                </a:ext>
              </a:extLst>
            </p:cNvPr>
            <p:cNvPicPr>
              <a:picLocks noChangeAspect="1"/>
            </p:cNvPicPr>
            <p:nvPr/>
          </p:nvPicPr>
          <p:blipFill>
            <a:blip r:embed="rId6"/>
            <a:stretch>
              <a:fillRect/>
            </a:stretch>
          </p:blipFill>
          <p:spPr>
            <a:xfrm>
              <a:off x="6741091" y="5141757"/>
              <a:ext cx="444607" cy="247671"/>
            </a:xfrm>
            <a:prstGeom prst="rect">
              <a:avLst/>
            </a:prstGeom>
          </p:spPr>
        </p:pic>
        <p:sp>
          <p:nvSpPr>
            <p:cNvPr id="62" name="TextBox 61">
              <a:extLst>
                <a:ext uri="{FF2B5EF4-FFF2-40B4-BE49-F238E27FC236}">
                  <a16:creationId xmlns:a16="http://schemas.microsoft.com/office/drawing/2014/main" id="{A287CF4E-642A-49F1-82DF-DF4EB3CB9267}"/>
                </a:ext>
              </a:extLst>
            </p:cNvPr>
            <p:cNvSpPr txBox="1"/>
            <p:nvPr/>
          </p:nvSpPr>
          <p:spPr>
            <a:xfrm>
              <a:off x="6834742" y="5129445"/>
              <a:ext cx="360197" cy="242374"/>
            </a:xfrm>
            <a:prstGeom prst="rect">
              <a:avLst/>
            </a:prstGeom>
            <a:noFill/>
          </p:spPr>
          <p:txBody>
            <a:bodyPr wrap="square" rtlCol="0">
              <a:spAutoFit/>
            </a:bodyPr>
            <a:lstStyle/>
            <a:p>
              <a:pPr algn="r"/>
              <a:r>
                <a:rPr lang="en-US" sz="975" b="1" dirty="0">
                  <a:solidFill>
                    <a:schemeClr val="bg1"/>
                  </a:solidFill>
                </a:rPr>
                <a:t>PE</a:t>
              </a:r>
              <a:endParaRPr lang="en-GB" sz="975" b="1" dirty="0">
                <a:solidFill>
                  <a:schemeClr val="bg1"/>
                </a:solidFill>
              </a:endParaRPr>
            </a:p>
          </p:txBody>
        </p:sp>
      </p:grpSp>
      <p:grpSp>
        <p:nvGrpSpPr>
          <p:cNvPr id="70" name="Group 69">
            <a:extLst>
              <a:ext uri="{FF2B5EF4-FFF2-40B4-BE49-F238E27FC236}">
                <a16:creationId xmlns:a16="http://schemas.microsoft.com/office/drawing/2014/main" id="{5B91DE4B-AA87-41EB-A4B0-CC40D6252A00}"/>
              </a:ext>
            </a:extLst>
          </p:cNvPr>
          <p:cNvGrpSpPr/>
          <p:nvPr/>
        </p:nvGrpSpPr>
        <p:grpSpPr>
          <a:xfrm>
            <a:off x="1576907" y="5617198"/>
            <a:ext cx="858828" cy="253961"/>
            <a:chOff x="8850601" y="5130289"/>
            <a:chExt cx="858828" cy="253961"/>
          </a:xfrm>
        </p:grpSpPr>
        <p:pic>
          <p:nvPicPr>
            <p:cNvPr id="54" name="Picture 53">
              <a:extLst>
                <a:ext uri="{FF2B5EF4-FFF2-40B4-BE49-F238E27FC236}">
                  <a16:creationId xmlns:a16="http://schemas.microsoft.com/office/drawing/2014/main" id="{2C01E45C-0128-4466-A1B7-84F6AC48D090}"/>
                </a:ext>
              </a:extLst>
            </p:cNvPr>
            <p:cNvPicPr>
              <a:picLocks noChangeAspect="1"/>
            </p:cNvPicPr>
            <p:nvPr/>
          </p:nvPicPr>
          <p:blipFill>
            <a:blip r:embed="rId6"/>
            <a:stretch>
              <a:fillRect/>
            </a:stretch>
          </p:blipFill>
          <p:spPr>
            <a:xfrm>
              <a:off x="8850601" y="5136579"/>
              <a:ext cx="757805" cy="247671"/>
            </a:xfrm>
            <a:prstGeom prst="rect">
              <a:avLst/>
            </a:prstGeom>
          </p:spPr>
        </p:pic>
        <p:sp>
          <p:nvSpPr>
            <p:cNvPr id="63" name="TextBox 62">
              <a:extLst>
                <a:ext uri="{FF2B5EF4-FFF2-40B4-BE49-F238E27FC236}">
                  <a16:creationId xmlns:a16="http://schemas.microsoft.com/office/drawing/2014/main" id="{9946F9B7-B555-420C-8E37-13F0BA7EBA65}"/>
                </a:ext>
              </a:extLst>
            </p:cNvPr>
            <p:cNvSpPr txBox="1"/>
            <p:nvPr/>
          </p:nvSpPr>
          <p:spPr>
            <a:xfrm>
              <a:off x="9061684" y="5130289"/>
              <a:ext cx="647745" cy="242374"/>
            </a:xfrm>
            <a:prstGeom prst="rect">
              <a:avLst/>
            </a:prstGeom>
            <a:noFill/>
          </p:spPr>
          <p:txBody>
            <a:bodyPr wrap="square" rtlCol="0">
              <a:spAutoFit/>
            </a:bodyPr>
            <a:lstStyle/>
            <a:p>
              <a:r>
                <a:rPr lang="en-US" sz="975" b="1" dirty="0">
                  <a:solidFill>
                    <a:schemeClr val="bg1"/>
                  </a:solidFill>
                </a:rPr>
                <a:t>FRENCH</a:t>
              </a:r>
              <a:endParaRPr lang="en-GB" sz="975" b="1" dirty="0">
                <a:solidFill>
                  <a:schemeClr val="bg1"/>
                </a:solidFill>
              </a:endParaRPr>
            </a:p>
          </p:txBody>
        </p:sp>
      </p:grpSp>
      <p:sp>
        <p:nvSpPr>
          <p:cNvPr id="65" name="TextBox 64">
            <a:extLst>
              <a:ext uri="{FF2B5EF4-FFF2-40B4-BE49-F238E27FC236}">
                <a16:creationId xmlns:a16="http://schemas.microsoft.com/office/drawing/2014/main" id="{0A374F86-175C-47D0-8C78-B1351CAA25B7}"/>
              </a:ext>
            </a:extLst>
          </p:cNvPr>
          <p:cNvSpPr txBox="1"/>
          <p:nvPr/>
        </p:nvSpPr>
        <p:spPr>
          <a:xfrm>
            <a:off x="127532" y="219373"/>
            <a:ext cx="1947529" cy="1092607"/>
          </a:xfrm>
          <a:prstGeom prst="rect">
            <a:avLst/>
          </a:prstGeom>
          <a:noFill/>
        </p:spPr>
        <p:txBody>
          <a:bodyPr wrap="square" rtlCol="0">
            <a:spAutoFit/>
          </a:bodyPr>
          <a:lstStyle/>
          <a:p>
            <a:pPr algn="ctr"/>
            <a:r>
              <a:rPr lang="en-US" sz="1625" b="1" dirty="0">
                <a:solidFill>
                  <a:schemeClr val="bg1"/>
                </a:solidFill>
              </a:rPr>
              <a:t>Through the Ages</a:t>
            </a:r>
          </a:p>
          <a:p>
            <a:pPr algn="ctr"/>
            <a:r>
              <a:rPr lang="en-US" sz="1625" b="1" dirty="0">
                <a:solidFill>
                  <a:schemeClr val="bg1"/>
                </a:solidFill>
              </a:rPr>
              <a:t>Years 3 &amp; 4</a:t>
            </a:r>
          </a:p>
          <a:p>
            <a:pPr algn="ctr"/>
            <a:r>
              <a:rPr lang="en-US" sz="1625" b="1" dirty="0">
                <a:solidFill>
                  <a:schemeClr val="bg1"/>
                </a:solidFill>
              </a:rPr>
              <a:t>Autumn Term 2</a:t>
            </a:r>
          </a:p>
          <a:p>
            <a:pPr algn="ctr"/>
            <a:r>
              <a:rPr lang="en-US" sz="1625" b="1" dirty="0">
                <a:solidFill>
                  <a:schemeClr val="bg1"/>
                </a:solidFill>
              </a:rPr>
              <a:t>November 2025</a:t>
            </a:r>
          </a:p>
        </p:txBody>
      </p:sp>
      <p:grpSp>
        <p:nvGrpSpPr>
          <p:cNvPr id="68" name="Group 67">
            <a:extLst>
              <a:ext uri="{FF2B5EF4-FFF2-40B4-BE49-F238E27FC236}">
                <a16:creationId xmlns:a16="http://schemas.microsoft.com/office/drawing/2014/main" id="{D09C919F-C3BB-4ED5-84D6-BD51CEED735E}"/>
              </a:ext>
            </a:extLst>
          </p:cNvPr>
          <p:cNvGrpSpPr/>
          <p:nvPr/>
        </p:nvGrpSpPr>
        <p:grpSpPr>
          <a:xfrm>
            <a:off x="4303862" y="5628785"/>
            <a:ext cx="516051" cy="249831"/>
            <a:chOff x="4187242" y="5129445"/>
            <a:chExt cx="516051" cy="249831"/>
          </a:xfrm>
        </p:grpSpPr>
        <p:pic>
          <p:nvPicPr>
            <p:cNvPr id="66" name="Picture 65">
              <a:extLst>
                <a:ext uri="{FF2B5EF4-FFF2-40B4-BE49-F238E27FC236}">
                  <a16:creationId xmlns:a16="http://schemas.microsoft.com/office/drawing/2014/main" id="{94A54CD9-AA80-4B8A-9321-8144278466AF}"/>
                </a:ext>
              </a:extLst>
            </p:cNvPr>
            <p:cNvPicPr>
              <a:picLocks noChangeAspect="1"/>
            </p:cNvPicPr>
            <p:nvPr/>
          </p:nvPicPr>
          <p:blipFill>
            <a:blip r:embed="rId6"/>
            <a:stretch>
              <a:fillRect/>
            </a:stretch>
          </p:blipFill>
          <p:spPr>
            <a:xfrm>
              <a:off x="4200828" y="5131605"/>
              <a:ext cx="502465" cy="247671"/>
            </a:xfrm>
            <a:prstGeom prst="rect">
              <a:avLst/>
            </a:prstGeom>
          </p:spPr>
        </p:pic>
        <p:sp>
          <p:nvSpPr>
            <p:cNvPr id="67" name="TextBox 66">
              <a:extLst>
                <a:ext uri="{FF2B5EF4-FFF2-40B4-BE49-F238E27FC236}">
                  <a16:creationId xmlns:a16="http://schemas.microsoft.com/office/drawing/2014/main" id="{326F14C9-7F9E-4247-B96F-D35BC629E865}"/>
                </a:ext>
              </a:extLst>
            </p:cNvPr>
            <p:cNvSpPr txBox="1"/>
            <p:nvPr/>
          </p:nvSpPr>
          <p:spPr>
            <a:xfrm>
              <a:off x="4187242" y="5129445"/>
              <a:ext cx="511431" cy="242374"/>
            </a:xfrm>
            <a:prstGeom prst="rect">
              <a:avLst/>
            </a:prstGeom>
            <a:noFill/>
          </p:spPr>
          <p:txBody>
            <a:bodyPr wrap="square" rtlCol="0">
              <a:spAutoFit/>
            </a:bodyPr>
            <a:lstStyle/>
            <a:p>
              <a:pPr algn="r"/>
              <a:r>
                <a:rPr lang="en-US" sz="975" b="1" dirty="0">
                  <a:solidFill>
                    <a:schemeClr val="bg1"/>
                  </a:solidFill>
                </a:rPr>
                <a:t>ART</a:t>
              </a:r>
              <a:endParaRPr lang="en-GB" sz="975" b="1" dirty="0">
                <a:solidFill>
                  <a:schemeClr val="bg1"/>
                </a:solidFill>
              </a:endParaRPr>
            </a:p>
          </p:txBody>
        </p:sp>
      </p:grpSp>
      <p:sp>
        <p:nvSpPr>
          <p:cNvPr id="41" name="TextBox 40">
            <a:extLst>
              <a:ext uri="{FF2B5EF4-FFF2-40B4-BE49-F238E27FC236}">
                <a16:creationId xmlns:a16="http://schemas.microsoft.com/office/drawing/2014/main" id="{4D855731-983B-4A04-AF5D-C6417EFFC79A}"/>
              </a:ext>
            </a:extLst>
          </p:cNvPr>
          <p:cNvSpPr txBox="1"/>
          <p:nvPr/>
        </p:nvSpPr>
        <p:spPr>
          <a:xfrm>
            <a:off x="4460187" y="700463"/>
            <a:ext cx="5266004" cy="1631216"/>
          </a:xfrm>
          <a:prstGeom prst="rect">
            <a:avLst/>
          </a:prstGeom>
          <a:noFill/>
        </p:spPr>
        <p:txBody>
          <a:bodyPr wrap="square" lIns="91440" tIns="45720" rIns="91440" bIns="45720" rtlCol="0" anchor="t">
            <a:spAutoFit/>
          </a:bodyPr>
          <a:lstStyle/>
          <a:p>
            <a:r>
              <a:rPr lang="en-US" sz="1000" dirty="0"/>
              <a:t>As </a:t>
            </a:r>
            <a:r>
              <a:rPr lang="en-US" sz="1000" b="1" dirty="0"/>
              <a:t>Historians, </a:t>
            </a:r>
            <a:r>
              <a:rPr lang="en-US" sz="1000" dirty="0"/>
              <a:t>we will be looking at all aspects of life during the Stone Age, Bronze Age and the Iron Age. This will include </a:t>
            </a:r>
            <a:r>
              <a:rPr lang="en-GB" sz="1000" dirty="0"/>
              <a:t>changes to people and lifestyle caused by ingenuity, invention and technological advancement.</a:t>
            </a:r>
            <a:endParaRPr lang="en-US" sz="1000" dirty="0"/>
          </a:p>
          <a:p>
            <a:r>
              <a:rPr lang="en-US" sz="1000" dirty="0"/>
              <a:t>As  </a:t>
            </a:r>
            <a:r>
              <a:rPr lang="en-US" sz="1000" b="1" dirty="0"/>
              <a:t>Scientists</a:t>
            </a:r>
            <a:r>
              <a:rPr lang="en-US" sz="1000" dirty="0"/>
              <a:t>, </a:t>
            </a:r>
            <a:r>
              <a:rPr lang="en-GB" sz="1000" dirty="0">
                <a:cs typeface="Calibri"/>
              </a:rPr>
              <a:t>we will be investigating shadows </a:t>
            </a:r>
            <a:r>
              <a:rPr lang="en-GB" sz="1000" dirty="0"/>
              <a:t>and how they change shape and size when the light source moves. We will also look at skeletons and how we and other animals move. </a:t>
            </a:r>
          </a:p>
          <a:p>
            <a:r>
              <a:rPr lang="en-US" sz="1000" dirty="0"/>
              <a:t>As </a:t>
            </a:r>
            <a:r>
              <a:rPr lang="en-US" sz="1000" b="1" dirty="0"/>
              <a:t>Geographers</a:t>
            </a:r>
            <a:r>
              <a:rPr lang="en-US" sz="1000" dirty="0"/>
              <a:t>, we will be looking at the British Isles and their Stone Age monuments and the placement of these. We will also be looking at the placement of villages in the Stone, Bronze and Iron Ages. We will also be reading grid references on a map.</a:t>
            </a:r>
          </a:p>
          <a:p>
            <a:r>
              <a:rPr lang="en-US" sz="1000" dirty="0"/>
              <a:t>As </a:t>
            </a:r>
            <a:r>
              <a:rPr lang="en-US" sz="1000" b="1" dirty="0"/>
              <a:t>Design Technologists,  </a:t>
            </a:r>
            <a:r>
              <a:rPr lang="en-US" sz="1000" dirty="0"/>
              <a:t>we will be cooking basic food items, and creating prehistoric pots. We will also create our own version of Stonehenge!</a:t>
            </a:r>
          </a:p>
        </p:txBody>
      </p:sp>
      <p:sp>
        <p:nvSpPr>
          <p:cNvPr id="43" name="TextBox 42">
            <a:extLst>
              <a:ext uri="{FF2B5EF4-FFF2-40B4-BE49-F238E27FC236}">
                <a16:creationId xmlns:a16="http://schemas.microsoft.com/office/drawing/2014/main" id="{B9A5C11F-27CE-418B-A534-338F374AE5E0}"/>
              </a:ext>
            </a:extLst>
          </p:cNvPr>
          <p:cNvSpPr txBox="1"/>
          <p:nvPr/>
        </p:nvSpPr>
        <p:spPr>
          <a:xfrm>
            <a:off x="4447075" y="2790233"/>
            <a:ext cx="2458915" cy="1015663"/>
          </a:xfrm>
          <a:prstGeom prst="rect">
            <a:avLst/>
          </a:prstGeom>
          <a:noFill/>
        </p:spPr>
        <p:txBody>
          <a:bodyPr wrap="square" rtlCol="0">
            <a:spAutoFit/>
          </a:bodyPr>
          <a:lstStyle/>
          <a:p>
            <a:r>
              <a:rPr lang="en-GB" sz="1000" b="1" dirty="0">
                <a:effectLst/>
                <a:latin typeface="Calibri" panose="020F0502020204030204" pitchFamily="34" charset="0"/>
                <a:ea typeface="Calibri" panose="020F0502020204030204" pitchFamily="34" charset="0"/>
                <a:cs typeface="Times New Roman" panose="02020603050405020304" pitchFamily="18" charset="0"/>
              </a:rPr>
              <a:t>How does the worldwide Christian </a:t>
            </a:r>
          </a:p>
          <a:p>
            <a:r>
              <a:rPr lang="en-GB" sz="1000" b="1" dirty="0">
                <a:effectLst/>
                <a:latin typeface="Calibri" panose="020F0502020204030204" pitchFamily="34" charset="0"/>
                <a:ea typeface="Calibri" panose="020F0502020204030204" pitchFamily="34" charset="0"/>
                <a:cs typeface="Times New Roman" panose="02020603050405020304" pitchFamily="18" charset="0"/>
              </a:rPr>
              <a:t>family celebrate, worship and mark key events?</a:t>
            </a:r>
            <a:r>
              <a:rPr lang="en-GB" sz="1000" dirty="0">
                <a:effectLst/>
                <a:latin typeface="Calibri" panose="020F0502020204030204" pitchFamily="34" charset="0"/>
                <a:ea typeface="Calibri" panose="020F0502020204030204" pitchFamily="34" charset="0"/>
                <a:cs typeface="Times New Roman" panose="02020603050405020304" pitchFamily="18" charset="0"/>
              </a:rPr>
              <a:t> </a:t>
            </a:r>
          </a:p>
          <a:p>
            <a:r>
              <a:rPr lang="en-GB" sz="1000" dirty="0">
                <a:latin typeface="Calibri" panose="020F0502020204030204" pitchFamily="34" charset="0"/>
                <a:cs typeface="Times New Roman" panose="02020603050405020304" pitchFamily="18" charset="0"/>
              </a:rPr>
              <a:t>We will explore some of the main festivals of Christianity and how they are celebrated around the world.</a:t>
            </a:r>
            <a:endParaRPr lang="en-US" sz="1000" dirty="0"/>
          </a:p>
        </p:txBody>
      </p:sp>
      <p:sp>
        <p:nvSpPr>
          <p:cNvPr id="44" name="TextBox 43">
            <a:extLst>
              <a:ext uri="{FF2B5EF4-FFF2-40B4-BE49-F238E27FC236}">
                <a16:creationId xmlns:a16="http://schemas.microsoft.com/office/drawing/2014/main" id="{5B5EC213-01E7-4176-9C18-F55FBE4E417F}"/>
              </a:ext>
            </a:extLst>
          </p:cNvPr>
          <p:cNvSpPr txBox="1"/>
          <p:nvPr/>
        </p:nvSpPr>
        <p:spPr>
          <a:xfrm>
            <a:off x="7107925" y="2811347"/>
            <a:ext cx="2458915" cy="86177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rPr>
              <a:t>Keeping safe:</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We will be looking at keeping safe at school and bullying using the slogan – see it, say it, stop it .</a:t>
            </a:r>
          </a:p>
        </p:txBody>
      </p:sp>
      <p:sp>
        <p:nvSpPr>
          <p:cNvPr id="52" name="TextBox 51">
            <a:extLst>
              <a:ext uri="{FF2B5EF4-FFF2-40B4-BE49-F238E27FC236}">
                <a16:creationId xmlns:a16="http://schemas.microsoft.com/office/drawing/2014/main" id="{BEAEAF32-AAFF-4A5D-873B-C70FB674404C}"/>
              </a:ext>
            </a:extLst>
          </p:cNvPr>
          <p:cNvSpPr txBox="1"/>
          <p:nvPr/>
        </p:nvSpPr>
        <p:spPr>
          <a:xfrm>
            <a:off x="2216170" y="4563328"/>
            <a:ext cx="2099025" cy="861774"/>
          </a:xfrm>
          <a:prstGeom prst="rect">
            <a:avLst/>
          </a:prstGeom>
          <a:noFill/>
        </p:spPr>
        <p:txBody>
          <a:bodyPr wrap="square" rtlCol="0">
            <a:spAutoFit/>
          </a:bodyPr>
          <a:lstStyle/>
          <a:p>
            <a:endParaRPr lang="en-GB" sz="1000" b="1" dirty="0">
              <a:solidFill>
                <a:srgbClr val="000000"/>
              </a:solidFill>
              <a:latin typeface="Calibri" panose="020F0502020204030204" pitchFamily="34" charset="0"/>
              <a:cs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Events in school to support our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SMSC development will include; RE day</a:t>
            </a:r>
            <a:r>
              <a:rPr kumimoji="0" lang="en-GB" sz="1000" b="0" i="0" u="none" strike="noStrike" kern="1200" cap="none" spc="0" normalizeH="0" baseline="0" noProof="0" dirty="0">
                <a:ln>
                  <a:noFill/>
                </a:ln>
                <a:solidFill>
                  <a:prstClr val="black"/>
                </a:solidFill>
                <a:effectLst/>
                <a:uLnTx/>
                <a:uFillTx/>
                <a:latin typeface="Calibri" panose="020F0502020204030204"/>
                <a:ea typeface="+mn-ea"/>
                <a:cs typeface="+mn-cs"/>
              </a:rPr>
              <a:t>, Pupil Voice, Anti Bullying Week, Christmas etc. </a:t>
            </a:r>
            <a:endParaRPr kumimoji="0" lang="en-GB" sz="1000" b="1" i="0" u="none" strike="noStrike" kern="1200" cap="none" spc="0" normalizeH="0" baseline="0" noProof="0" dirty="0">
              <a:ln>
                <a:noFill/>
              </a:ln>
              <a:solidFill>
                <a:prstClr val="black"/>
              </a:solidFill>
              <a:effectLst/>
              <a:uLnTx/>
              <a:uFillTx/>
              <a:latin typeface="Calibri" panose="020F0502020204030204"/>
              <a:ea typeface="Times New Roman" panose="02020603050405020304" pitchFamily="18" charset="0"/>
              <a:cs typeface="+mn-cs"/>
            </a:endParaRPr>
          </a:p>
        </p:txBody>
      </p:sp>
      <p:sp>
        <p:nvSpPr>
          <p:cNvPr id="55" name="TextBox 54">
            <a:extLst>
              <a:ext uri="{FF2B5EF4-FFF2-40B4-BE49-F238E27FC236}">
                <a16:creationId xmlns:a16="http://schemas.microsoft.com/office/drawing/2014/main" id="{0B3E0BA9-2D90-4E24-8C91-7B4A5FF4118E}"/>
              </a:ext>
            </a:extLst>
          </p:cNvPr>
          <p:cNvSpPr txBox="1"/>
          <p:nvPr/>
        </p:nvSpPr>
        <p:spPr>
          <a:xfrm>
            <a:off x="2279531" y="1958094"/>
            <a:ext cx="1963537" cy="2554545"/>
          </a:xfrm>
          <a:prstGeom prst="rect">
            <a:avLst/>
          </a:prstGeom>
          <a:noFill/>
        </p:spPr>
        <p:txBody>
          <a:bodyPr wrap="square" rtlCol="0">
            <a:spAutoFit/>
          </a:bodyPr>
          <a:lstStyle/>
          <a:p>
            <a:r>
              <a:rPr lang="en-US" sz="1000" b="1" dirty="0"/>
              <a:t>Children will be taught key aspects of the following:</a:t>
            </a:r>
          </a:p>
          <a:p>
            <a:pPr marL="171450" indent="-171450">
              <a:buFont typeface="Arial" panose="020B0604020202020204" pitchFamily="34" charset="0"/>
              <a:buChar char="•"/>
            </a:pPr>
            <a:r>
              <a:rPr lang="en-US" sz="1000" dirty="0"/>
              <a:t>Addition</a:t>
            </a:r>
          </a:p>
          <a:p>
            <a:pPr marL="171450" indent="-171450">
              <a:buFont typeface="Arial" panose="020B0604020202020204" pitchFamily="34" charset="0"/>
              <a:buChar char="•"/>
            </a:pPr>
            <a:r>
              <a:rPr lang="en-US" sz="1000" dirty="0"/>
              <a:t>Subtraction </a:t>
            </a:r>
          </a:p>
          <a:p>
            <a:pPr marL="171450" indent="-171450">
              <a:buFont typeface="Arial" panose="020B0604020202020204" pitchFamily="34" charset="0"/>
              <a:buChar char="•"/>
            </a:pPr>
            <a:r>
              <a:rPr lang="en-US" sz="1000" dirty="0"/>
              <a:t>Multiplication</a:t>
            </a:r>
          </a:p>
          <a:p>
            <a:pPr marL="171450" indent="-171450">
              <a:buFont typeface="Arial" panose="020B0604020202020204" pitchFamily="34" charset="0"/>
              <a:buChar char="•"/>
            </a:pPr>
            <a:r>
              <a:rPr lang="en-US" sz="1000" dirty="0"/>
              <a:t>Division</a:t>
            </a:r>
          </a:p>
          <a:p>
            <a:pPr marL="171450" indent="-171450">
              <a:buFont typeface="Arial" panose="020B0604020202020204" pitchFamily="34" charset="0"/>
              <a:buChar char="•"/>
            </a:pPr>
            <a:r>
              <a:rPr lang="en-US" sz="1000" dirty="0"/>
              <a:t>Length, area and perimeter</a:t>
            </a:r>
          </a:p>
          <a:p>
            <a:endParaRPr lang="en-US" sz="1000" dirty="0"/>
          </a:p>
          <a:p>
            <a:r>
              <a:rPr lang="en-US" sz="1000" b="1" dirty="0"/>
              <a:t>How you can help at home:</a:t>
            </a:r>
          </a:p>
          <a:p>
            <a:pPr marL="171450" indent="-171450">
              <a:buFont typeface="Arial" panose="020B0604020202020204" pitchFamily="34" charset="0"/>
              <a:buChar char="•"/>
            </a:pPr>
            <a:r>
              <a:rPr lang="en-US" sz="1000" dirty="0"/>
              <a:t>Encourage  your children to  complete Times Tables Rock Stars every week</a:t>
            </a:r>
          </a:p>
          <a:p>
            <a:pPr marL="171450" indent="-171450">
              <a:buFont typeface="Arial" panose="020B0604020202020204" pitchFamily="34" charset="0"/>
              <a:buChar char="•"/>
            </a:pPr>
            <a:r>
              <a:rPr lang="en-US" sz="1000" dirty="0"/>
              <a:t>Ensure homework is completed</a:t>
            </a:r>
          </a:p>
          <a:p>
            <a:endParaRPr lang="en-US" sz="1000" dirty="0"/>
          </a:p>
          <a:p>
            <a:endParaRPr lang="en-US" sz="1000" dirty="0"/>
          </a:p>
        </p:txBody>
      </p:sp>
      <p:sp>
        <p:nvSpPr>
          <p:cNvPr id="59" name="TextBox 58">
            <a:extLst>
              <a:ext uri="{FF2B5EF4-FFF2-40B4-BE49-F238E27FC236}">
                <a16:creationId xmlns:a16="http://schemas.microsoft.com/office/drawing/2014/main" id="{3719C5D5-BCFD-4481-8355-E3B750002573}"/>
              </a:ext>
            </a:extLst>
          </p:cNvPr>
          <p:cNvSpPr txBox="1"/>
          <p:nvPr/>
        </p:nvSpPr>
        <p:spPr>
          <a:xfrm>
            <a:off x="4392819" y="4382305"/>
            <a:ext cx="2674909" cy="1015663"/>
          </a:xfrm>
          <a:prstGeom prst="rect">
            <a:avLst/>
          </a:prstGeom>
          <a:noFill/>
        </p:spPr>
        <p:txBody>
          <a:bodyPr wrap="square" lIns="91440" tIns="45720" rIns="91440" bIns="45720" rtlCol="0" anchor="t">
            <a:spAutoFit/>
          </a:bodyPr>
          <a:lstStyle/>
          <a:p>
            <a:pPr lvl="0"/>
            <a:r>
              <a:rPr lang="en-US" sz="1000" b="1" dirty="0">
                <a:solidFill>
                  <a:prstClr val="black"/>
                </a:solidFill>
              </a:rPr>
              <a:t>E-safety: </a:t>
            </a:r>
            <a:r>
              <a:rPr lang="en-US" sz="1000" dirty="0">
                <a:solidFill>
                  <a:prstClr val="black"/>
                </a:solidFill>
              </a:rPr>
              <a:t>We will be exploring the advantages and disadvantages of using texts and images.</a:t>
            </a:r>
          </a:p>
          <a:p>
            <a:pPr lvl="0"/>
            <a:endParaRPr lang="en-US" sz="1000" b="1" dirty="0">
              <a:solidFill>
                <a:prstClr val="black"/>
              </a:solidFill>
            </a:endParaRPr>
          </a:p>
          <a:p>
            <a:pPr lvl="0"/>
            <a:r>
              <a:rPr lang="en-US" sz="1000" b="1" dirty="0">
                <a:solidFill>
                  <a:prstClr val="black"/>
                </a:solidFill>
              </a:rPr>
              <a:t>Desktop publishing: </a:t>
            </a:r>
            <a:r>
              <a:rPr lang="en-US" sz="1000" dirty="0">
                <a:solidFill>
                  <a:prstClr val="black"/>
                </a:solidFill>
              </a:rPr>
              <a:t>We will be looking at text, font images, etc. and why these can be used to communicate messages. </a:t>
            </a:r>
          </a:p>
        </p:txBody>
      </p:sp>
      <p:sp>
        <p:nvSpPr>
          <p:cNvPr id="61" name="TextBox 60">
            <a:extLst>
              <a:ext uri="{FF2B5EF4-FFF2-40B4-BE49-F238E27FC236}">
                <a16:creationId xmlns:a16="http://schemas.microsoft.com/office/drawing/2014/main" id="{CBD3B849-548D-4343-BA5C-09BD53FCC753}"/>
              </a:ext>
            </a:extLst>
          </p:cNvPr>
          <p:cNvSpPr txBox="1"/>
          <p:nvPr/>
        </p:nvSpPr>
        <p:spPr>
          <a:xfrm>
            <a:off x="4921691" y="5742059"/>
            <a:ext cx="2440342" cy="116955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rPr>
              <a:t>Dance &amp; Forest School:</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We will be learning some dance moves that will be </a:t>
            </a:r>
            <a:r>
              <a:rPr kumimoji="0" lang="en-US" sz="1000" b="0" i="0" u="none" strike="noStrike" kern="1200" cap="none" spc="0" normalizeH="0" baseline="0" noProof="0" dirty="0" err="1">
                <a:ln>
                  <a:noFill/>
                </a:ln>
                <a:solidFill>
                  <a:prstClr val="black"/>
                </a:solidFill>
                <a:effectLst/>
                <a:uLnTx/>
                <a:uFillTx/>
                <a:latin typeface="Calibri" panose="020F0502020204030204"/>
                <a:ea typeface="+mn-ea"/>
                <a:cs typeface="+mn-cs"/>
              </a:rPr>
              <a:t>co-ordinated</a:t>
            </a: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 to winter/Christmas themes.</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Forest School will enable us to learn through the outdoors. </a:t>
            </a:r>
          </a:p>
          <a:p>
            <a:endParaRPr lang="en-US" sz="1000" dirty="0"/>
          </a:p>
        </p:txBody>
      </p:sp>
      <p:sp>
        <p:nvSpPr>
          <p:cNvPr id="64" name="TextBox 63">
            <a:extLst>
              <a:ext uri="{FF2B5EF4-FFF2-40B4-BE49-F238E27FC236}">
                <a16:creationId xmlns:a16="http://schemas.microsoft.com/office/drawing/2014/main" id="{4D4D4009-CDC6-4ED0-AC70-9D341E66A067}"/>
              </a:ext>
            </a:extLst>
          </p:cNvPr>
          <p:cNvSpPr txBox="1"/>
          <p:nvPr/>
        </p:nvSpPr>
        <p:spPr>
          <a:xfrm>
            <a:off x="175613" y="5683683"/>
            <a:ext cx="2251062" cy="116955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rPr>
              <a:t>Adjectives:</a:t>
            </a:r>
          </a:p>
          <a:p>
            <a:pPr algn="l"/>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We will </a:t>
            </a:r>
            <a:r>
              <a:rPr lang="en-US" sz="1000" dirty="0">
                <a:solidFill>
                  <a:prstClr val="black"/>
                </a:solidFill>
                <a:latin typeface="Calibri" panose="020F0502020204030204"/>
              </a:rPr>
              <a:t>d</a:t>
            </a:r>
            <a:r>
              <a:rPr lang="en-GB" sz="1000" b="0" i="0" dirty="0">
                <a:solidFill>
                  <a:srgbClr val="222222"/>
                </a:solidFill>
                <a:effectLst/>
                <a:latin typeface="Calibri" panose="020F0502020204030204" pitchFamily="34" charset="0"/>
                <a:ea typeface="Calibri" panose="020F0502020204030204" pitchFamily="34" charset="0"/>
                <a:cs typeface="Calibri" panose="020F0502020204030204" pitchFamily="34" charset="0"/>
              </a:rPr>
              <a:t>escribe some of the shapes in their work using language of colour, size or shape. We will also listen and then select the correct decoration according to its colour.</a:t>
            </a:r>
          </a:p>
          <a:p>
            <a:endParaRPr lang="en-US" sz="1000" dirty="0"/>
          </a:p>
        </p:txBody>
      </p:sp>
      <p:sp>
        <p:nvSpPr>
          <p:cNvPr id="71" name="TextBox 70">
            <a:extLst>
              <a:ext uri="{FF2B5EF4-FFF2-40B4-BE49-F238E27FC236}">
                <a16:creationId xmlns:a16="http://schemas.microsoft.com/office/drawing/2014/main" id="{5492B5FF-90D4-45DE-9E1D-F1CD484B243D}"/>
              </a:ext>
            </a:extLst>
          </p:cNvPr>
          <p:cNvSpPr txBox="1"/>
          <p:nvPr/>
        </p:nvSpPr>
        <p:spPr>
          <a:xfrm>
            <a:off x="56760" y="1826857"/>
            <a:ext cx="2086465" cy="3170099"/>
          </a:xfrm>
          <a:prstGeom prst="rect">
            <a:avLst/>
          </a:prstGeom>
          <a:noFill/>
        </p:spPr>
        <p:txBody>
          <a:bodyPr wrap="square" lIns="91440" tIns="45720" rIns="91440" bIns="45720" rtlCol="0" anchor="t">
            <a:spAutoFit/>
          </a:bodyPr>
          <a:lstStyle/>
          <a:p>
            <a:pPr marL="171450" indent="-171450">
              <a:buFont typeface="Arial" panose="020B0604020202020204" pitchFamily="34" charset="0"/>
              <a:buChar char="•"/>
            </a:pPr>
            <a:r>
              <a:rPr lang="en-US" sz="1000" b="1" dirty="0"/>
              <a:t>Poetry</a:t>
            </a:r>
            <a:r>
              <a:rPr lang="en-US" sz="1000" dirty="0"/>
              <a:t>: Cinquains – poems of 5 lines with a pattern of 2, 4, 6, 8, 2 syllables per line</a:t>
            </a:r>
          </a:p>
          <a:p>
            <a:pPr marL="171450" indent="-171450">
              <a:buFont typeface="Arial" panose="020B0604020202020204" pitchFamily="34" charset="0"/>
              <a:buChar char="•"/>
            </a:pPr>
            <a:r>
              <a:rPr lang="en-US" sz="1000" b="1" dirty="0"/>
              <a:t>Stories</a:t>
            </a:r>
            <a:r>
              <a:rPr lang="en-US" sz="1000" dirty="0"/>
              <a:t>: We will be writing stories </a:t>
            </a:r>
            <a:r>
              <a:rPr lang="en-GB" sz="1000" dirty="0"/>
              <a:t>based on life in the Bronze Age</a:t>
            </a:r>
          </a:p>
          <a:p>
            <a:pPr marL="171450" indent="-171450">
              <a:buFont typeface="Arial" panose="020B0604020202020204" pitchFamily="34" charset="0"/>
              <a:buChar char="•"/>
            </a:pPr>
            <a:r>
              <a:rPr lang="en-GB" sz="1000" dirty="0"/>
              <a:t>  </a:t>
            </a:r>
            <a:r>
              <a:rPr lang="en-US" sz="1000" b="1" dirty="0"/>
              <a:t>Chronological reports</a:t>
            </a:r>
            <a:r>
              <a:rPr lang="en-US" sz="1000" dirty="0"/>
              <a:t>: </a:t>
            </a:r>
            <a:r>
              <a:rPr lang="en-GB" sz="1000" dirty="0"/>
              <a:t> We will be writing a report on our work to show the developments from Stone Age through Bronze Age and ending in the Iron Age</a:t>
            </a:r>
          </a:p>
          <a:p>
            <a:pPr marL="171450" indent="-171450">
              <a:buFont typeface="Arial" panose="020B0604020202020204" pitchFamily="34" charset="0"/>
              <a:buChar char="•"/>
            </a:pPr>
            <a:r>
              <a:rPr lang="en-US" sz="1000" b="1" dirty="0"/>
              <a:t>Class text: </a:t>
            </a:r>
            <a:r>
              <a:rPr lang="en-US" sz="1000" dirty="0"/>
              <a:t>We will continue reading </a:t>
            </a:r>
            <a:r>
              <a:rPr lang="en-GB" sz="1000" dirty="0"/>
              <a:t>Stig of the Dump by Clive King and Stone Age Boy by Satoshi Kitamura</a:t>
            </a:r>
          </a:p>
          <a:p>
            <a:endParaRPr lang="en-US" sz="1000" dirty="0"/>
          </a:p>
          <a:p>
            <a:r>
              <a:rPr lang="en-US" sz="1000" b="1" dirty="0"/>
              <a:t>How you can help at home:</a:t>
            </a:r>
          </a:p>
          <a:p>
            <a:pPr marL="171450" indent="-171450">
              <a:buFont typeface="Arial" panose="020B0604020202020204" pitchFamily="34" charset="0"/>
              <a:buChar char="•"/>
            </a:pPr>
            <a:r>
              <a:rPr lang="en-US" sz="1000" dirty="0"/>
              <a:t>Ensure homework is completed</a:t>
            </a:r>
          </a:p>
          <a:p>
            <a:pPr marL="171450" indent="-171450">
              <a:buFont typeface="Arial" panose="020B0604020202020204" pitchFamily="34" charset="0"/>
              <a:buChar char="•"/>
            </a:pPr>
            <a:r>
              <a:rPr lang="en-US" sz="1000" dirty="0"/>
              <a:t>Discuss newly learnt words (spellings)</a:t>
            </a:r>
          </a:p>
          <a:p>
            <a:pPr marL="171450" indent="-171450">
              <a:buFont typeface="Arial" panose="020B0604020202020204" pitchFamily="34" charset="0"/>
              <a:buChar char="•"/>
            </a:pPr>
            <a:r>
              <a:rPr lang="en-US" sz="1000" dirty="0"/>
              <a:t>Encourage your child to read</a:t>
            </a:r>
          </a:p>
        </p:txBody>
      </p:sp>
      <p:sp>
        <p:nvSpPr>
          <p:cNvPr id="72" name="TextBox 71">
            <a:extLst>
              <a:ext uri="{FF2B5EF4-FFF2-40B4-BE49-F238E27FC236}">
                <a16:creationId xmlns:a16="http://schemas.microsoft.com/office/drawing/2014/main" id="{4A93261E-2FB7-40C5-9705-60C67096CB12}"/>
              </a:ext>
            </a:extLst>
          </p:cNvPr>
          <p:cNvSpPr txBox="1"/>
          <p:nvPr/>
        </p:nvSpPr>
        <p:spPr>
          <a:xfrm>
            <a:off x="7425552" y="4511344"/>
            <a:ext cx="2458915" cy="147732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rPr>
              <a:t>Rock and Roll:</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We will be learning about the origin and features of rock and roll music</a:t>
            </a:r>
            <a:r>
              <a:rPr lang="en-GB" sz="1000">
                <a:solidFill>
                  <a:prstClr val="black"/>
                </a:solidFill>
                <a:latin typeface="Calibri" panose="020F0502020204030204" pitchFamily="34" charset="0"/>
                <a:ea typeface="Calibri" panose="020F0502020204030204" pitchFamily="34" charset="0"/>
                <a:cs typeface="Calibri" panose="020F0502020204030204" pitchFamily="34" charset="0"/>
              </a:rPr>
              <a:t>. P</a:t>
            </a:r>
            <a:r>
              <a:rPr kumimoji="0" lang="en-GB" sz="1000" b="0" i="0" u="none" strike="noStrike" kern="1200" cap="none" spc="0" normalizeH="0" baseline="0" noProof="0" dirty="0" err="1">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upils</a:t>
            </a: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 will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learn how to play the Hand Jive and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Rock Around the Clock, looking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rPr>
              <a:t>specifically at a walking bass line, before performing a piece as a class.</a:t>
            </a:r>
            <a:endParaRPr kumimoji="0" lang="en-US" sz="1000" b="0"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Calibri" panose="020F0502020204030204" pitchFamily="34" charset="0"/>
            </a:endParaRPr>
          </a:p>
          <a:p>
            <a:r>
              <a:rPr lang="en-GB" sz="1000" dirty="0"/>
              <a:t>.</a:t>
            </a:r>
            <a:endParaRPr lang="en-US" sz="1000" b="1" dirty="0"/>
          </a:p>
        </p:txBody>
      </p:sp>
      <p:sp>
        <p:nvSpPr>
          <p:cNvPr id="73" name="TextBox 72">
            <a:extLst>
              <a:ext uri="{FF2B5EF4-FFF2-40B4-BE49-F238E27FC236}">
                <a16:creationId xmlns:a16="http://schemas.microsoft.com/office/drawing/2014/main" id="{0051CF6A-67DC-44F1-8CA4-30B96CB7FBD7}"/>
              </a:ext>
            </a:extLst>
          </p:cNvPr>
          <p:cNvSpPr txBox="1"/>
          <p:nvPr/>
        </p:nvSpPr>
        <p:spPr>
          <a:xfrm>
            <a:off x="2481611" y="5648922"/>
            <a:ext cx="2342738" cy="1169551"/>
          </a:xfrm>
          <a:prstGeom prst="rect">
            <a:avLst/>
          </a:prstGeom>
          <a:noFill/>
        </p:spPr>
        <p:txBody>
          <a:bodyPr wrap="square" lIns="91440" tIns="45720" rIns="91440" bIns="45720" rtlCol="0" anchor="t">
            <a:spAutoFit/>
          </a:bodyPr>
          <a:lstStyle/>
          <a:p>
            <a:r>
              <a:rPr lang="en-US" sz="1000" b="1" dirty="0"/>
              <a:t>Artists and techniques:</a:t>
            </a:r>
          </a:p>
          <a:p>
            <a:r>
              <a:rPr lang="en-US" sz="1000" dirty="0"/>
              <a:t>We will be looking at </a:t>
            </a:r>
            <a:r>
              <a:rPr lang="en-US" sz="1000" dirty="0" err="1"/>
              <a:t>colour</a:t>
            </a:r>
            <a:r>
              <a:rPr lang="en-US" sz="1000" dirty="0"/>
              <a:t> theory,  Bronze Age </a:t>
            </a:r>
            <a:r>
              <a:rPr lang="en-US" sz="1000" dirty="0" err="1"/>
              <a:t>jewellery</a:t>
            </a:r>
            <a:r>
              <a:rPr lang="en-US" sz="1000" dirty="0"/>
              <a:t> and looking at the illustrations in the books Stone Age Boy by </a:t>
            </a:r>
            <a:r>
              <a:rPr lang="en-GB" sz="1000" dirty="0"/>
              <a:t>Satoshi Kitamura and Stig of the Dump by Clive King</a:t>
            </a:r>
            <a:r>
              <a:rPr lang="en-US" sz="1000" dirty="0"/>
              <a:t>. </a:t>
            </a:r>
          </a:p>
          <a:p>
            <a:endParaRPr lang="en-US" sz="1000" dirty="0"/>
          </a:p>
        </p:txBody>
      </p:sp>
      <p:pic>
        <p:nvPicPr>
          <p:cNvPr id="2" name="Picture 1">
            <a:extLst>
              <a:ext uri="{FF2B5EF4-FFF2-40B4-BE49-F238E27FC236}">
                <a16:creationId xmlns:a16="http://schemas.microsoft.com/office/drawing/2014/main" id="{73F25977-8074-4E4A-9F7C-4EE9763B556C}"/>
              </a:ext>
            </a:extLst>
          </p:cNvPr>
          <p:cNvPicPr>
            <a:picLocks noChangeAspect="1"/>
          </p:cNvPicPr>
          <p:nvPr/>
        </p:nvPicPr>
        <p:blipFill>
          <a:blip r:embed="rId7"/>
          <a:stretch>
            <a:fillRect/>
          </a:stretch>
        </p:blipFill>
        <p:spPr>
          <a:xfrm>
            <a:off x="2481611" y="132832"/>
            <a:ext cx="1451117" cy="1451117"/>
          </a:xfrm>
          <a:prstGeom prst="rect">
            <a:avLst/>
          </a:prstGeom>
        </p:spPr>
      </p:pic>
    </p:spTree>
    <p:extLst>
      <p:ext uri="{BB962C8B-B14F-4D97-AF65-F5344CB8AC3E}">
        <p14:creationId xmlns:p14="http://schemas.microsoft.com/office/powerpoint/2010/main" val="28749265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a158a6a-454f-4afe-a7d4-2c9353e6d01f">
      <Terms xmlns="http://schemas.microsoft.com/office/infopath/2007/PartnerControls"/>
    </lcf76f155ced4ddcb4097134ff3c332f>
    <TaxCatchAll xmlns="27710824-13d0-4ff0-80b4-1133d42a8012"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E2EC87B58BD7A41A7D69ADEBD652E78" ma:contentTypeVersion="20" ma:contentTypeDescription="Create a new document." ma:contentTypeScope="" ma:versionID="2088e89a4c203a38a504b43b6077c5d1">
  <xsd:schema xmlns:xsd="http://www.w3.org/2001/XMLSchema" xmlns:xs="http://www.w3.org/2001/XMLSchema" xmlns:p="http://schemas.microsoft.com/office/2006/metadata/properties" xmlns:ns2="6a158a6a-454f-4afe-a7d4-2c9353e6d01f" xmlns:ns3="27710824-13d0-4ff0-80b4-1133d42a8012" targetNamespace="http://schemas.microsoft.com/office/2006/metadata/properties" ma:root="true" ma:fieldsID="a26314f3cac778e85415cd714f9bbe71" ns2:_="" ns3:_="">
    <xsd:import namespace="6a158a6a-454f-4afe-a7d4-2c9353e6d01f"/>
    <xsd:import namespace="27710824-13d0-4ff0-80b4-1133d42a801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a158a6a-454f-4afe-a7d4-2c9353e6d0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b1127a7-ea9e-42e0-b75c-90388b9b2f4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7710824-13d0-4ff0-80b4-1133d42a801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f82fe9f2-ec51-4e50-8215-75bb076ba325}" ma:internalName="TaxCatchAll" ma:showField="CatchAllData" ma:web="27710824-13d0-4ff0-80b4-1133d42a801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BFAC91D-BA4B-4311-B5FB-C3D24A6D3EB6}">
  <ds:schemaRefs>
    <ds:schemaRef ds:uri="http://purl.org/dc/elements/1.1/"/>
    <ds:schemaRef ds:uri="http://schemas.microsoft.com/office/2006/metadata/properties"/>
    <ds:schemaRef ds:uri="b43abf7f-f8ae-4bd0-b546-67f91f60e394"/>
    <ds:schemaRef ds:uri="http://schemas.microsoft.com/office/2006/documentManagement/types"/>
    <ds:schemaRef ds:uri="http://purl.org/dc/terms/"/>
    <ds:schemaRef ds:uri="http://purl.org/dc/dcmitype/"/>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9B35DAB-1654-4039-AA5B-082FDDC5C431}">
  <ds:schemaRefs>
    <ds:schemaRef ds:uri="http://schemas.microsoft.com/sharepoint/v3/contenttype/forms"/>
  </ds:schemaRefs>
</ds:datastoreItem>
</file>

<file path=customXml/itemProps3.xml><?xml version="1.0" encoding="utf-8"?>
<ds:datastoreItem xmlns:ds="http://schemas.openxmlformats.org/officeDocument/2006/customXml" ds:itemID="{D1777645-E9A9-472F-B684-FB56EEA08362}"/>
</file>

<file path=docProps/app.xml><?xml version="1.0" encoding="utf-8"?>
<Properties xmlns="http://schemas.openxmlformats.org/officeDocument/2006/extended-properties" xmlns:vt="http://schemas.openxmlformats.org/officeDocument/2006/docPropsVTypes">
  <Template>Office Theme</Template>
  <TotalTime>1069</TotalTime>
  <Words>617</Words>
  <Application>Microsoft Office PowerPoint</Application>
  <PresentationFormat>A4 Paper (210x297 mm)</PresentationFormat>
  <Paragraphs>64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9313123 office.3123</dc:creator>
  <cp:lastModifiedBy>Mrs Jarrett</cp:lastModifiedBy>
  <cp:revision>89</cp:revision>
  <cp:lastPrinted>2021-05-28T11:17:02Z</cp:lastPrinted>
  <dcterms:created xsi:type="dcterms:W3CDTF">2021-05-28T10:08:42Z</dcterms:created>
  <dcterms:modified xsi:type="dcterms:W3CDTF">2025-10-21T12:50:40Z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0x0101005E2EC87B58BD7A41A7D69ADEBD652E78</vt:lpwstr>
  </property>
</Properties>
</file>