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43" autoAdjust="0"/>
    <p:restoredTop sz="94660"/>
  </p:normalViewPr>
  <p:slideViewPr>
    <p:cSldViewPr snapToGrid="0">
      <p:cViewPr varScale="1">
        <p:scale>
          <a:sx n="117" d="100"/>
          <a:sy n="117" d="100"/>
        </p:scale>
        <p:origin x="144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23/05/2025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762012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23/05/2025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3105585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23/05/2025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1198978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23/05/2025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3697829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3AE4DE7-7F8A-4FF9-8E17-4EB95647ECFE}" type="datetimeFigureOut">
              <a:rPr lang="en-GB" smtClean="0"/>
              <a:t>23/05/2025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1887408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3AE4DE7-7F8A-4FF9-8E17-4EB95647ECFE}" type="datetimeFigureOut">
              <a:rPr lang="en-GB" smtClean="0"/>
              <a:t>23/05/2025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529513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AE4DE7-7F8A-4FF9-8E17-4EB95647ECFE}" type="datetimeFigureOut">
              <a:rPr lang="en-GB" smtClean="0"/>
              <a:t>23/05/2025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599999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AE4DE7-7F8A-4FF9-8E17-4EB95647ECFE}" type="datetimeFigureOut">
              <a:rPr lang="en-GB" smtClean="0"/>
              <a:t>23/05/2025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97531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AE4DE7-7F8A-4FF9-8E17-4EB95647ECFE}" type="datetimeFigureOut">
              <a:rPr lang="en-GB" smtClean="0"/>
              <a:t>23/05/2025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74103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AE4DE7-7F8A-4FF9-8E17-4EB95647ECFE}" type="datetimeFigureOut">
              <a:rPr lang="en-GB" smtClean="0"/>
              <a:t>23/05/2025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3931292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AE4DE7-7F8A-4FF9-8E17-4EB95647ECFE}" type="datetimeFigureOut">
              <a:rPr lang="en-GB" smtClean="0"/>
              <a:t>23/05/2025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994897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AE4DE7-7F8A-4FF9-8E17-4EB95647ECFE}" type="datetimeFigureOut">
              <a:rPr lang="en-GB" smtClean="0"/>
              <a:t>23/05/2025</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EB9F9C-00DD-456E-BFB0-3D184BCC10DD}" type="slidenum">
              <a:rPr lang="en-GB" smtClean="0"/>
              <a:t>‹#›</a:t>
            </a:fld>
            <a:endParaRPr lang="en-GB"/>
          </a:p>
        </p:txBody>
      </p:sp>
    </p:spTree>
    <p:extLst>
      <p:ext uri="{BB962C8B-B14F-4D97-AF65-F5344CB8AC3E}">
        <p14:creationId xmlns:p14="http://schemas.microsoft.com/office/powerpoint/2010/main" val="1052633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hyperlink" Target="https://whiteroseeducation.com/1-minute-maths"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Diagonal Corners Rounded 3">
            <a:extLst>
              <a:ext uri="{FF2B5EF4-FFF2-40B4-BE49-F238E27FC236}">
                <a16:creationId xmlns:a16="http://schemas.microsoft.com/office/drawing/2014/main" id="{B62656C7-FA13-4C84-97F1-4787E0C107DE}"/>
              </a:ext>
            </a:extLst>
          </p:cNvPr>
          <p:cNvSpPr/>
          <p:nvPr/>
        </p:nvSpPr>
        <p:spPr>
          <a:xfrm>
            <a:off x="4339114" y="230521"/>
            <a:ext cx="5365443" cy="2385133"/>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5" name="Rectangle: Diagonal Corners Rounded 4">
            <a:extLst>
              <a:ext uri="{FF2B5EF4-FFF2-40B4-BE49-F238E27FC236}">
                <a16:creationId xmlns:a16="http://schemas.microsoft.com/office/drawing/2014/main" id="{03E8DE4E-A95E-483A-A699-EABB5AA1488B}"/>
              </a:ext>
            </a:extLst>
          </p:cNvPr>
          <p:cNvSpPr/>
          <p:nvPr/>
        </p:nvSpPr>
        <p:spPr>
          <a:xfrm>
            <a:off x="129126" y="129652"/>
            <a:ext cx="2077432" cy="1261192"/>
          </a:xfrm>
          <a:prstGeom prst="round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6" name="Rectangle: Diagonal Corners Rounded 5">
            <a:extLst>
              <a:ext uri="{FF2B5EF4-FFF2-40B4-BE49-F238E27FC236}">
                <a16:creationId xmlns:a16="http://schemas.microsoft.com/office/drawing/2014/main" id="{4787B26A-CAFA-4122-9581-3993AFD111D0}"/>
              </a:ext>
            </a:extLst>
          </p:cNvPr>
          <p:cNvSpPr/>
          <p:nvPr/>
        </p:nvSpPr>
        <p:spPr>
          <a:xfrm>
            <a:off x="108974" y="1474342"/>
            <a:ext cx="1972687" cy="3953087"/>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8" name="Rectangle: Diagonal Corners Rounded 7">
            <a:extLst>
              <a:ext uri="{FF2B5EF4-FFF2-40B4-BE49-F238E27FC236}">
                <a16:creationId xmlns:a16="http://schemas.microsoft.com/office/drawing/2014/main" id="{8238F6DB-F444-4881-B025-A9E420DFE549}"/>
              </a:ext>
            </a:extLst>
          </p:cNvPr>
          <p:cNvSpPr/>
          <p:nvPr/>
        </p:nvSpPr>
        <p:spPr>
          <a:xfrm>
            <a:off x="4339114" y="2689264"/>
            <a:ext cx="2641815" cy="1327512"/>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14" name="Rectangle: Diagonal Corners Rounded 13">
            <a:extLst>
              <a:ext uri="{FF2B5EF4-FFF2-40B4-BE49-F238E27FC236}">
                <a16:creationId xmlns:a16="http://schemas.microsoft.com/office/drawing/2014/main" id="{2D3692A2-2089-469E-85F5-99870EEDF311}"/>
              </a:ext>
            </a:extLst>
          </p:cNvPr>
          <p:cNvSpPr/>
          <p:nvPr/>
        </p:nvSpPr>
        <p:spPr>
          <a:xfrm>
            <a:off x="51893" y="5574821"/>
            <a:ext cx="2361957" cy="1213607"/>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pic>
        <p:nvPicPr>
          <p:cNvPr id="20" name="Picture 19">
            <a:extLst>
              <a:ext uri="{FF2B5EF4-FFF2-40B4-BE49-F238E27FC236}">
                <a16:creationId xmlns:a16="http://schemas.microsoft.com/office/drawing/2014/main" id="{F2EC4A2F-C5DE-4CCC-8DB2-59F9D9C3A23E}"/>
              </a:ext>
            </a:extLst>
          </p:cNvPr>
          <p:cNvPicPr>
            <a:picLocks noChangeAspect="1"/>
          </p:cNvPicPr>
          <p:nvPr/>
        </p:nvPicPr>
        <p:blipFill>
          <a:blip r:embed="rId2"/>
          <a:stretch>
            <a:fillRect/>
          </a:stretch>
        </p:blipFill>
        <p:spPr>
          <a:xfrm>
            <a:off x="2211146" y="2152818"/>
            <a:ext cx="1971465" cy="3098311"/>
          </a:xfrm>
          <a:prstGeom prst="rect">
            <a:avLst/>
          </a:prstGeom>
        </p:spPr>
      </p:pic>
      <p:pic>
        <p:nvPicPr>
          <p:cNvPr id="26" name="Picture 25">
            <a:extLst>
              <a:ext uri="{FF2B5EF4-FFF2-40B4-BE49-F238E27FC236}">
                <a16:creationId xmlns:a16="http://schemas.microsoft.com/office/drawing/2014/main" id="{6BCBEE75-4041-4AEF-9595-72ECCC1E6E08}"/>
              </a:ext>
            </a:extLst>
          </p:cNvPr>
          <p:cNvPicPr>
            <a:picLocks noChangeAspect="1"/>
          </p:cNvPicPr>
          <p:nvPr/>
        </p:nvPicPr>
        <p:blipFill>
          <a:blip r:embed="rId3"/>
          <a:stretch>
            <a:fillRect/>
          </a:stretch>
        </p:blipFill>
        <p:spPr>
          <a:xfrm>
            <a:off x="2494651" y="5566889"/>
            <a:ext cx="2326188" cy="1213607"/>
          </a:xfrm>
          <a:prstGeom prst="rect">
            <a:avLst/>
          </a:prstGeom>
        </p:spPr>
      </p:pic>
      <p:pic>
        <p:nvPicPr>
          <p:cNvPr id="27" name="Picture 26">
            <a:extLst>
              <a:ext uri="{FF2B5EF4-FFF2-40B4-BE49-F238E27FC236}">
                <a16:creationId xmlns:a16="http://schemas.microsoft.com/office/drawing/2014/main" id="{C951014B-E3ED-466A-AF6F-22D18013E9D4}"/>
              </a:ext>
            </a:extLst>
          </p:cNvPr>
          <p:cNvPicPr>
            <a:picLocks noChangeAspect="1"/>
          </p:cNvPicPr>
          <p:nvPr/>
        </p:nvPicPr>
        <p:blipFill>
          <a:blip r:embed="rId3"/>
          <a:stretch>
            <a:fillRect/>
          </a:stretch>
        </p:blipFill>
        <p:spPr>
          <a:xfrm>
            <a:off x="4948037" y="5574822"/>
            <a:ext cx="2326188" cy="1197744"/>
          </a:xfrm>
          <a:prstGeom prst="rect">
            <a:avLst/>
          </a:prstGeom>
        </p:spPr>
      </p:pic>
      <p:sp>
        <p:nvSpPr>
          <p:cNvPr id="29" name="Rectangle: Diagonal Corners Rounded 28">
            <a:extLst>
              <a:ext uri="{FF2B5EF4-FFF2-40B4-BE49-F238E27FC236}">
                <a16:creationId xmlns:a16="http://schemas.microsoft.com/office/drawing/2014/main" id="{5293D54B-F153-4EFE-B15D-9A2E14673BE2}"/>
              </a:ext>
            </a:extLst>
          </p:cNvPr>
          <p:cNvSpPr/>
          <p:nvPr/>
        </p:nvSpPr>
        <p:spPr>
          <a:xfrm>
            <a:off x="7346607" y="5574821"/>
            <a:ext cx="2326188" cy="1197745"/>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32" name="Rectangle: Diagonal Corners Rounded 31">
            <a:extLst>
              <a:ext uri="{FF2B5EF4-FFF2-40B4-BE49-F238E27FC236}">
                <a16:creationId xmlns:a16="http://schemas.microsoft.com/office/drawing/2014/main" id="{636DECAC-2F18-46A6-ADDE-660CB269DD6E}"/>
              </a:ext>
            </a:extLst>
          </p:cNvPr>
          <p:cNvSpPr/>
          <p:nvPr/>
        </p:nvSpPr>
        <p:spPr>
          <a:xfrm>
            <a:off x="8098286" y="357528"/>
            <a:ext cx="1504630" cy="262217"/>
          </a:xfrm>
          <a:prstGeom prst="round2Diag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33" name="TextBox 32">
            <a:extLst>
              <a:ext uri="{FF2B5EF4-FFF2-40B4-BE49-F238E27FC236}">
                <a16:creationId xmlns:a16="http://schemas.microsoft.com/office/drawing/2014/main" id="{ECCC7A50-1E51-417D-BBDA-7AF9CE5175D3}"/>
              </a:ext>
            </a:extLst>
          </p:cNvPr>
          <p:cNvSpPr txBox="1"/>
          <p:nvPr/>
        </p:nvSpPr>
        <p:spPr>
          <a:xfrm>
            <a:off x="8126361" y="352299"/>
            <a:ext cx="1504630" cy="267446"/>
          </a:xfrm>
          <a:prstGeom prst="rect">
            <a:avLst/>
          </a:prstGeom>
          <a:noFill/>
        </p:spPr>
        <p:txBody>
          <a:bodyPr wrap="square" rtlCol="0">
            <a:spAutoFit/>
          </a:bodyPr>
          <a:lstStyle/>
          <a:p>
            <a:pPr algn="r"/>
            <a:r>
              <a:rPr lang="en-US" sz="1138" b="1" dirty="0">
                <a:solidFill>
                  <a:schemeClr val="bg1"/>
                </a:solidFill>
              </a:rPr>
              <a:t>TOPIC OVERVIEW</a:t>
            </a:r>
            <a:endParaRPr lang="en-GB" sz="1138" b="1" dirty="0">
              <a:solidFill>
                <a:schemeClr val="bg1"/>
              </a:solidFill>
            </a:endParaRPr>
          </a:p>
        </p:txBody>
      </p:sp>
      <p:sp>
        <p:nvSpPr>
          <p:cNvPr id="34" name="Rectangle: Diagonal Corners Rounded 33">
            <a:extLst>
              <a:ext uri="{FF2B5EF4-FFF2-40B4-BE49-F238E27FC236}">
                <a16:creationId xmlns:a16="http://schemas.microsoft.com/office/drawing/2014/main" id="{8A26E71E-1D93-4303-BFF3-A5F608277CDC}"/>
              </a:ext>
            </a:extLst>
          </p:cNvPr>
          <p:cNvSpPr/>
          <p:nvPr/>
        </p:nvSpPr>
        <p:spPr>
          <a:xfrm>
            <a:off x="1076859" y="1517748"/>
            <a:ext cx="948840" cy="250070"/>
          </a:xfrm>
          <a:prstGeom prst="round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35" name="TextBox 34">
            <a:extLst>
              <a:ext uri="{FF2B5EF4-FFF2-40B4-BE49-F238E27FC236}">
                <a16:creationId xmlns:a16="http://schemas.microsoft.com/office/drawing/2014/main" id="{7327A914-7E4B-4A78-A7A8-2B183988055F}"/>
              </a:ext>
            </a:extLst>
          </p:cNvPr>
          <p:cNvSpPr txBox="1"/>
          <p:nvPr/>
        </p:nvSpPr>
        <p:spPr>
          <a:xfrm>
            <a:off x="1220984" y="1506265"/>
            <a:ext cx="835200" cy="242374"/>
          </a:xfrm>
          <a:prstGeom prst="rect">
            <a:avLst/>
          </a:prstGeom>
          <a:noFill/>
        </p:spPr>
        <p:txBody>
          <a:bodyPr wrap="square" rtlCol="0">
            <a:spAutoFit/>
          </a:bodyPr>
          <a:lstStyle/>
          <a:p>
            <a:pPr algn="r"/>
            <a:r>
              <a:rPr lang="en-US" sz="975" b="1" dirty="0">
                <a:solidFill>
                  <a:schemeClr val="bg1"/>
                </a:solidFill>
              </a:rPr>
              <a:t>ENGLISH</a:t>
            </a:r>
            <a:endParaRPr lang="en-GB" sz="975" b="1" dirty="0">
              <a:solidFill>
                <a:schemeClr val="bg1"/>
              </a:solidFill>
            </a:endParaRPr>
          </a:p>
        </p:txBody>
      </p:sp>
      <p:pic>
        <p:nvPicPr>
          <p:cNvPr id="36" name="Picture 35">
            <a:extLst>
              <a:ext uri="{FF2B5EF4-FFF2-40B4-BE49-F238E27FC236}">
                <a16:creationId xmlns:a16="http://schemas.microsoft.com/office/drawing/2014/main" id="{8EFB4DA6-B0C8-40A0-9658-92E67EE644EC}"/>
              </a:ext>
            </a:extLst>
          </p:cNvPr>
          <p:cNvPicPr>
            <a:picLocks noChangeAspect="1"/>
          </p:cNvPicPr>
          <p:nvPr/>
        </p:nvPicPr>
        <p:blipFill>
          <a:blip r:embed="rId4"/>
          <a:stretch>
            <a:fillRect/>
          </a:stretch>
        </p:blipFill>
        <p:spPr>
          <a:xfrm>
            <a:off x="2989507" y="2228866"/>
            <a:ext cx="1153316" cy="247671"/>
          </a:xfrm>
          <a:prstGeom prst="rect">
            <a:avLst/>
          </a:prstGeom>
        </p:spPr>
      </p:pic>
      <p:pic>
        <p:nvPicPr>
          <p:cNvPr id="37" name="Picture 36">
            <a:extLst>
              <a:ext uri="{FF2B5EF4-FFF2-40B4-BE49-F238E27FC236}">
                <a16:creationId xmlns:a16="http://schemas.microsoft.com/office/drawing/2014/main" id="{F6A906BF-7CD9-49CF-8AE7-148C4AD7B79C}"/>
              </a:ext>
            </a:extLst>
          </p:cNvPr>
          <p:cNvPicPr>
            <a:picLocks noChangeAspect="1"/>
          </p:cNvPicPr>
          <p:nvPr/>
        </p:nvPicPr>
        <p:blipFill>
          <a:blip r:embed="rId4"/>
          <a:stretch>
            <a:fillRect/>
          </a:stretch>
        </p:blipFill>
        <p:spPr>
          <a:xfrm>
            <a:off x="6420209" y="2728969"/>
            <a:ext cx="491743" cy="247671"/>
          </a:xfrm>
          <a:prstGeom prst="rect">
            <a:avLst/>
          </a:prstGeom>
        </p:spPr>
      </p:pic>
      <p:sp>
        <p:nvSpPr>
          <p:cNvPr id="40" name="TextBox 39">
            <a:extLst>
              <a:ext uri="{FF2B5EF4-FFF2-40B4-BE49-F238E27FC236}">
                <a16:creationId xmlns:a16="http://schemas.microsoft.com/office/drawing/2014/main" id="{939B9080-EA0F-45A5-8BB1-C668E8DF89F6}"/>
              </a:ext>
            </a:extLst>
          </p:cNvPr>
          <p:cNvSpPr txBox="1"/>
          <p:nvPr/>
        </p:nvSpPr>
        <p:spPr>
          <a:xfrm>
            <a:off x="3043517" y="2204440"/>
            <a:ext cx="1142609" cy="242374"/>
          </a:xfrm>
          <a:prstGeom prst="rect">
            <a:avLst/>
          </a:prstGeom>
          <a:noFill/>
        </p:spPr>
        <p:txBody>
          <a:bodyPr wrap="square" rtlCol="0">
            <a:spAutoFit/>
          </a:bodyPr>
          <a:lstStyle/>
          <a:p>
            <a:pPr algn="r"/>
            <a:r>
              <a:rPr lang="en-US" sz="975" b="1" dirty="0">
                <a:solidFill>
                  <a:schemeClr val="bg1"/>
                </a:solidFill>
              </a:rPr>
              <a:t>MATHEMATICS</a:t>
            </a:r>
            <a:endParaRPr lang="en-GB" sz="975" b="1" dirty="0">
              <a:solidFill>
                <a:schemeClr val="bg1"/>
              </a:solidFill>
            </a:endParaRPr>
          </a:p>
        </p:txBody>
      </p:sp>
      <p:sp>
        <p:nvSpPr>
          <p:cNvPr id="42" name="TextBox 41">
            <a:extLst>
              <a:ext uri="{FF2B5EF4-FFF2-40B4-BE49-F238E27FC236}">
                <a16:creationId xmlns:a16="http://schemas.microsoft.com/office/drawing/2014/main" id="{9835012C-E248-476E-98E5-B0FBE0B6D680}"/>
              </a:ext>
            </a:extLst>
          </p:cNvPr>
          <p:cNvSpPr txBox="1"/>
          <p:nvPr/>
        </p:nvSpPr>
        <p:spPr>
          <a:xfrm>
            <a:off x="6588609" y="2727308"/>
            <a:ext cx="337546" cy="242374"/>
          </a:xfrm>
          <a:prstGeom prst="rect">
            <a:avLst/>
          </a:prstGeom>
          <a:noFill/>
        </p:spPr>
        <p:txBody>
          <a:bodyPr wrap="square" rtlCol="0">
            <a:spAutoFit/>
          </a:bodyPr>
          <a:lstStyle/>
          <a:p>
            <a:pPr algn="r"/>
            <a:r>
              <a:rPr lang="en-US" sz="975" b="1" dirty="0">
                <a:solidFill>
                  <a:schemeClr val="bg1"/>
                </a:solidFill>
              </a:rPr>
              <a:t>RE</a:t>
            </a:r>
            <a:endParaRPr lang="en-GB" sz="975" b="1" dirty="0">
              <a:solidFill>
                <a:schemeClr val="bg1"/>
              </a:solidFill>
            </a:endParaRPr>
          </a:p>
        </p:txBody>
      </p:sp>
      <p:pic>
        <p:nvPicPr>
          <p:cNvPr id="45" name="Picture 44">
            <a:extLst>
              <a:ext uri="{FF2B5EF4-FFF2-40B4-BE49-F238E27FC236}">
                <a16:creationId xmlns:a16="http://schemas.microsoft.com/office/drawing/2014/main" id="{3BB634BC-D462-4225-B115-407652B2E1B8}"/>
              </a:ext>
            </a:extLst>
          </p:cNvPr>
          <p:cNvPicPr>
            <a:picLocks noChangeAspect="1"/>
          </p:cNvPicPr>
          <p:nvPr/>
        </p:nvPicPr>
        <p:blipFill>
          <a:blip r:embed="rId5"/>
          <a:stretch>
            <a:fillRect/>
          </a:stretch>
        </p:blipFill>
        <p:spPr>
          <a:xfrm>
            <a:off x="7017293" y="2668362"/>
            <a:ext cx="2687263" cy="1348414"/>
          </a:xfrm>
          <a:prstGeom prst="rect">
            <a:avLst/>
          </a:prstGeom>
        </p:spPr>
      </p:pic>
      <p:pic>
        <p:nvPicPr>
          <p:cNvPr id="46" name="Picture 45">
            <a:extLst>
              <a:ext uri="{FF2B5EF4-FFF2-40B4-BE49-F238E27FC236}">
                <a16:creationId xmlns:a16="http://schemas.microsoft.com/office/drawing/2014/main" id="{5DC5DDA9-A636-4BE7-84D3-B19CF2D44610}"/>
              </a:ext>
            </a:extLst>
          </p:cNvPr>
          <p:cNvPicPr>
            <a:picLocks noChangeAspect="1"/>
          </p:cNvPicPr>
          <p:nvPr/>
        </p:nvPicPr>
        <p:blipFill>
          <a:blip r:embed="rId5"/>
          <a:stretch>
            <a:fillRect/>
          </a:stretch>
        </p:blipFill>
        <p:spPr>
          <a:xfrm>
            <a:off x="7047354" y="4090386"/>
            <a:ext cx="2640178" cy="1348565"/>
          </a:xfrm>
          <a:prstGeom prst="rect">
            <a:avLst/>
          </a:prstGeom>
        </p:spPr>
      </p:pic>
      <p:pic>
        <p:nvPicPr>
          <p:cNvPr id="47" name="Picture 46">
            <a:extLst>
              <a:ext uri="{FF2B5EF4-FFF2-40B4-BE49-F238E27FC236}">
                <a16:creationId xmlns:a16="http://schemas.microsoft.com/office/drawing/2014/main" id="{1FF63C65-25F3-4093-8A43-71E537B06E3C}"/>
              </a:ext>
            </a:extLst>
          </p:cNvPr>
          <p:cNvPicPr>
            <a:picLocks noChangeAspect="1"/>
          </p:cNvPicPr>
          <p:nvPr/>
        </p:nvPicPr>
        <p:blipFill>
          <a:blip r:embed="rId5"/>
          <a:stretch>
            <a:fillRect/>
          </a:stretch>
        </p:blipFill>
        <p:spPr>
          <a:xfrm>
            <a:off x="4303862" y="4090386"/>
            <a:ext cx="2640178" cy="1393325"/>
          </a:xfrm>
          <a:prstGeom prst="rect">
            <a:avLst/>
          </a:prstGeom>
        </p:spPr>
      </p:pic>
      <p:pic>
        <p:nvPicPr>
          <p:cNvPr id="48" name="Picture 47">
            <a:extLst>
              <a:ext uri="{FF2B5EF4-FFF2-40B4-BE49-F238E27FC236}">
                <a16:creationId xmlns:a16="http://schemas.microsoft.com/office/drawing/2014/main" id="{9DFE1AE1-408D-4885-8082-7D2320A7DE21}"/>
              </a:ext>
            </a:extLst>
          </p:cNvPr>
          <p:cNvPicPr>
            <a:picLocks noChangeAspect="1"/>
          </p:cNvPicPr>
          <p:nvPr/>
        </p:nvPicPr>
        <p:blipFill>
          <a:blip r:embed="rId6"/>
          <a:stretch>
            <a:fillRect/>
          </a:stretch>
        </p:blipFill>
        <p:spPr>
          <a:xfrm>
            <a:off x="9016626" y="2732069"/>
            <a:ext cx="614365" cy="247671"/>
          </a:xfrm>
          <a:prstGeom prst="rect">
            <a:avLst/>
          </a:prstGeom>
        </p:spPr>
      </p:pic>
      <p:pic>
        <p:nvPicPr>
          <p:cNvPr id="49" name="Picture 48">
            <a:extLst>
              <a:ext uri="{FF2B5EF4-FFF2-40B4-BE49-F238E27FC236}">
                <a16:creationId xmlns:a16="http://schemas.microsoft.com/office/drawing/2014/main" id="{8F4BF5C8-3A52-4F28-8165-9AE94547153B}"/>
              </a:ext>
            </a:extLst>
          </p:cNvPr>
          <p:cNvPicPr>
            <a:picLocks noChangeAspect="1"/>
          </p:cNvPicPr>
          <p:nvPr/>
        </p:nvPicPr>
        <p:blipFill>
          <a:blip r:embed="rId6"/>
          <a:stretch>
            <a:fillRect/>
          </a:stretch>
        </p:blipFill>
        <p:spPr>
          <a:xfrm>
            <a:off x="5204460" y="4134364"/>
            <a:ext cx="1721695" cy="247671"/>
          </a:xfrm>
          <a:prstGeom prst="rect">
            <a:avLst/>
          </a:prstGeom>
        </p:spPr>
      </p:pic>
      <p:pic>
        <p:nvPicPr>
          <p:cNvPr id="50" name="Picture 49">
            <a:extLst>
              <a:ext uri="{FF2B5EF4-FFF2-40B4-BE49-F238E27FC236}">
                <a16:creationId xmlns:a16="http://schemas.microsoft.com/office/drawing/2014/main" id="{27ECBFFA-F669-4F09-BD38-553487A6CB8D}"/>
              </a:ext>
            </a:extLst>
          </p:cNvPr>
          <p:cNvPicPr>
            <a:picLocks noChangeAspect="1"/>
          </p:cNvPicPr>
          <p:nvPr/>
        </p:nvPicPr>
        <p:blipFill>
          <a:blip r:embed="rId6"/>
          <a:stretch>
            <a:fillRect/>
          </a:stretch>
        </p:blipFill>
        <p:spPr>
          <a:xfrm>
            <a:off x="8900566" y="4147349"/>
            <a:ext cx="736615" cy="247671"/>
          </a:xfrm>
          <a:prstGeom prst="rect">
            <a:avLst/>
          </a:prstGeom>
        </p:spPr>
      </p:pic>
      <p:pic>
        <p:nvPicPr>
          <p:cNvPr id="51" name="Picture 50">
            <a:extLst>
              <a:ext uri="{FF2B5EF4-FFF2-40B4-BE49-F238E27FC236}">
                <a16:creationId xmlns:a16="http://schemas.microsoft.com/office/drawing/2014/main" id="{547400CB-98A0-4064-B430-BAFF350FD82B}"/>
              </a:ext>
            </a:extLst>
          </p:cNvPr>
          <p:cNvPicPr>
            <a:picLocks noChangeAspect="1"/>
          </p:cNvPicPr>
          <p:nvPr/>
        </p:nvPicPr>
        <p:blipFill>
          <a:blip r:embed="rId6"/>
          <a:stretch>
            <a:fillRect/>
          </a:stretch>
        </p:blipFill>
        <p:spPr>
          <a:xfrm>
            <a:off x="1840268" y="5663861"/>
            <a:ext cx="525333" cy="247671"/>
          </a:xfrm>
          <a:prstGeom prst="rect">
            <a:avLst/>
          </a:prstGeom>
        </p:spPr>
      </p:pic>
      <p:sp>
        <p:nvSpPr>
          <p:cNvPr id="56" name="TextBox 55">
            <a:extLst>
              <a:ext uri="{FF2B5EF4-FFF2-40B4-BE49-F238E27FC236}">
                <a16:creationId xmlns:a16="http://schemas.microsoft.com/office/drawing/2014/main" id="{5921C644-530F-4FE5-98B1-21D2AAF1AC42}"/>
              </a:ext>
            </a:extLst>
          </p:cNvPr>
          <p:cNvSpPr txBox="1"/>
          <p:nvPr/>
        </p:nvSpPr>
        <p:spPr>
          <a:xfrm>
            <a:off x="9150911" y="2732726"/>
            <a:ext cx="495343" cy="242374"/>
          </a:xfrm>
          <a:prstGeom prst="rect">
            <a:avLst/>
          </a:prstGeom>
          <a:noFill/>
        </p:spPr>
        <p:txBody>
          <a:bodyPr wrap="square" rtlCol="0">
            <a:spAutoFit/>
          </a:bodyPr>
          <a:lstStyle/>
          <a:p>
            <a:pPr algn="r"/>
            <a:r>
              <a:rPr lang="en-US" sz="975" b="1" dirty="0">
                <a:solidFill>
                  <a:schemeClr val="bg1"/>
                </a:solidFill>
              </a:rPr>
              <a:t>PSHE</a:t>
            </a:r>
            <a:endParaRPr lang="en-GB" sz="975" b="1" dirty="0">
              <a:solidFill>
                <a:schemeClr val="bg1"/>
              </a:solidFill>
            </a:endParaRPr>
          </a:p>
        </p:txBody>
      </p:sp>
      <p:sp>
        <p:nvSpPr>
          <p:cNvPr id="57" name="TextBox 56">
            <a:extLst>
              <a:ext uri="{FF2B5EF4-FFF2-40B4-BE49-F238E27FC236}">
                <a16:creationId xmlns:a16="http://schemas.microsoft.com/office/drawing/2014/main" id="{49D3F9CA-546A-4034-B270-D0BA958BE1F5}"/>
              </a:ext>
            </a:extLst>
          </p:cNvPr>
          <p:cNvSpPr txBox="1"/>
          <p:nvPr/>
        </p:nvSpPr>
        <p:spPr>
          <a:xfrm>
            <a:off x="8996225" y="4152646"/>
            <a:ext cx="676570" cy="242374"/>
          </a:xfrm>
          <a:prstGeom prst="rect">
            <a:avLst/>
          </a:prstGeom>
          <a:noFill/>
        </p:spPr>
        <p:txBody>
          <a:bodyPr wrap="square" rtlCol="0">
            <a:spAutoFit/>
          </a:bodyPr>
          <a:lstStyle/>
          <a:p>
            <a:pPr algn="r"/>
            <a:r>
              <a:rPr lang="en-US" sz="975" b="1" dirty="0">
                <a:solidFill>
                  <a:schemeClr val="bg1"/>
                </a:solidFill>
              </a:rPr>
              <a:t>MUSIC</a:t>
            </a:r>
            <a:endParaRPr lang="en-GB" sz="975" b="1" dirty="0">
              <a:solidFill>
                <a:schemeClr val="bg1"/>
              </a:solidFill>
            </a:endParaRPr>
          </a:p>
        </p:txBody>
      </p:sp>
      <p:sp>
        <p:nvSpPr>
          <p:cNvPr id="58" name="TextBox 57">
            <a:extLst>
              <a:ext uri="{FF2B5EF4-FFF2-40B4-BE49-F238E27FC236}">
                <a16:creationId xmlns:a16="http://schemas.microsoft.com/office/drawing/2014/main" id="{B956333B-4BA1-458A-B1BB-1B8CA983E209}"/>
              </a:ext>
            </a:extLst>
          </p:cNvPr>
          <p:cNvSpPr txBox="1"/>
          <p:nvPr/>
        </p:nvSpPr>
        <p:spPr>
          <a:xfrm>
            <a:off x="5318760" y="4134364"/>
            <a:ext cx="1662111" cy="242374"/>
          </a:xfrm>
          <a:prstGeom prst="rect">
            <a:avLst/>
          </a:prstGeom>
          <a:noFill/>
        </p:spPr>
        <p:txBody>
          <a:bodyPr wrap="square" rtlCol="0">
            <a:spAutoFit/>
          </a:bodyPr>
          <a:lstStyle/>
          <a:p>
            <a:pPr algn="r"/>
            <a:r>
              <a:rPr lang="en-US" sz="975" b="1" dirty="0">
                <a:solidFill>
                  <a:schemeClr val="bg1"/>
                </a:solidFill>
              </a:rPr>
              <a:t>E-SAFETY &amp; COMPUTING</a:t>
            </a:r>
            <a:endParaRPr lang="en-GB" sz="975" b="1" dirty="0">
              <a:solidFill>
                <a:schemeClr val="bg1"/>
              </a:solidFill>
            </a:endParaRPr>
          </a:p>
        </p:txBody>
      </p:sp>
      <p:sp>
        <p:nvSpPr>
          <p:cNvPr id="60" name="TextBox 59">
            <a:extLst>
              <a:ext uri="{FF2B5EF4-FFF2-40B4-BE49-F238E27FC236}">
                <a16:creationId xmlns:a16="http://schemas.microsoft.com/office/drawing/2014/main" id="{C7479758-9A6C-49A5-B9DE-CFD0DFA14A92}"/>
              </a:ext>
            </a:extLst>
          </p:cNvPr>
          <p:cNvSpPr txBox="1"/>
          <p:nvPr/>
        </p:nvSpPr>
        <p:spPr>
          <a:xfrm>
            <a:off x="1893228" y="5663861"/>
            <a:ext cx="508564" cy="242374"/>
          </a:xfrm>
          <a:prstGeom prst="rect">
            <a:avLst/>
          </a:prstGeom>
          <a:noFill/>
        </p:spPr>
        <p:txBody>
          <a:bodyPr wrap="square" rtlCol="0">
            <a:spAutoFit/>
          </a:bodyPr>
          <a:lstStyle/>
          <a:p>
            <a:pPr algn="r"/>
            <a:r>
              <a:rPr lang="en-US" sz="975" b="1" dirty="0">
                <a:solidFill>
                  <a:schemeClr val="bg1"/>
                </a:solidFill>
              </a:rPr>
              <a:t>SMSC</a:t>
            </a:r>
            <a:endParaRPr lang="en-GB" sz="975" b="1" dirty="0">
              <a:solidFill>
                <a:schemeClr val="bg1"/>
              </a:solidFill>
            </a:endParaRPr>
          </a:p>
        </p:txBody>
      </p:sp>
      <p:grpSp>
        <p:nvGrpSpPr>
          <p:cNvPr id="69" name="Group 68">
            <a:extLst>
              <a:ext uri="{FF2B5EF4-FFF2-40B4-BE49-F238E27FC236}">
                <a16:creationId xmlns:a16="http://schemas.microsoft.com/office/drawing/2014/main" id="{33D8120D-B23D-4EE5-B1BB-7816F9DB0E53}"/>
              </a:ext>
            </a:extLst>
          </p:cNvPr>
          <p:cNvGrpSpPr/>
          <p:nvPr/>
        </p:nvGrpSpPr>
        <p:grpSpPr>
          <a:xfrm>
            <a:off x="6745649" y="5611176"/>
            <a:ext cx="453848" cy="259983"/>
            <a:chOff x="6741091" y="5129445"/>
            <a:chExt cx="453848" cy="259983"/>
          </a:xfrm>
        </p:grpSpPr>
        <p:pic>
          <p:nvPicPr>
            <p:cNvPr id="53" name="Picture 52">
              <a:extLst>
                <a:ext uri="{FF2B5EF4-FFF2-40B4-BE49-F238E27FC236}">
                  <a16:creationId xmlns:a16="http://schemas.microsoft.com/office/drawing/2014/main" id="{015F822E-177B-40F4-803D-9B9EA0D0A4D9}"/>
                </a:ext>
              </a:extLst>
            </p:cNvPr>
            <p:cNvPicPr>
              <a:picLocks noChangeAspect="1"/>
            </p:cNvPicPr>
            <p:nvPr/>
          </p:nvPicPr>
          <p:blipFill>
            <a:blip r:embed="rId6"/>
            <a:stretch>
              <a:fillRect/>
            </a:stretch>
          </p:blipFill>
          <p:spPr>
            <a:xfrm>
              <a:off x="6741091" y="5141757"/>
              <a:ext cx="444607" cy="247671"/>
            </a:xfrm>
            <a:prstGeom prst="rect">
              <a:avLst/>
            </a:prstGeom>
          </p:spPr>
        </p:pic>
        <p:sp>
          <p:nvSpPr>
            <p:cNvPr id="62" name="TextBox 61">
              <a:extLst>
                <a:ext uri="{FF2B5EF4-FFF2-40B4-BE49-F238E27FC236}">
                  <a16:creationId xmlns:a16="http://schemas.microsoft.com/office/drawing/2014/main" id="{A287CF4E-642A-49F1-82DF-DF4EB3CB9267}"/>
                </a:ext>
              </a:extLst>
            </p:cNvPr>
            <p:cNvSpPr txBox="1"/>
            <p:nvPr/>
          </p:nvSpPr>
          <p:spPr>
            <a:xfrm>
              <a:off x="6834742" y="5129445"/>
              <a:ext cx="360197" cy="242374"/>
            </a:xfrm>
            <a:prstGeom prst="rect">
              <a:avLst/>
            </a:prstGeom>
            <a:noFill/>
          </p:spPr>
          <p:txBody>
            <a:bodyPr wrap="square" rtlCol="0">
              <a:spAutoFit/>
            </a:bodyPr>
            <a:lstStyle/>
            <a:p>
              <a:pPr algn="r"/>
              <a:r>
                <a:rPr lang="en-US" sz="975" b="1" dirty="0">
                  <a:solidFill>
                    <a:schemeClr val="bg1"/>
                  </a:solidFill>
                </a:rPr>
                <a:t>PE</a:t>
              </a:r>
              <a:endParaRPr lang="en-GB" sz="975" b="1" dirty="0">
                <a:solidFill>
                  <a:schemeClr val="bg1"/>
                </a:solidFill>
              </a:endParaRPr>
            </a:p>
          </p:txBody>
        </p:sp>
      </p:grpSp>
      <p:grpSp>
        <p:nvGrpSpPr>
          <p:cNvPr id="70" name="Group 69">
            <a:extLst>
              <a:ext uri="{FF2B5EF4-FFF2-40B4-BE49-F238E27FC236}">
                <a16:creationId xmlns:a16="http://schemas.microsoft.com/office/drawing/2014/main" id="{5B91DE4B-AA87-41EB-A4B0-CC40D6252A00}"/>
              </a:ext>
            </a:extLst>
          </p:cNvPr>
          <p:cNvGrpSpPr/>
          <p:nvPr/>
        </p:nvGrpSpPr>
        <p:grpSpPr>
          <a:xfrm>
            <a:off x="8867363" y="5617198"/>
            <a:ext cx="858828" cy="253961"/>
            <a:chOff x="8850601" y="5130289"/>
            <a:chExt cx="858828" cy="253961"/>
          </a:xfrm>
        </p:grpSpPr>
        <p:pic>
          <p:nvPicPr>
            <p:cNvPr id="54" name="Picture 53">
              <a:extLst>
                <a:ext uri="{FF2B5EF4-FFF2-40B4-BE49-F238E27FC236}">
                  <a16:creationId xmlns:a16="http://schemas.microsoft.com/office/drawing/2014/main" id="{2C01E45C-0128-4466-A1B7-84F6AC48D090}"/>
                </a:ext>
              </a:extLst>
            </p:cNvPr>
            <p:cNvPicPr>
              <a:picLocks noChangeAspect="1"/>
            </p:cNvPicPr>
            <p:nvPr/>
          </p:nvPicPr>
          <p:blipFill>
            <a:blip r:embed="rId6"/>
            <a:stretch>
              <a:fillRect/>
            </a:stretch>
          </p:blipFill>
          <p:spPr>
            <a:xfrm>
              <a:off x="8850601" y="5136579"/>
              <a:ext cx="757805" cy="247671"/>
            </a:xfrm>
            <a:prstGeom prst="rect">
              <a:avLst/>
            </a:prstGeom>
          </p:spPr>
        </p:pic>
        <p:sp>
          <p:nvSpPr>
            <p:cNvPr id="63" name="TextBox 62">
              <a:extLst>
                <a:ext uri="{FF2B5EF4-FFF2-40B4-BE49-F238E27FC236}">
                  <a16:creationId xmlns:a16="http://schemas.microsoft.com/office/drawing/2014/main" id="{9946F9B7-B555-420C-8E37-13F0BA7EBA65}"/>
                </a:ext>
              </a:extLst>
            </p:cNvPr>
            <p:cNvSpPr txBox="1"/>
            <p:nvPr/>
          </p:nvSpPr>
          <p:spPr>
            <a:xfrm>
              <a:off x="9061684" y="5130289"/>
              <a:ext cx="647745" cy="242374"/>
            </a:xfrm>
            <a:prstGeom prst="rect">
              <a:avLst/>
            </a:prstGeom>
            <a:noFill/>
          </p:spPr>
          <p:txBody>
            <a:bodyPr wrap="square" rtlCol="0">
              <a:spAutoFit/>
            </a:bodyPr>
            <a:lstStyle/>
            <a:p>
              <a:r>
                <a:rPr lang="en-US" sz="975" b="1" dirty="0">
                  <a:solidFill>
                    <a:schemeClr val="bg1"/>
                  </a:solidFill>
                </a:rPr>
                <a:t>FRENCH</a:t>
              </a:r>
              <a:endParaRPr lang="en-GB" sz="975" b="1" dirty="0">
                <a:solidFill>
                  <a:schemeClr val="bg1"/>
                </a:solidFill>
              </a:endParaRPr>
            </a:p>
          </p:txBody>
        </p:sp>
      </p:grpSp>
      <p:sp>
        <p:nvSpPr>
          <p:cNvPr id="65" name="TextBox 64">
            <a:extLst>
              <a:ext uri="{FF2B5EF4-FFF2-40B4-BE49-F238E27FC236}">
                <a16:creationId xmlns:a16="http://schemas.microsoft.com/office/drawing/2014/main" id="{0A374F86-175C-47D0-8C78-B1351CAA25B7}"/>
              </a:ext>
            </a:extLst>
          </p:cNvPr>
          <p:cNvSpPr txBox="1"/>
          <p:nvPr/>
        </p:nvSpPr>
        <p:spPr>
          <a:xfrm>
            <a:off x="127532" y="219373"/>
            <a:ext cx="1947529" cy="1092607"/>
          </a:xfrm>
          <a:prstGeom prst="rect">
            <a:avLst/>
          </a:prstGeom>
          <a:noFill/>
        </p:spPr>
        <p:txBody>
          <a:bodyPr wrap="square" rtlCol="0">
            <a:spAutoFit/>
          </a:bodyPr>
          <a:lstStyle/>
          <a:p>
            <a:pPr algn="ctr"/>
            <a:r>
              <a:rPr lang="en-US" sz="1625" b="1" dirty="0">
                <a:solidFill>
                  <a:schemeClr val="bg1"/>
                </a:solidFill>
              </a:rPr>
              <a:t>Sow, Grow and Farm</a:t>
            </a:r>
          </a:p>
          <a:p>
            <a:pPr algn="ctr"/>
            <a:r>
              <a:rPr lang="en-US" sz="1625" b="1" dirty="0">
                <a:solidFill>
                  <a:schemeClr val="bg1"/>
                </a:solidFill>
              </a:rPr>
              <a:t>Years 5 &amp; 6</a:t>
            </a:r>
          </a:p>
          <a:p>
            <a:pPr algn="ctr"/>
            <a:r>
              <a:rPr lang="en-US" sz="1625" b="1" dirty="0">
                <a:solidFill>
                  <a:schemeClr val="bg1"/>
                </a:solidFill>
              </a:rPr>
              <a:t>Summer Term 2</a:t>
            </a:r>
          </a:p>
          <a:p>
            <a:pPr algn="ctr"/>
            <a:r>
              <a:rPr lang="en-US" sz="1625" b="1" dirty="0">
                <a:solidFill>
                  <a:schemeClr val="bg1"/>
                </a:solidFill>
              </a:rPr>
              <a:t>June 2025</a:t>
            </a:r>
          </a:p>
        </p:txBody>
      </p:sp>
      <p:grpSp>
        <p:nvGrpSpPr>
          <p:cNvPr id="68" name="Group 67">
            <a:extLst>
              <a:ext uri="{FF2B5EF4-FFF2-40B4-BE49-F238E27FC236}">
                <a16:creationId xmlns:a16="http://schemas.microsoft.com/office/drawing/2014/main" id="{D09C919F-C3BB-4ED5-84D6-BD51CEED735E}"/>
              </a:ext>
            </a:extLst>
          </p:cNvPr>
          <p:cNvGrpSpPr/>
          <p:nvPr/>
        </p:nvGrpSpPr>
        <p:grpSpPr>
          <a:xfrm>
            <a:off x="3744176" y="5613966"/>
            <a:ext cx="1083278" cy="286511"/>
            <a:chOff x="3922042" y="5117843"/>
            <a:chExt cx="819042" cy="261433"/>
          </a:xfrm>
        </p:grpSpPr>
        <p:pic>
          <p:nvPicPr>
            <p:cNvPr id="66" name="Picture 65">
              <a:extLst>
                <a:ext uri="{FF2B5EF4-FFF2-40B4-BE49-F238E27FC236}">
                  <a16:creationId xmlns:a16="http://schemas.microsoft.com/office/drawing/2014/main" id="{94A54CD9-AA80-4B8A-9321-8144278466AF}"/>
                </a:ext>
              </a:extLst>
            </p:cNvPr>
            <p:cNvPicPr>
              <a:picLocks noChangeAspect="1"/>
            </p:cNvPicPr>
            <p:nvPr/>
          </p:nvPicPr>
          <p:blipFill>
            <a:blip r:embed="rId6"/>
            <a:stretch>
              <a:fillRect/>
            </a:stretch>
          </p:blipFill>
          <p:spPr>
            <a:xfrm>
              <a:off x="4056905" y="5131605"/>
              <a:ext cx="646388" cy="247671"/>
            </a:xfrm>
            <a:prstGeom prst="rect">
              <a:avLst/>
            </a:prstGeom>
          </p:spPr>
        </p:pic>
        <p:sp>
          <p:nvSpPr>
            <p:cNvPr id="67" name="TextBox 66">
              <a:extLst>
                <a:ext uri="{FF2B5EF4-FFF2-40B4-BE49-F238E27FC236}">
                  <a16:creationId xmlns:a16="http://schemas.microsoft.com/office/drawing/2014/main" id="{326F14C9-7F9E-4247-B96F-D35BC629E865}"/>
                </a:ext>
              </a:extLst>
            </p:cNvPr>
            <p:cNvSpPr txBox="1"/>
            <p:nvPr/>
          </p:nvSpPr>
          <p:spPr>
            <a:xfrm>
              <a:off x="3922042" y="5117843"/>
              <a:ext cx="819042" cy="221159"/>
            </a:xfrm>
            <a:prstGeom prst="rect">
              <a:avLst/>
            </a:prstGeom>
            <a:noFill/>
          </p:spPr>
          <p:txBody>
            <a:bodyPr wrap="square" rtlCol="0">
              <a:spAutoFit/>
            </a:bodyPr>
            <a:lstStyle/>
            <a:p>
              <a:pPr algn="r"/>
              <a:r>
                <a:rPr lang="en-US" sz="975" b="1" dirty="0">
                  <a:solidFill>
                    <a:schemeClr val="bg1"/>
                  </a:solidFill>
                </a:rPr>
                <a:t>ART &amp; DESIGN</a:t>
              </a:r>
              <a:endParaRPr lang="en-GB" sz="975" b="1" dirty="0">
                <a:solidFill>
                  <a:schemeClr val="bg1"/>
                </a:solidFill>
              </a:endParaRPr>
            </a:p>
          </p:txBody>
        </p:sp>
      </p:grpSp>
      <p:sp>
        <p:nvSpPr>
          <p:cNvPr id="41" name="TextBox 40">
            <a:extLst>
              <a:ext uri="{FF2B5EF4-FFF2-40B4-BE49-F238E27FC236}">
                <a16:creationId xmlns:a16="http://schemas.microsoft.com/office/drawing/2014/main" id="{4D855731-983B-4A04-AF5D-C6417EFFC79A}"/>
              </a:ext>
            </a:extLst>
          </p:cNvPr>
          <p:cNvSpPr txBox="1"/>
          <p:nvPr/>
        </p:nvSpPr>
        <p:spPr>
          <a:xfrm>
            <a:off x="4460187" y="616357"/>
            <a:ext cx="5266004" cy="1938992"/>
          </a:xfrm>
          <a:prstGeom prst="rect">
            <a:avLst/>
          </a:prstGeom>
          <a:noFill/>
        </p:spPr>
        <p:txBody>
          <a:bodyPr wrap="square" lIns="91440" tIns="45720" rIns="91440" bIns="45720" rtlCol="0" anchor="t">
            <a:spAutoFit/>
          </a:bodyPr>
          <a:lstStyle/>
          <a:p>
            <a:r>
              <a:rPr lang="en-US" sz="1000" dirty="0"/>
              <a:t>As </a:t>
            </a:r>
            <a:r>
              <a:rPr lang="en-US" sz="1000" b="1" dirty="0"/>
              <a:t>Scientists</a:t>
            </a:r>
            <a:r>
              <a:rPr lang="en-US" sz="1000" dirty="0"/>
              <a:t>, we will find out what different types of compost are made from by exploring their textures and smells. We will investigate which materials are biodegradable and compare and display digital photographs of the items before and after being buried. We will conduct an investigation to explore the germination of seeds in different conditions and find out which fruits and vegetables can be planted in the current season.  We will observe and monitor new plant growth throughout the project learning how to care for seeds, bulbs and saplings. We will also research the life cycle of key pollinators such as bees, butterflies and bats.</a:t>
            </a:r>
          </a:p>
          <a:p>
            <a:r>
              <a:rPr lang="en-US" sz="1000" dirty="0"/>
              <a:t>As </a:t>
            </a:r>
            <a:r>
              <a:rPr lang="en-US" sz="1000" b="1" dirty="0"/>
              <a:t>Geographers</a:t>
            </a:r>
            <a:r>
              <a:rPr lang="en-US" sz="1000" dirty="0"/>
              <a:t>, we will identify the location of allotments in the area. We will annotate world maps to show the origins of some fruit and vegetables.  We will investigate farming in the UK and compare and contrast this with farming practices in North or South America.</a:t>
            </a:r>
          </a:p>
          <a:p>
            <a:r>
              <a:rPr lang="en-US" sz="1000" dirty="0"/>
              <a:t>As </a:t>
            </a:r>
            <a:r>
              <a:rPr lang="en-US" sz="1000" b="1" dirty="0"/>
              <a:t>Design Technologists</a:t>
            </a:r>
            <a:r>
              <a:rPr lang="en-US" sz="1000" dirty="0"/>
              <a:t>, we will make tasty dishes using some of the UK’s commonest crops.  We will build a simple propagator and plant seeds and cuttings.</a:t>
            </a:r>
          </a:p>
        </p:txBody>
      </p:sp>
      <p:sp>
        <p:nvSpPr>
          <p:cNvPr id="43" name="TextBox 42">
            <a:extLst>
              <a:ext uri="{FF2B5EF4-FFF2-40B4-BE49-F238E27FC236}">
                <a16:creationId xmlns:a16="http://schemas.microsoft.com/office/drawing/2014/main" id="{B9A5C11F-27CE-418B-A534-338F374AE5E0}"/>
              </a:ext>
            </a:extLst>
          </p:cNvPr>
          <p:cNvSpPr txBox="1"/>
          <p:nvPr/>
        </p:nvSpPr>
        <p:spPr>
          <a:xfrm>
            <a:off x="4392277" y="2751855"/>
            <a:ext cx="2662227" cy="1323439"/>
          </a:xfrm>
          <a:prstGeom prst="rect">
            <a:avLst/>
          </a:prstGeom>
          <a:noFill/>
        </p:spPr>
        <p:txBody>
          <a:bodyPr wrap="square" rtlCol="0">
            <a:spAutoFit/>
          </a:bodyPr>
          <a:lstStyle/>
          <a:p>
            <a:r>
              <a:rPr lang="en-US" sz="1000" b="1" dirty="0"/>
              <a:t>How does a world view help people </a:t>
            </a:r>
          </a:p>
          <a:p>
            <a:r>
              <a:rPr lang="en-US" sz="1000" b="1" dirty="0"/>
              <a:t>decide what is important?</a:t>
            </a:r>
          </a:p>
          <a:p>
            <a:r>
              <a:rPr lang="en-US" sz="1000" dirty="0"/>
              <a:t>We will explore how beliefs can influence the choices people make.  We will find out more about reasoning and false reasoning.  We will learn about Phillipa Foot and her thought experiment called the Trolly Problem.</a:t>
            </a:r>
          </a:p>
          <a:p>
            <a:endParaRPr lang="en-US" sz="1000" dirty="0"/>
          </a:p>
        </p:txBody>
      </p:sp>
      <p:sp>
        <p:nvSpPr>
          <p:cNvPr id="52" name="TextBox 51">
            <a:extLst>
              <a:ext uri="{FF2B5EF4-FFF2-40B4-BE49-F238E27FC236}">
                <a16:creationId xmlns:a16="http://schemas.microsoft.com/office/drawing/2014/main" id="{BEAEAF32-AAFF-4A5D-873B-C70FB674404C}"/>
              </a:ext>
            </a:extLst>
          </p:cNvPr>
          <p:cNvSpPr txBox="1"/>
          <p:nvPr/>
        </p:nvSpPr>
        <p:spPr>
          <a:xfrm>
            <a:off x="108974" y="5919281"/>
            <a:ext cx="2306252" cy="861774"/>
          </a:xfrm>
          <a:prstGeom prst="rect">
            <a:avLst/>
          </a:prstGeom>
          <a:noFill/>
        </p:spPr>
        <p:txBody>
          <a:bodyPr wrap="square" rtlCol="0">
            <a:spAutoFit/>
          </a:bodyPr>
          <a:lstStyle/>
          <a:p>
            <a:r>
              <a:rPr lang="en-US" sz="1000" dirty="0"/>
              <a:t>We will explore spiritual, moral, cultural and social issues. We will do this through a range of events and activities including the Leavers’ Service, RE Day and Pupil Voice.</a:t>
            </a:r>
          </a:p>
        </p:txBody>
      </p:sp>
      <p:sp>
        <p:nvSpPr>
          <p:cNvPr id="55" name="TextBox 54">
            <a:extLst>
              <a:ext uri="{FF2B5EF4-FFF2-40B4-BE49-F238E27FC236}">
                <a16:creationId xmlns:a16="http://schemas.microsoft.com/office/drawing/2014/main" id="{0B3E0BA9-2D90-4E24-8C91-7B4A5FF4118E}"/>
              </a:ext>
            </a:extLst>
          </p:cNvPr>
          <p:cNvSpPr txBox="1"/>
          <p:nvPr/>
        </p:nvSpPr>
        <p:spPr>
          <a:xfrm>
            <a:off x="2242425" y="2625648"/>
            <a:ext cx="1920332" cy="2400657"/>
          </a:xfrm>
          <a:prstGeom prst="rect">
            <a:avLst/>
          </a:prstGeom>
          <a:noFill/>
        </p:spPr>
        <p:txBody>
          <a:bodyPr wrap="square" rtlCol="0">
            <a:spAutoFit/>
          </a:bodyPr>
          <a:lstStyle/>
          <a:p>
            <a:r>
              <a:rPr lang="en-US" sz="1000" b="1" dirty="0"/>
              <a:t>Children will be taught key aspects of the following:</a:t>
            </a:r>
          </a:p>
          <a:p>
            <a:pPr marL="171450" indent="-171450">
              <a:buFont typeface="Arial" panose="020B0604020202020204" pitchFamily="34" charset="0"/>
              <a:buChar char="•"/>
            </a:pPr>
            <a:r>
              <a:rPr lang="en-US" sz="1000" b="1" dirty="0"/>
              <a:t>Shape</a:t>
            </a:r>
          </a:p>
          <a:p>
            <a:pPr marL="171450" indent="-171450">
              <a:buFont typeface="Arial" panose="020B0604020202020204" pitchFamily="34" charset="0"/>
              <a:buChar char="•"/>
            </a:pPr>
            <a:r>
              <a:rPr lang="en-US" sz="1000" b="1" dirty="0"/>
              <a:t>Geometry</a:t>
            </a:r>
          </a:p>
          <a:p>
            <a:pPr marL="171450" indent="-171450">
              <a:buFont typeface="Arial" panose="020B0604020202020204" pitchFamily="34" charset="0"/>
              <a:buChar char="•"/>
            </a:pPr>
            <a:r>
              <a:rPr lang="en-US" sz="1000" b="1" dirty="0"/>
              <a:t>Measurement</a:t>
            </a:r>
          </a:p>
          <a:p>
            <a:pPr marL="171450" indent="-171450">
              <a:buFont typeface="Arial" panose="020B0604020202020204" pitchFamily="34" charset="0"/>
              <a:buChar char="•"/>
            </a:pPr>
            <a:r>
              <a:rPr lang="en-US" sz="1000" b="1" dirty="0"/>
              <a:t>Problem solving</a:t>
            </a:r>
          </a:p>
          <a:p>
            <a:endParaRPr lang="en-US" sz="1000" dirty="0"/>
          </a:p>
          <a:p>
            <a:r>
              <a:rPr lang="en-US" sz="1000" b="1" dirty="0"/>
              <a:t>How you can help at home:</a:t>
            </a:r>
          </a:p>
          <a:p>
            <a:pPr marL="171450" indent="-171450">
              <a:buFont typeface="Arial" panose="020B0604020202020204" pitchFamily="34" charset="0"/>
              <a:buChar char="•"/>
            </a:pPr>
            <a:r>
              <a:rPr lang="en-US" sz="1000" dirty="0"/>
              <a:t>Ensure homework is completed</a:t>
            </a:r>
            <a:endParaRPr lang="en-US" sz="1000" dirty="0">
              <a:ea typeface="Calibri" panose="020F0502020204030204"/>
              <a:cs typeface="Calibri" panose="020F0502020204030204"/>
            </a:endParaRPr>
          </a:p>
          <a:p>
            <a:pPr marL="171450" indent="-171450">
              <a:buFont typeface="Arial" panose="020B0604020202020204" pitchFamily="34" charset="0"/>
              <a:buChar char="•"/>
            </a:pPr>
            <a:r>
              <a:rPr lang="en-US" sz="1000" dirty="0" err="1"/>
              <a:t>Practise</a:t>
            </a:r>
            <a:r>
              <a:rPr lang="en-US" sz="1000" dirty="0"/>
              <a:t> mental </a:t>
            </a:r>
            <a:r>
              <a:rPr lang="en-US" sz="1000" dirty="0" err="1"/>
              <a:t>maths</a:t>
            </a:r>
            <a:r>
              <a:rPr lang="en-US" sz="1000" dirty="0"/>
              <a:t> skills using One Minute </a:t>
            </a:r>
            <a:r>
              <a:rPr lang="en-US" sz="1000" dirty="0" err="1"/>
              <a:t>Maths</a:t>
            </a:r>
            <a:r>
              <a:rPr lang="en-US" sz="1000" dirty="0"/>
              <a:t> – </a:t>
            </a:r>
            <a:r>
              <a:rPr lang="en-GB" sz="1000" dirty="0">
                <a:hlinkClick r:id="rId7"/>
              </a:rPr>
              <a:t>1-minute maths app | White Rose Education</a:t>
            </a:r>
            <a:r>
              <a:rPr lang="en-GB" sz="1000" dirty="0"/>
              <a:t> </a:t>
            </a:r>
            <a:endParaRPr lang="en-US" sz="1000" dirty="0"/>
          </a:p>
          <a:p>
            <a:endParaRPr lang="en-US" sz="1000" dirty="0"/>
          </a:p>
        </p:txBody>
      </p:sp>
      <p:sp>
        <p:nvSpPr>
          <p:cNvPr id="59" name="TextBox 58">
            <a:extLst>
              <a:ext uri="{FF2B5EF4-FFF2-40B4-BE49-F238E27FC236}">
                <a16:creationId xmlns:a16="http://schemas.microsoft.com/office/drawing/2014/main" id="{3719C5D5-BCFD-4481-8355-E3B750002573}"/>
              </a:ext>
            </a:extLst>
          </p:cNvPr>
          <p:cNvSpPr txBox="1"/>
          <p:nvPr/>
        </p:nvSpPr>
        <p:spPr>
          <a:xfrm>
            <a:off x="4361780" y="4371752"/>
            <a:ext cx="2520855" cy="1169551"/>
          </a:xfrm>
          <a:prstGeom prst="rect">
            <a:avLst/>
          </a:prstGeom>
          <a:noFill/>
        </p:spPr>
        <p:txBody>
          <a:bodyPr wrap="square" lIns="91440" tIns="45720" rIns="91440" bIns="45720" rtlCol="0" anchor="t">
            <a:spAutoFit/>
          </a:bodyPr>
          <a:lstStyle/>
          <a:p>
            <a:r>
              <a:rPr lang="en-US" sz="1000" b="1" dirty="0"/>
              <a:t>In E-safety </a:t>
            </a:r>
            <a:r>
              <a:rPr lang="en-US" sz="1000" dirty="0"/>
              <a:t>we will explore the importance of on-line safety including privacy and security.</a:t>
            </a:r>
          </a:p>
          <a:p>
            <a:r>
              <a:rPr lang="en-US" sz="1000" b="1" dirty="0"/>
              <a:t>In Computing, </a:t>
            </a:r>
            <a:r>
              <a:rPr lang="en-US" sz="1000" b="1" dirty="0">
                <a:latin typeface="Calibri"/>
                <a:ea typeface="Calibri"/>
                <a:cs typeface="Calibri"/>
              </a:rPr>
              <a:t> </a:t>
            </a:r>
            <a:r>
              <a:rPr lang="en-US" sz="1000" dirty="0">
                <a:latin typeface="Calibri"/>
                <a:ea typeface="Calibri"/>
                <a:cs typeface="Calibri"/>
              </a:rPr>
              <a:t>we will be e</a:t>
            </a:r>
            <a:r>
              <a:rPr lang="en-US" sz="1000" dirty="0">
                <a:latin typeface="Calibri"/>
                <a:ea typeface="Calibri"/>
                <a:cs typeface="Times New Roman"/>
              </a:rPr>
              <a:t>xploring web page creation. We </a:t>
            </a:r>
            <a:r>
              <a:rPr lang="en-GB" sz="1000" dirty="0">
                <a:effectLst/>
                <a:latin typeface="Quicksand"/>
                <a:ea typeface="Quicksand"/>
                <a:cs typeface="Quicksand"/>
              </a:rPr>
              <a:t>identify what makes a good web page and use this information to design and evaluate their own website using Google Sites. </a:t>
            </a:r>
            <a:endParaRPr lang="en-US" sz="1000" dirty="0">
              <a:latin typeface="Calibri"/>
              <a:ea typeface="Calibri"/>
              <a:cs typeface="Calibri"/>
            </a:endParaRPr>
          </a:p>
        </p:txBody>
      </p:sp>
      <p:sp>
        <p:nvSpPr>
          <p:cNvPr id="61" name="TextBox 60">
            <a:extLst>
              <a:ext uri="{FF2B5EF4-FFF2-40B4-BE49-F238E27FC236}">
                <a16:creationId xmlns:a16="http://schemas.microsoft.com/office/drawing/2014/main" id="{CBD3B849-548D-4343-BA5C-09BD53FCC753}"/>
              </a:ext>
            </a:extLst>
          </p:cNvPr>
          <p:cNvSpPr txBox="1"/>
          <p:nvPr/>
        </p:nvSpPr>
        <p:spPr>
          <a:xfrm>
            <a:off x="5026377" y="5783825"/>
            <a:ext cx="2266834" cy="707886"/>
          </a:xfrm>
          <a:prstGeom prst="rect">
            <a:avLst/>
          </a:prstGeom>
          <a:noFill/>
        </p:spPr>
        <p:txBody>
          <a:bodyPr wrap="square" rtlCol="0">
            <a:spAutoFit/>
          </a:bodyPr>
          <a:lstStyle/>
          <a:p>
            <a:r>
              <a:rPr lang="en-US" sz="1000" b="1" dirty="0"/>
              <a:t>PE</a:t>
            </a:r>
          </a:p>
          <a:p>
            <a:r>
              <a:rPr lang="en-US" sz="1000" dirty="0"/>
              <a:t>We will develop our ball skills through playing rounders. We will take part in athletics and swimming.</a:t>
            </a:r>
            <a:endParaRPr lang="en-US" dirty="0"/>
          </a:p>
        </p:txBody>
      </p:sp>
      <p:sp>
        <p:nvSpPr>
          <p:cNvPr id="64" name="TextBox 63">
            <a:extLst>
              <a:ext uri="{FF2B5EF4-FFF2-40B4-BE49-F238E27FC236}">
                <a16:creationId xmlns:a16="http://schemas.microsoft.com/office/drawing/2014/main" id="{4D4D4009-CDC6-4ED0-AC70-9D341E66A067}"/>
              </a:ext>
            </a:extLst>
          </p:cNvPr>
          <p:cNvSpPr txBox="1"/>
          <p:nvPr/>
        </p:nvSpPr>
        <p:spPr>
          <a:xfrm>
            <a:off x="7374106" y="5744953"/>
            <a:ext cx="2251062" cy="1015663"/>
          </a:xfrm>
          <a:prstGeom prst="rect">
            <a:avLst/>
          </a:prstGeom>
          <a:noFill/>
        </p:spPr>
        <p:txBody>
          <a:bodyPr wrap="square" lIns="91440" tIns="45720" rIns="91440" bIns="45720" rtlCol="0" anchor="t">
            <a:spAutoFit/>
          </a:bodyPr>
          <a:lstStyle/>
          <a:p>
            <a:r>
              <a:rPr lang="en-US" sz="1000" b="1" dirty="0"/>
              <a:t>French</a:t>
            </a:r>
            <a:r>
              <a:rPr lang="en-US" sz="1000" dirty="0"/>
              <a:t> </a:t>
            </a:r>
          </a:p>
          <a:p>
            <a:r>
              <a:rPr lang="en-US" sz="1000" dirty="0"/>
              <a:t>We will learn  to speak with increasing confidence, fluency and spontaneity. Topics for this term include: </a:t>
            </a:r>
            <a:r>
              <a:rPr lang="en-US" sz="1000" dirty="0">
                <a:solidFill>
                  <a:srgbClr val="222222"/>
                </a:solidFill>
                <a:ea typeface="+mn-lt"/>
                <a:cs typeface="+mn-lt"/>
              </a:rPr>
              <a:t>le </a:t>
            </a:r>
            <a:r>
              <a:rPr lang="en-US" sz="1000" dirty="0" err="1">
                <a:solidFill>
                  <a:srgbClr val="222222"/>
                </a:solidFill>
                <a:ea typeface="+mn-lt"/>
                <a:cs typeface="+mn-lt"/>
              </a:rPr>
              <a:t>marché</a:t>
            </a:r>
            <a:r>
              <a:rPr lang="en-US" sz="1000" dirty="0">
                <a:solidFill>
                  <a:srgbClr val="222222"/>
                </a:solidFill>
                <a:ea typeface="+mn-lt"/>
                <a:cs typeface="+mn-lt"/>
              </a:rPr>
              <a:t>, au restaurant  et a la plage.</a:t>
            </a:r>
          </a:p>
          <a:p>
            <a:endParaRPr lang="en-US" sz="1000" dirty="0"/>
          </a:p>
        </p:txBody>
      </p:sp>
      <p:sp>
        <p:nvSpPr>
          <p:cNvPr id="71" name="TextBox 70">
            <a:extLst>
              <a:ext uri="{FF2B5EF4-FFF2-40B4-BE49-F238E27FC236}">
                <a16:creationId xmlns:a16="http://schemas.microsoft.com/office/drawing/2014/main" id="{5492B5FF-90D4-45DE-9E1D-F1CD484B243D}"/>
              </a:ext>
            </a:extLst>
          </p:cNvPr>
          <p:cNvSpPr txBox="1"/>
          <p:nvPr/>
        </p:nvSpPr>
        <p:spPr>
          <a:xfrm>
            <a:off x="53114" y="1760122"/>
            <a:ext cx="2086465" cy="3477875"/>
          </a:xfrm>
          <a:prstGeom prst="rect">
            <a:avLst/>
          </a:prstGeom>
          <a:noFill/>
        </p:spPr>
        <p:txBody>
          <a:bodyPr wrap="square" rtlCol="0">
            <a:spAutoFit/>
          </a:bodyPr>
          <a:lstStyle/>
          <a:p>
            <a:pPr marL="171450" indent="-171450">
              <a:buFont typeface="Arial" panose="020B0604020202020204" pitchFamily="34" charset="0"/>
              <a:buChar char="•"/>
            </a:pPr>
            <a:r>
              <a:rPr lang="en-US" sz="1000" b="1" dirty="0"/>
              <a:t>Non-chronological reports</a:t>
            </a:r>
            <a:r>
              <a:rPr lang="en-US" sz="1000" dirty="0"/>
              <a:t>: we will write reports about an aspect of allotments</a:t>
            </a:r>
          </a:p>
          <a:p>
            <a:pPr marL="171450" indent="-171450">
              <a:buFont typeface="Arial" panose="020B0604020202020204" pitchFamily="34" charset="0"/>
              <a:buChar char="•"/>
            </a:pPr>
            <a:r>
              <a:rPr lang="en-US" sz="1000" b="1" dirty="0"/>
              <a:t>Diaries</a:t>
            </a:r>
            <a:r>
              <a:rPr lang="en-US" sz="1000" dirty="0"/>
              <a:t>: we will write a diary entry from the point of view of a UK farmer</a:t>
            </a:r>
          </a:p>
          <a:p>
            <a:pPr marL="171450" indent="-171450">
              <a:buFont typeface="Arial" panose="020B0604020202020204" pitchFamily="34" charset="0"/>
              <a:buChar char="•"/>
            </a:pPr>
            <a:r>
              <a:rPr lang="en-US" sz="1000" b="1" dirty="0"/>
              <a:t>Leaflets</a:t>
            </a:r>
            <a:r>
              <a:rPr lang="en-US" sz="1000" dirty="0"/>
              <a:t>: we will write a leaflet to persuade families to buy fair trade produce</a:t>
            </a:r>
          </a:p>
          <a:p>
            <a:pPr marL="171450" indent="-171450">
              <a:buFont typeface="Arial" panose="020B0604020202020204" pitchFamily="34" charset="0"/>
              <a:buChar char="•"/>
            </a:pPr>
            <a:r>
              <a:rPr lang="en-US" sz="1000" b="1" dirty="0"/>
              <a:t>Balanced arguments</a:t>
            </a:r>
            <a:r>
              <a:rPr lang="en-US" sz="1000" dirty="0"/>
              <a:t>: we will create a proposal for a market garden</a:t>
            </a:r>
          </a:p>
          <a:p>
            <a:pPr marL="171450" indent="-171450">
              <a:buFont typeface="Arial" panose="020B0604020202020204" pitchFamily="34" charset="0"/>
              <a:buChar char="•"/>
            </a:pPr>
            <a:r>
              <a:rPr lang="en-US" sz="1000" b="1" dirty="0"/>
              <a:t>SPAG</a:t>
            </a:r>
            <a:r>
              <a:rPr lang="en-US" sz="1000" dirty="0"/>
              <a:t> – apostrophes, sentence types, determiners, prepositions, adverbs, tenses.</a:t>
            </a:r>
          </a:p>
          <a:p>
            <a:pPr marL="171450" indent="-171450">
              <a:buFont typeface="Arial" panose="020B0604020202020204" pitchFamily="34" charset="0"/>
              <a:buChar char="•"/>
            </a:pPr>
            <a:endParaRPr lang="en-US" sz="1000" dirty="0"/>
          </a:p>
          <a:p>
            <a:r>
              <a:rPr lang="en-US" sz="1000" b="1" dirty="0"/>
              <a:t>How you can help at home:</a:t>
            </a:r>
          </a:p>
          <a:p>
            <a:pPr marL="171450" indent="-171450">
              <a:buFont typeface="Arial" panose="020B0604020202020204" pitchFamily="34" charset="0"/>
              <a:buChar char="•"/>
            </a:pPr>
            <a:r>
              <a:rPr lang="en-US" sz="1000" dirty="0"/>
              <a:t>Ensure homework is completed</a:t>
            </a:r>
          </a:p>
          <a:p>
            <a:pPr marL="171450" indent="-171450">
              <a:buFont typeface="Arial" panose="020B0604020202020204" pitchFamily="34" charset="0"/>
              <a:buChar char="•"/>
            </a:pPr>
            <a:r>
              <a:rPr lang="en-US" sz="1000" dirty="0"/>
              <a:t>Discuss newly learnt words (spellings)</a:t>
            </a:r>
          </a:p>
          <a:p>
            <a:pPr marL="171450" indent="-171450">
              <a:buFont typeface="Arial" panose="020B0604020202020204" pitchFamily="34" charset="0"/>
              <a:buChar char="•"/>
            </a:pPr>
            <a:r>
              <a:rPr lang="en-US" sz="1000" dirty="0"/>
              <a:t>Encourage your child to read</a:t>
            </a:r>
          </a:p>
          <a:p>
            <a:endParaRPr lang="en-US" sz="1000" dirty="0"/>
          </a:p>
        </p:txBody>
      </p:sp>
      <p:sp>
        <p:nvSpPr>
          <p:cNvPr id="72" name="TextBox 71">
            <a:extLst>
              <a:ext uri="{FF2B5EF4-FFF2-40B4-BE49-F238E27FC236}">
                <a16:creationId xmlns:a16="http://schemas.microsoft.com/office/drawing/2014/main" id="{4A93261E-2FB7-40C5-9705-60C67096CB12}"/>
              </a:ext>
            </a:extLst>
          </p:cNvPr>
          <p:cNvSpPr txBox="1"/>
          <p:nvPr/>
        </p:nvSpPr>
        <p:spPr>
          <a:xfrm>
            <a:off x="7093189" y="4463888"/>
            <a:ext cx="2458915" cy="707886"/>
          </a:xfrm>
          <a:prstGeom prst="rect">
            <a:avLst/>
          </a:prstGeom>
          <a:noFill/>
        </p:spPr>
        <p:txBody>
          <a:bodyPr wrap="square" lIns="91440" tIns="45720" rIns="91440" bIns="45720" rtlCol="0" anchor="t">
            <a:spAutoFit/>
          </a:bodyPr>
          <a:lstStyle/>
          <a:p>
            <a:r>
              <a:rPr lang="en-US" sz="1000" b="1" dirty="0"/>
              <a:t>School Production</a:t>
            </a:r>
          </a:p>
          <a:p>
            <a:r>
              <a:rPr lang="en-US" sz="1000" dirty="0"/>
              <a:t>We will develop our singing and musical skills whilst taking part in the end of year school production.</a:t>
            </a:r>
            <a:endParaRPr lang="en-US" sz="1000" dirty="0">
              <a:solidFill>
                <a:srgbClr val="FF0000"/>
              </a:solidFill>
              <a:cs typeface="Calibri"/>
            </a:endParaRPr>
          </a:p>
        </p:txBody>
      </p:sp>
      <p:sp>
        <p:nvSpPr>
          <p:cNvPr id="73" name="TextBox 72">
            <a:extLst>
              <a:ext uri="{FF2B5EF4-FFF2-40B4-BE49-F238E27FC236}">
                <a16:creationId xmlns:a16="http://schemas.microsoft.com/office/drawing/2014/main" id="{0051CF6A-67DC-44F1-8CA4-30B96CB7FBD7}"/>
              </a:ext>
            </a:extLst>
          </p:cNvPr>
          <p:cNvSpPr txBox="1"/>
          <p:nvPr/>
        </p:nvSpPr>
        <p:spPr>
          <a:xfrm>
            <a:off x="2454752" y="5756903"/>
            <a:ext cx="2342738" cy="1015663"/>
          </a:xfrm>
          <a:prstGeom prst="rect">
            <a:avLst/>
          </a:prstGeom>
          <a:noFill/>
        </p:spPr>
        <p:txBody>
          <a:bodyPr wrap="square" rtlCol="0">
            <a:spAutoFit/>
          </a:bodyPr>
          <a:lstStyle/>
          <a:p>
            <a:r>
              <a:rPr lang="en-US" sz="1000" b="1" dirty="0"/>
              <a:t>Nature’s Art</a:t>
            </a:r>
          </a:p>
          <a:p>
            <a:r>
              <a:rPr lang="en-US" sz="1000" dirty="0"/>
              <a:t>We will learn about the genre of land art. We will work outdoors to sketch natural forms and explore the sculptural potential of natural materials. We will make land </a:t>
            </a:r>
            <a:r>
              <a:rPr lang="en-US" sz="1000"/>
              <a:t>art installations.</a:t>
            </a:r>
            <a:endParaRPr lang="en-US" sz="1000" dirty="0"/>
          </a:p>
        </p:txBody>
      </p:sp>
      <p:sp>
        <p:nvSpPr>
          <p:cNvPr id="9" name="TextBox 8">
            <a:extLst>
              <a:ext uri="{FF2B5EF4-FFF2-40B4-BE49-F238E27FC236}">
                <a16:creationId xmlns:a16="http://schemas.microsoft.com/office/drawing/2014/main" id="{4FC63815-0150-4925-B6E3-C66648D64C81}"/>
              </a:ext>
            </a:extLst>
          </p:cNvPr>
          <p:cNvSpPr txBox="1"/>
          <p:nvPr/>
        </p:nvSpPr>
        <p:spPr>
          <a:xfrm>
            <a:off x="6981317" y="2612101"/>
            <a:ext cx="2759214" cy="1169551"/>
          </a:xfrm>
          <a:prstGeom prst="rect">
            <a:avLst/>
          </a:prstGeom>
          <a:noFill/>
        </p:spPr>
        <p:txBody>
          <a:bodyPr wrap="square" lIns="91440" tIns="45720" rIns="91440" bIns="45720" rtlCol="0" anchor="t">
            <a:spAutoFit/>
          </a:bodyPr>
          <a:lstStyle/>
          <a:p>
            <a:endParaRPr lang="en-GB" sz="1000" b="1" dirty="0">
              <a:ea typeface="+mn-lt"/>
              <a:cs typeface="+mn-lt"/>
            </a:endParaRPr>
          </a:p>
          <a:p>
            <a:endParaRPr lang="en-GB" sz="1000" b="1" dirty="0">
              <a:ea typeface="Calibri"/>
              <a:cs typeface="Calibri"/>
            </a:endParaRPr>
          </a:p>
          <a:p>
            <a:r>
              <a:rPr lang="en-GB" sz="1000" b="1" dirty="0">
                <a:ea typeface="Calibri"/>
                <a:cs typeface="Calibri"/>
              </a:rPr>
              <a:t>Sex, Relationships Education</a:t>
            </a:r>
          </a:p>
          <a:p>
            <a:endParaRPr lang="en-GB" sz="1000" b="1" dirty="0">
              <a:ea typeface="Calibri"/>
              <a:cs typeface="Calibri"/>
            </a:endParaRPr>
          </a:p>
          <a:p>
            <a:r>
              <a:rPr lang="en-GB" sz="1000" dirty="0">
                <a:ea typeface="Calibri"/>
                <a:cs typeface="Calibri"/>
              </a:rPr>
              <a:t>We will learn about the changes during puberty, healthy relationships and human reproduction.</a:t>
            </a:r>
          </a:p>
          <a:p>
            <a:endParaRPr lang="en-GB" sz="1000" b="1" dirty="0">
              <a:ea typeface="Calibri"/>
              <a:cs typeface="Calibri"/>
            </a:endParaRPr>
          </a:p>
        </p:txBody>
      </p:sp>
      <p:pic>
        <p:nvPicPr>
          <p:cNvPr id="2" name="Picture 2" descr="Sow, Grow and Farm">
            <a:extLst>
              <a:ext uri="{FF2B5EF4-FFF2-40B4-BE49-F238E27FC236}">
                <a16:creationId xmlns:a16="http://schemas.microsoft.com/office/drawing/2014/main" id="{115A5160-29FD-0A11-81A2-18C416D6E43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23191" y="164527"/>
            <a:ext cx="1890229" cy="18902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4926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a158a6a-454f-4afe-a7d4-2c9353e6d01f">
      <Terms xmlns="http://schemas.microsoft.com/office/infopath/2007/PartnerControls"/>
    </lcf76f155ced4ddcb4097134ff3c332f>
    <TaxCatchAll xmlns="27710824-13d0-4ff0-80b4-1133d42a801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E2EC87B58BD7A41A7D69ADEBD652E78" ma:contentTypeVersion="20" ma:contentTypeDescription="Create a new document." ma:contentTypeScope="" ma:versionID="2088e89a4c203a38a504b43b6077c5d1">
  <xsd:schema xmlns:xsd="http://www.w3.org/2001/XMLSchema" xmlns:xs="http://www.w3.org/2001/XMLSchema" xmlns:p="http://schemas.microsoft.com/office/2006/metadata/properties" xmlns:ns2="6a158a6a-454f-4afe-a7d4-2c9353e6d01f" xmlns:ns3="27710824-13d0-4ff0-80b4-1133d42a8012" targetNamespace="http://schemas.microsoft.com/office/2006/metadata/properties" ma:root="true" ma:fieldsID="a26314f3cac778e85415cd714f9bbe71" ns2:_="" ns3:_="">
    <xsd:import namespace="6a158a6a-454f-4afe-a7d4-2c9353e6d01f"/>
    <xsd:import namespace="27710824-13d0-4ff0-80b4-1133d42a801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158a6a-454f-4afe-a7d4-2c9353e6d0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9b1127a7-ea9e-42e0-b75c-90388b9b2f4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710824-13d0-4ff0-80b4-1133d42a801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f82fe9f2-ec51-4e50-8215-75bb076ba325}" ma:internalName="TaxCatchAll" ma:showField="CatchAllData" ma:web="27710824-13d0-4ff0-80b4-1133d42a801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9B35DAB-1654-4039-AA5B-082FDDC5C431}">
  <ds:schemaRefs>
    <ds:schemaRef ds:uri="http://schemas.microsoft.com/sharepoint/v3/contenttype/forms"/>
  </ds:schemaRefs>
</ds:datastoreItem>
</file>

<file path=customXml/itemProps2.xml><?xml version="1.0" encoding="utf-8"?>
<ds:datastoreItem xmlns:ds="http://schemas.openxmlformats.org/officeDocument/2006/customXml" ds:itemID="{2BFAC91D-BA4B-4311-B5FB-C3D24A6D3EB6}">
  <ds:schemaRefs>
    <ds:schemaRef ds:uri="http://www.w3.org/XML/1998/namespace"/>
    <ds:schemaRef ds:uri="http://schemas.microsoft.com/office/2006/metadata/properties"/>
    <ds:schemaRef ds:uri="http://schemas.microsoft.com/office/infopath/2007/PartnerControls"/>
    <ds:schemaRef ds:uri="http://purl.org/dc/dcmitype/"/>
    <ds:schemaRef ds:uri="27710824-13d0-4ff0-80b4-1133d42a8012"/>
    <ds:schemaRef ds:uri="http://purl.org/dc/terms/"/>
    <ds:schemaRef ds:uri="http://schemas.microsoft.com/office/2006/documentManagement/types"/>
    <ds:schemaRef ds:uri="http://purl.org/dc/elements/1.1/"/>
    <ds:schemaRef ds:uri="http://schemas.openxmlformats.org/package/2006/metadata/core-properties"/>
    <ds:schemaRef ds:uri="6a158a6a-454f-4afe-a7d4-2c9353e6d01f"/>
  </ds:schemaRefs>
</ds:datastoreItem>
</file>

<file path=customXml/itemProps3.xml><?xml version="1.0" encoding="utf-8"?>
<ds:datastoreItem xmlns:ds="http://schemas.openxmlformats.org/officeDocument/2006/customXml" ds:itemID="{6096D8CF-2C76-4EA9-A7A2-5CA8D81AE616}"/>
</file>

<file path=docProps/app.xml><?xml version="1.0" encoding="utf-8"?>
<Properties xmlns="http://schemas.openxmlformats.org/officeDocument/2006/extended-properties" xmlns:vt="http://schemas.openxmlformats.org/officeDocument/2006/docPropsVTypes">
  <Template>Office Theme</Template>
  <TotalTime>997</TotalTime>
  <Words>618</Words>
  <Application>Microsoft Office PowerPoint</Application>
  <PresentationFormat>A4 Paper (210x297 mm)</PresentationFormat>
  <Paragraphs>56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Quicksand</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9313123 office.3123</dc:creator>
  <cp:lastModifiedBy>Mrs Jarrett</cp:lastModifiedBy>
  <cp:revision>144</cp:revision>
  <cp:lastPrinted>2021-10-05T12:28:22Z</cp:lastPrinted>
  <dcterms:created xsi:type="dcterms:W3CDTF">2021-05-28T10:08:42Z</dcterms:created>
  <dcterms:modified xsi:type="dcterms:W3CDTF">2025-05-23T07:39:18Z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0x0101005E2EC87B58BD7A41A7D69ADEBD652E78</vt:lpwstr>
  </property>
</Properties>
</file>