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0" r:id="rId6"/>
    <p:sldId id="257" r:id="rId7"/>
    <p:sldId id="269" r:id="rId8"/>
    <p:sldId id="258" r:id="rId9"/>
    <p:sldId id="259" r:id="rId10"/>
    <p:sldId id="261" r:id="rId11"/>
    <p:sldId id="262" r:id="rId12"/>
    <p:sldId id="263" r:id="rId13"/>
    <p:sldId id="264"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F7"/>
    <a:srgbClr val="CC99FF"/>
    <a:srgbClr val="B983CF"/>
    <a:srgbClr val="57257D"/>
    <a:srgbClr val="672C94"/>
    <a:srgbClr val="512274"/>
    <a:srgbClr val="34164A"/>
    <a:srgbClr val="D7B8E4"/>
    <a:srgbClr val="9999FF"/>
    <a:srgbClr val="CCA4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535858-EDE8-4E82-82A0-23C8C4D9A96A}" v="19" dt="2023-09-07T13:14:18.9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1656" autoAdjust="0"/>
  </p:normalViewPr>
  <p:slideViewPr>
    <p:cSldViewPr snapToGrid="0">
      <p:cViewPr varScale="1">
        <p:scale>
          <a:sx n="106" d="100"/>
          <a:sy n="106" d="100"/>
        </p:scale>
        <p:origin x="9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arrett" userId="0c7659d9-cbbb-4f57-bb2c-4c9b55b1b31f" providerId="ADAL" clId="{D6535858-EDE8-4E82-82A0-23C8C4D9A96A}"/>
    <pc:docChg chg="undo custSel addSld modSld">
      <pc:chgData name="Mrs Jarrett" userId="0c7659d9-cbbb-4f57-bb2c-4c9b55b1b31f" providerId="ADAL" clId="{D6535858-EDE8-4E82-82A0-23C8C4D9A96A}" dt="2023-09-07T13:18:03.799" v="1398" actId="1076"/>
      <pc:docMkLst>
        <pc:docMk/>
      </pc:docMkLst>
      <pc:sldChg chg="delSp modSp mod">
        <pc:chgData name="Mrs Jarrett" userId="0c7659d9-cbbb-4f57-bb2c-4c9b55b1b31f" providerId="ADAL" clId="{D6535858-EDE8-4E82-82A0-23C8C4D9A96A}" dt="2023-09-07T13:16:02.440" v="1376" actId="14100"/>
        <pc:sldMkLst>
          <pc:docMk/>
          <pc:sldMk cId="1545754115" sldId="256"/>
        </pc:sldMkLst>
        <pc:spChg chg="mod">
          <ac:chgData name="Mrs Jarrett" userId="0c7659d9-cbbb-4f57-bb2c-4c9b55b1b31f" providerId="ADAL" clId="{D6535858-EDE8-4E82-82A0-23C8C4D9A96A}" dt="2023-09-07T13:16:02.440" v="1376" actId="14100"/>
          <ac:spMkLst>
            <pc:docMk/>
            <pc:sldMk cId="1545754115" sldId="256"/>
            <ac:spMk id="9" creationId="{D1F68F8A-EDDC-4102-AB42-48ED42846EAB}"/>
          </ac:spMkLst>
        </pc:spChg>
        <pc:spChg chg="del mod">
          <ac:chgData name="Mrs Jarrett" userId="0c7659d9-cbbb-4f57-bb2c-4c9b55b1b31f" providerId="ADAL" clId="{D6535858-EDE8-4E82-82A0-23C8C4D9A96A}" dt="2023-09-07T13:10:24.313" v="1210" actId="21"/>
          <ac:spMkLst>
            <pc:docMk/>
            <pc:sldMk cId="1545754115" sldId="256"/>
            <ac:spMk id="10" creationId="{D72E9DFB-0042-4406-AA34-6634241B0B0B}"/>
          </ac:spMkLst>
        </pc:spChg>
        <pc:spChg chg="del mod">
          <ac:chgData name="Mrs Jarrett" userId="0c7659d9-cbbb-4f57-bb2c-4c9b55b1b31f" providerId="ADAL" clId="{D6535858-EDE8-4E82-82A0-23C8C4D9A96A}" dt="2023-09-07T13:11:01.409" v="1221" actId="21"/>
          <ac:spMkLst>
            <pc:docMk/>
            <pc:sldMk cId="1545754115" sldId="256"/>
            <ac:spMk id="29" creationId="{2EB15235-4212-4712-885C-81E004BB15C4}"/>
          </ac:spMkLst>
        </pc:spChg>
        <pc:graphicFrameChg chg="mod modGraphic">
          <ac:chgData name="Mrs Jarrett" userId="0c7659d9-cbbb-4f57-bb2c-4c9b55b1b31f" providerId="ADAL" clId="{D6535858-EDE8-4E82-82A0-23C8C4D9A96A}" dt="2023-09-07T13:15:48.458" v="1373" actId="1076"/>
          <ac:graphicFrameMkLst>
            <pc:docMk/>
            <pc:sldMk cId="1545754115" sldId="256"/>
            <ac:graphicFrameMk id="24" creationId="{BAE812A7-18C6-4AC2-ADB2-BD3AD1F8421F}"/>
          </ac:graphicFrameMkLst>
        </pc:graphicFrameChg>
        <pc:graphicFrameChg chg="mod modGraphic">
          <ac:chgData name="Mrs Jarrett" userId="0c7659d9-cbbb-4f57-bb2c-4c9b55b1b31f" providerId="ADAL" clId="{D6535858-EDE8-4E82-82A0-23C8C4D9A96A}" dt="2023-09-07T13:15:51.260" v="1374" actId="14100"/>
          <ac:graphicFrameMkLst>
            <pc:docMk/>
            <pc:sldMk cId="1545754115" sldId="256"/>
            <ac:graphicFrameMk id="26" creationId="{D76CB2C4-393C-4D81-9F72-39BC1589D86D}"/>
          </ac:graphicFrameMkLst>
        </pc:graphicFrameChg>
        <pc:graphicFrameChg chg="mod modGraphic">
          <ac:chgData name="Mrs Jarrett" userId="0c7659d9-cbbb-4f57-bb2c-4c9b55b1b31f" providerId="ADAL" clId="{D6535858-EDE8-4E82-82A0-23C8C4D9A96A}" dt="2023-09-07T13:15:58.197" v="1375" actId="14100"/>
          <ac:graphicFrameMkLst>
            <pc:docMk/>
            <pc:sldMk cId="1545754115" sldId="256"/>
            <ac:graphicFrameMk id="27" creationId="{20872323-3370-4DEE-B68B-AD4B24063599}"/>
          </ac:graphicFrameMkLst>
        </pc:graphicFrameChg>
        <pc:graphicFrameChg chg="del mod">
          <ac:chgData name="Mrs Jarrett" userId="0c7659d9-cbbb-4f57-bb2c-4c9b55b1b31f" providerId="ADAL" clId="{D6535858-EDE8-4E82-82A0-23C8C4D9A96A}" dt="2023-09-07T13:10:49.406" v="1217" actId="21"/>
          <ac:graphicFrameMkLst>
            <pc:docMk/>
            <pc:sldMk cId="1545754115" sldId="256"/>
            <ac:graphicFrameMk id="30" creationId="{97DE4113-10A4-4809-AD16-4A6DFDA28DAE}"/>
          </ac:graphicFrameMkLst>
        </pc:graphicFrameChg>
        <pc:graphicFrameChg chg="del mod modGraphic">
          <ac:chgData name="Mrs Jarrett" userId="0c7659d9-cbbb-4f57-bb2c-4c9b55b1b31f" providerId="ADAL" clId="{D6535858-EDE8-4E82-82A0-23C8C4D9A96A}" dt="2023-09-07T13:10:38.217" v="1214" actId="21"/>
          <ac:graphicFrameMkLst>
            <pc:docMk/>
            <pc:sldMk cId="1545754115" sldId="256"/>
            <ac:graphicFrameMk id="31" creationId="{8DE0DF04-3FBE-4D6D-94A6-C03B70235080}"/>
          </ac:graphicFrameMkLst>
        </pc:graphicFrameChg>
      </pc:sldChg>
      <pc:sldChg chg="modSp mod">
        <pc:chgData name="Mrs Jarrett" userId="0c7659d9-cbbb-4f57-bb2c-4c9b55b1b31f" providerId="ADAL" clId="{D6535858-EDE8-4E82-82A0-23C8C4D9A96A}" dt="2023-09-07T13:16:32.666" v="1383" actId="14100"/>
        <pc:sldMkLst>
          <pc:docMk/>
          <pc:sldMk cId="3518956550" sldId="257"/>
        </pc:sldMkLst>
        <pc:spChg chg="mod">
          <ac:chgData name="Mrs Jarrett" userId="0c7659d9-cbbb-4f57-bb2c-4c9b55b1b31f" providerId="ADAL" clId="{D6535858-EDE8-4E82-82A0-23C8C4D9A96A}" dt="2023-09-07T13:16:19.403" v="1380" actId="1076"/>
          <ac:spMkLst>
            <pc:docMk/>
            <pc:sldMk cId="3518956550" sldId="257"/>
            <ac:spMk id="4" creationId="{8A1B3DFD-74DD-4663-B1C9-0EA5326ABB26}"/>
          </ac:spMkLst>
        </pc:spChg>
        <pc:graphicFrameChg chg="mod modGraphic">
          <ac:chgData name="Mrs Jarrett" userId="0c7659d9-cbbb-4f57-bb2c-4c9b55b1b31f" providerId="ADAL" clId="{D6535858-EDE8-4E82-82A0-23C8C4D9A96A}" dt="2023-09-07T13:16:32.666" v="1383" actId="14100"/>
          <ac:graphicFrameMkLst>
            <pc:docMk/>
            <pc:sldMk cId="3518956550" sldId="257"/>
            <ac:graphicFrameMk id="5" creationId="{207B6BC0-3A2B-4248-A9FE-1C2A8F1835AC}"/>
          </ac:graphicFrameMkLst>
        </pc:graphicFrameChg>
        <pc:graphicFrameChg chg="mod modGraphic">
          <ac:chgData name="Mrs Jarrett" userId="0c7659d9-cbbb-4f57-bb2c-4c9b55b1b31f" providerId="ADAL" clId="{D6535858-EDE8-4E82-82A0-23C8C4D9A96A}" dt="2023-09-07T13:16:14.689" v="1377" actId="1076"/>
          <ac:graphicFrameMkLst>
            <pc:docMk/>
            <pc:sldMk cId="3518956550" sldId="257"/>
            <ac:graphicFrameMk id="6" creationId="{94BB9625-023D-4BE9-A28B-5A9837B7C0C5}"/>
          </ac:graphicFrameMkLst>
        </pc:graphicFrameChg>
      </pc:sldChg>
      <pc:sldChg chg="modSp mod">
        <pc:chgData name="Mrs Jarrett" userId="0c7659d9-cbbb-4f57-bb2c-4c9b55b1b31f" providerId="ADAL" clId="{D6535858-EDE8-4E82-82A0-23C8C4D9A96A}" dt="2023-09-07T12:41:15.448" v="288" actId="20577"/>
        <pc:sldMkLst>
          <pc:docMk/>
          <pc:sldMk cId="3390264932" sldId="258"/>
        </pc:sldMkLst>
        <pc:spChg chg="mod">
          <ac:chgData name="Mrs Jarrett" userId="0c7659d9-cbbb-4f57-bb2c-4c9b55b1b31f" providerId="ADAL" clId="{D6535858-EDE8-4E82-82A0-23C8C4D9A96A}" dt="2023-09-07T12:30:07.786" v="73" actId="14100"/>
          <ac:spMkLst>
            <pc:docMk/>
            <pc:sldMk cId="3390264932" sldId="258"/>
            <ac:spMk id="3" creationId="{9172959F-0450-47E1-9288-19B5827480F5}"/>
          </ac:spMkLst>
        </pc:spChg>
        <pc:graphicFrameChg chg="modGraphic">
          <ac:chgData name="Mrs Jarrett" userId="0c7659d9-cbbb-4f57-bb2c-4c9b55b1b31f" providerId="ADAL" clId="{D6535858-EDE8-4E82-82A0-23C8C4D9A96A}" dt="2023-09-07T12:41:15.448" v="288" actId="20577"/>
          <ac:graphicFrameMkLst>
            <pc:docMk/>
            <pc:sldMk cId="3390264932" sldId="258"/>
            <ac:graphicFrameMk id="6" creationId="{9FA15A5D-0EC1-4654-A602-3A08DAFEA080}"/>
          </ac:graphicFrameMkLst>
        </pc:graphicFrameChg>
      </pc:sldChg>
      <pc:sldChg chg="modSp mod">
        <pc:chgData name="Mrs Jarrett" userId="0c7659d9-cbbb-4f57-bb2c-4c9b55b1b31f" providerId="ADAL" clId="{D6535858-EDE8-4E82-82A0-23C8C4D9A96A}" dt="2023-09-07T12:31:44.946" v="110" actId="20577"/>
        <pc:sldMkLst>
          <pc:docMk/>
          <pc:sldMk cId="253924160" sldId="259"/>
        </pc:sldMkLst>
        <pc:spChg chg="mod">
          <ac:chgData name="Mrs Jarrett" userId="0c7659d9-cbbb-4f57-bb2c-4c9b55b1b31f" providerId="ADAL" clId="{D6535858-EDE8-4E82-82A0-23C8C4D9A96A}" dt="2023-09-07T12:30:21.626" v="75" actId="14100"/>
          <ac:spMkLst>
            <pc:docMk/>
            <pc:sldMk cId="253924160" sldId="259"/>
            <ac:spMk id="2" creationId="{F4DE0F4D-A6A7-445B-90B2-FCC1F51E2111}"/>
          </ac:spMkLst>
        </pc:spChg>
        <pc:spChg chg="mod">
          <ac:chgData name="Mrs Jarrett" userId="0c7659d9-cbbb-4f57-bb2c-4c9b55b1b31f" providerId="ADAL" clId="{D6535858-EDE8-4E82-82A0-23C8C4D9A96A}" dt="2023-09-07T12:30:40.332" v="80" actId="1076"/>
          <ac:spMkLst>
            <pc:docMk/>
            <pc:sldMk cId="253924160" sldId="259"/>
            <ac:spMk id="3" creationId="{F38A1E3A-9C1F-46F0-A39E-3296636E442E}"/>
          </ac:spMkLst>
        </pc:spChg>
        <pc:graphicFrameChg chg="mod modGraphic">
          <ac:chgData name="Mrs Jarrett" userId="0c7659d9-cbbb-4f57-bb2c-4c9b55b1b31f" providerId="ADAL" clId="{D6535858-EDE8-4E82-82A0-23C8C4D9A96A}" dt="2023-09-07T12:30:59.680" v="83"/>
          <ac:graphicFrameMkLst>
            <pc:docMk/>
            <pc:sldMk cId="253924160" sldId="259"/>
            <ac:graphicFrameMk id="4" creationId="{B2ADB47C-7F85-40B0-BA31-731D954007B2}"/>
          </ac:graphicFrameMkLst>
        </pc:graphicFrameChg>
        <pc:graphicFrameChg chg="mod modGraphic">
          <ac:chgData name="Mrs Jarrett" userId="0c7659d9-cbbb-4f57-bb2c-4c9b55b1b31f" providerId="ADAL" clId="{D6535858-EDE8-4E82-82A0-23C8C4D9A96A}" dt="2023-09-07T12:31:44.946" v="110" actId="20577"/>
          <ac:graphicFrameMkLst>
            <pc:docMk/>
            <pc:sldMk cId="253924160" sldId="259"/>
            <ac:graphicFrameMk id="5" creationId="{8B60B0AB-001C-46DE-95A9-0C31C27F3D07}"/>
          </ac:graphicFrameMkLst>
        </pc:graphicFrameChg>
      </pc:sldChg>
      <pc:sldChg chg="modSp mod">
        <pc:chgData name="Mrs Jarrett" userId="0c7659d9-cbbb-4f57-bb2c-4c9b55b1b31f" providerId="ADAL" clId="{D6535858-EDE8-4E82-82A0-23C8C4D9A96A}" dt="2023-09-07T12:42:13.628" v="294" actId="1076"/>
        <pc:sldMkLst>
          <pc:docMk/>
          <pc:sldMk cId="2542713926" sldId="261"/>
        </pc:sldMkLst>
        <pc:spChg chg="mod">
          <ac:chgData name="Mrs Jarrett" userId="0c7659d9-cbbb-4f57-bb2c-4c9b55b1b31f" providerId="ADAL" clId="{D6535858-EDE8-4E82-82A0-23C8C4D9A96A}" dt="2023-09-07T12:42:01.259" v="290" actId="14100"/>
          <ac:spMkLst>
            <pc:docMk/>
            <pc:sldMk cId="2542713926" sldId="261"/>
            <ac:spMk id="2" creationId="{DDA8BD0B-773B-4FE4-8CF1-94299CF2B94B}"/>
          </ac:spMkLst>
        </pc:spChg>
        <pc:spChg chg="mod">
          <ac:chgData name="Mrs Jarrett" userId="0c7659d9-cbbb-4f57-bb2c-4c9b55b1b31f" providerId="ADAL" clId="{D6535858-EDE8-4E82-82A0-23C8C4D9A96A}" dt="2023-09-07T12:42:05.299" v="291" actId="1076"/>
          <ac:spMkLst>
            <pc:docMk/>
            <pc:sldMk cId="2542713926" sldId="261"/>
            <ac:spMk id="6" creationId="{6911ADD8-8066-4D2F-9B87-4DDAC021E8CC}"/>
          </ac:spMkLst>
        </pc:spChg>
        <pc:spChg chg="mod">
          <ac:chgData name="Mrs Jarrett" userId="0c7659d9-cbbb-4f57-bb2c-4c9b55b1b31f" providerId="ADAL" clId="{D6535858-EDE8-4E82-82A0-23C8C4D9A96A}" dt="2023-09-07T12:42:08.198" v="292" actId="1076"/>
          <ac:spMkLst>
            <pc:docMk/>
            <pc:sldMk cId="2542713926" sldId="261"/>
            <ac:spMk id="7" creationId="{D6EB8F9A-1D01-4448-AB19-6385567A8822}"/>
          </ac:spMkLst>
        </pc:spChg>
        <pc:graphicFrameChg chg="mod">
          <ac:chgData name="Mrs Jarrett" userId="0c7659d9-cbbb-4f57-bb2c-4c9b55b1b31f" providerId="ADAL" clId="{D6535858-EDE8-4E82-82A0-23C8C4D9A96A}" dt="2023-09-07T12:41:53.148" v="289" actId="1076"/>
          <ac:graphicFrameMkLst>
            <pc:docMk/>
            <pc:sldMk cId="2542713926" sldId="261"/>
            <ac:graphicFrameMk id="4" creationId="{812325AD-5F29-4206-94A2-2FA69840FED4}"/>
          </ac:graphicFrameMkLst>
        </pc:graphicFrameChg>
        <pc:graphicFrameChg chg="modGraphic">
          <ac:chgData name="Mrs Jarrett" userId="0c7659d9-cbbb-4f57-bb2c-4c9b55b1b31f" providerId="ADAL" clId="{D6535858-EDE8-4E82-82A0-23C8C4D9A96A}" dt="2023-09-07T12:32:52.100" v="128" actId="14100"/>
          <ac:graphicFrameMkLst>
            <pc:docMk/>
            <pc:sldMk cId="2542713926" sldId="261"/>
            <ac:graphicFrameMk id="5" creationId="{8FC8FB76-E10D-406C-B3D3-FFB79D1AADB6}"/>
          </ac:graphicFrameMkLst>
        </pc:graphicFrameChg>
        <pc:graphicFrameChg chg="mod">
          <ac:chgData name="Mrs Jarrett" userId="0c7659d9-cbbb-4f57-bb2c-4c9b55b1b31f" providerId="ADAL" clId="{D6535858-EDE8-4E82-82A0-23C8C4D9A96A}" dt="2023-09-07T12:42:10.340" v="293" actId="1076"/>
          <ac:graphicFrameMkLst>
            <pc:docMk/>
            <pc:sldMk cId="2542713926" sldId="261"/>
            <ac:graphicFrameMk id="8" creationId="{6FE65663-792F-4AB6-91DE-6C2FC58B5B60}"/>
          </ac:graphicFrameMkLst>
        </pc:graphicFrameChg>
        <pc:graphicFrameChg chg="mod modGraphic">
          <ac:chgData name="Mrs Jarrett" userId="0c7659d9-cbbb-4f57-bb2c-4c9b55b1b31f" providerId="ADAL" clId="{D6535858-EDE8-4E82-82A0-23C8C4D9A96A}" dt="2023-09-07T12:42:13.628" v="294" actId="1076"/>
          <ac:graphicFrameMkLst>
            <pc:docMk/>
            <pc:sldMk cId="2542713926" sldId="261"/>
            <ac:graphicFrameMk id="9" creationId="{B4D0252B-7B99-4711-8C02-2C582F7D627B}"/>
          </ac:graphicFrameMkLst>
        </pc:graphicFrameChg>
      </pc:sldChg>
      <pc:sldChg chg="modSp mod">
        <pc:chgData name="Mrs Jarrett" userId="0c7659d9-cbbb-4f57-bb2c-4c9b55b1b31f" providerId="ADAL" clId="{D6535858-EDE8-4E82-82A0-23C8C4D9A96A}" dt="2023-09-07T12:36:11.270" v="196" actId="1076"/>
        <pc:sldMkLst>
          <pc:docMk/>
          <pc:sldMk cId="1168584031" sldId="262"/>
        </pc:sldMkLst>
        <pc:spChg chg="mod">
          <ac:chgData name="Mrs Jarrett" userId="0c7659d9-cbbb-4f57-bb2c-4c9b55b1b31f" providerId="ADAL" clId="{D6535858-EDE8-4E82-82A0-23C8C4D9A96A}" dt="2023-09-07T12:34:44.694" v="169" actId="14100"/>
          <ac:spMkLst>
            <pc:docMk/>
            <pc:sldMk cId="1168584031" sldId="262"/>
            <ac:spMk id="3" creationId="{AEB68B23-3C04-412F-B657-B2B81192478B}"/>
          </ac:spMkLst>
        </pc:spChg>
        <pc:spChg chg="mod">
          <ac:chgData name="Mrs Jarrett" userId="0c7659d9-cbbb-4f57-bb2c-4c9b55b1b31f" providerId="ADAL" clId="{D6535858-EDE8-4E82-82A0-23C8C4D9A96A}" dt="2023-09-07T12:36:00.180" v="193" actId="14100"/>
          <ac:spMkLst>
            <pc:docMk/>
            <pc:sldMk cId="1168584031" sldId="262"/>
            <ac:spMk id="6" creationId="{FAC08D89-292D-47B5-B454-283B6A5C20FC}"/>
          </ac:spMkLst>
        </pc:spChg>
        <pc:spChg chg="mod">
          <ac:chgData name="Mrs Jarrett" userId="0c7659d9-cbbb-4f57-bb2c-4c9b55b1b31f" providerId="ADAL" clId="{D6535858-EDE8-4E82-82A0-23C8C4D9A96A}" dt="2023-09-07T12:36:11.270" v="196" actId="1076"/>
          <ac:spMkLst>
            <pc:docMk/>
            <pc:sldMk cId="1168584031" sldId="262"/>
            <ac:spMk id="7" creationId="{C47769BE-8117-4866-8096-A375A50D6E88}"/>
          </ac:spMkLst>
        </pc:spChg>
        <pc:graphicFrameChg chg="modGraphic">
          <ac:chgData name="Mrs Jarrett" userId="0c7659d9-cbbb-4f57-bb2c-4c9b55b1b31f" providerId="ADAL" clId="{D6535858-EDE8-4E82-82A0-23C8C4D9A96A}" dt="2023-09-07T12:35:21.900" v="177" actId="20577"/>
          <ac:graphicFrameMkLst>
            <pc:docMk/>
            <pc:sldMk cId="1168584031" sldId="262"/>
            <ac:graphicFrameMk id="5" creationId="{2073905F-0243-4D9A-B4F6-815AEB4FCB10}"/>
          </ac:graphicFrameMkLst>
        </pc:graphicFrameChg>
        <pc:graphicFrameChg chg="mod">
          <ac:chgData name="Mrs Jarrett" userId="0c7659d9-cbbb-4f57-bb2c-4c9b55b1b31f" providerId="ADAL" clId="{D6535858-EDE8-4E82-82A0-23C8C4D9A96A}" dt="2023-09-07T12:36:07.086" v="195" actId="1076"/>
          <ac:graphicFrameMkLst>
            <pc:docMk/>
            <pc:sldMk cId="1168584031" sldId="262"/>
            <ac:graphicFrameMk id="8" creationId="{67A6A2BA-BB04-4223-B3D6-F7389C6F527E}"/>
          </ac:graphicFrameMkLst>
        </pc:graphicFrameChg>
        <pc:graphicFrameChg chg="mod modGraphic">
          <ac:chgData name="Mrs Jarrett" userId="0c7659d9-cbbb-4f57-bb2c-4c9b55b1b31f" providerId="ADAL" clId="{D6535858-EDE8-4E82-82A0-23C8C4D9A96A}" dt="2023-09-07T12:36:02.839" v="194" actId="1076"/>
          <ac:graphicFrameMkLst>
            <pc:docMk/>
            <pc:sldMk cId="1168584031" sldId="262"/>
            <ac:graphicFrameMk id="9" creationId="{3B08C633-730E-4911-A3BB-42AFDF50ACD9}"/>
          </ac:graphicFrameMkLst>
        </pc:graphicFrameChg>
      </pc:sldChg>
      <pc:sldChg chg="delSp modSp mod">
        <pc:chgData name="Mrs Jarrett" userId="0c7659d9-cbbb-4f57-bb2c-4c9b55b1b31f" providerId="ADAL" clId="{D6535858-EDE8-4E82-82A0-23C8C4D9A96A}" dt="2023-09-07T12:46:16.307" v="360" actId="478"/>
        <pc:sldMkLst>
          <pc:docMk/>
          <pc:sldMk cId="3013657798" sldId="263"/>
        </pc:sldMkLst>
        <pc:spChg chg="mod">
          <ac:chgData name="Mrs Jarrett" userId="0c7659d9-cbbb-4f57-bb2c-4c9b55b1b31f" providerId="ADAL" clId="{D6535858-EDE8-4E82-82A0-23C8C4D9A96A}" dt="2023-09-07T12:36:38.526" v="200" actId="1076"/>
          <ac:spMkLst>
            <pc:docMk/>
            <pc:sldMk cId="3013657798" sldId="263"/>
            <ac:spMk id="3" creationId="{637A7228-B286-48CA-A533-357E43243BAC}"/>
          </ac:spMkLst>
        </pc:spChg>
        <pc:spChg chg="del">
          <ac:chgData name="Mrs Jarrett" userId="0c7659d9-cbbb-4f57-bb2c-4c9b55b1b31f" providerId="ADAL" clId="{D6535858-EDE8-4E82-82A0-23C8C4D9A96A}" dt="2023-09-07T12:46:12.909" v="356" actId="478"/>
          <ac:spMkLst>
            <pc:docMk/>
            <pc:sldMk cId="3013657798" sldId="263"/>
            <ac:spMk id="6" creationId="{CEC605A0-0463-42BE-823B-94713B976E09}"/>
          </ac:spMkLst>
        </pc:spChg>
        <pc:spChg chg="del">
          <ac:chgData name="Mrs Jarrett" userId="0c7659d9-cbbb-4f57-bb2c-4c9b55b1b31f" providerId="ADAL" clId="{D6535858-EDE8-4E82-82A0-23C8C4D9A96A}" dt="2023-09-07T12:46:13.911" v="357" actId="478"/>
          <ac:spMkLst>
            <pc:docMk/>
            <pc:sldMk cId="3013657798" sldId="263"/>
            <ac:spMk id="7" creationId="{3A5BF08D-AB14-473C-8F56-43AB95A57785}"/>
          </ac:spMkLst>
        </pc:spChg>
        <pc:graphicFrameChg chg="mod">
          <ac:chgData name="Mrs Jarrett" userId="0c7659d9-cbbb-4f57-bb2c-4c9b55b1b31f" providerId="ADAL" clId="{D6535858-EDE8-4E82-82A0-23C8C4D9A96A}" dt="2023-09-07T12:36:35.800" v="199" actId="1076"/>
          <ac:graphicFrameMkLst>
            <pc:docMk/>
            <pc:sldMk cId="3013657798" sldId="263"/>
            <ac:graphicFrameMk id="4" creationId="{75171243-E7CE-4922-A07E-FF1EA7CF605A}"/>
          </ac:graphicFrameMkLst>
        </pc:graphicFrameChg>
        <pc:graphicFrameChg chg="mod modGraphic">
          <ac:chgData name="Mrs Jarrett" userId="0c7659d9-cbbb-4f57-bb2c-4c9b55b1b31f" providerId="ADAL" clId="{D6535858-EDE8-4E82-82A0-23C8C4D9A96A}" dt="2023-09-07T12:36:44.051" v="201" actId="20577"/>
          <ac:graphicFrameMkLst>
            <pc:docMk/>
            <pc:sldMk cId="3013657798" sldId="263"/>
            <ac:graphicFrameMk id="5" creationId="{8B736E19-03D0-4980-AB97-C134692CF502}"/>
          </ac:graphicFrameMkLst>
        </pc:graphicFrameChg>
        <pc:graphicFrameChg chg="del mod">
          <ac:chgData name="Mrs Jarrett" userId="0c7659d9-cbbb-4f57-bb2c-4c9b55b1b31f" providerId="ADAL" clId="{D6535858-EDE8-4E82-82A0-23C8C4D9A96A}" dt="2023-09-07T12:46:14.710" v="358" actId="478"/>
          <ac:graphicFrameMkLst>
            <pc:docMk/>
            <pc:sldMk cId="3013657798" sldId="263"/>
            <ac:graphicFrameMk id="8" creationId="{F9045821-A363-4357-B3F8-1FF4F4B19848}"/>
          </ac:graphicFrameMkLst>
        </pc:graphicFrameChg>
        <pc:graphicFrameChg chg="del mod modGraphic">
          <ac:chgData name="Mrs Jarrett" userId="0c7659d9-cbbb-4f57-bb2c-4c9b55b1b31f" providerId="ADAL" clId="{D6535858-EDE8-4E82-82A0-23C8C4D9A96A}" dt="2023-09-07T12:46:16.307" v="360" actId="478"/>
          <ac:graphicFrameMkLst>
            <pc:docMk/>
            <pc:sldMk cId="3013657798" sldId="263"/>
            <ac:graphicFrameMk id="9" creationId="{4BC0E49F-8B94-4B98-AA05-95CD119B7BB6}"/>
          </ac:graphicFrameMkLst>
        </pc:graphicFrameChg>
      </pc:sldChg>
      <pc:sldChg chg="modSp mod">
        <pc:chgData name="Mrs Jarrett" userId="0c7659d9-cbbb-4f57-bb2c-4c9b55b1b31f" providerId="ADAL" clId="{D6535858-EDE8-4E82-82A0-23C8C4D9A96A}" dt="2023-09-07T12:38:20.835" v="210" actId="20577"/>
        <pc:sldMkLst>
          <pc:docMk/>
          <pc:sldMk cId="941493457" sldId="264"/>
        </pc:sldMkLst>
        <pc:graphicFrameChg chg="modGraphic">
          <ac:chgData name="Mrs Jarrett" userId="0c7659d9-cbbb-4f57-bb2c-4c9b55b1b31f" providerId="ADAL" clId="{D6535858-EDE8-4E82-82A0-23C8C4D9A96A}" dt="2023-09-07T12:38:20.835" v="210" actId="20577"/>
          <ac:graphicFrameMkLst>
            <pc:docMk/>
            <pc:sldMk cId="941493457" sldId="264"/>
            <ac:graphicFrameMk id="5" creationId="{EFADF01D-2217-4A16-B06D-6EA7D1C3606D}"/>
          </ac:graphicFrameMkLst>
        </pc:graphicFrameChg>
      </pc:sldChg>
      <pc:sldChg chg="modSp mod">
        <pc:chgData name="Mrs Jarrett" userId="0c7659d9-cbbb-4f57-bb2c-4c9b55b1b31f" providerId="ADAL" clId="{D6535858-EDE8-4E82-82A0-23C8C4D9A96A}" dt="2023-09-07T13:18:03.799" v="1398" actId="1076"/>
        <pc:sldMkLst>
          <pc:docMk/>
          <pc:sldMk cId="2135243642" sldId="265"/>
        </pc:sldMkLst>
        <pc:spChg chg="mod">
          <ac:chgData name="Mrs Jarrett" userId="0c7659d9-cbbb-4f57-bb2c-4c9b55b1b31f" providerId="ADAL" clId="{D6535858-EDE8-4E82-82A0-23C8C4D9A96A}" dt="2023-09-07T13:17:54.107" v="1395" actId="14100"/>
          <ac:spMkLst>
            <pc:docMk/>
            <pc:sldMk cId="2135243642" sldId="265"/>
            <ac:spMk id="2" creationId="{021AA56E-0F38-4E1F-BA0A-11627A997E6B}"/>
          </ac:spMkLst>
        </pc:spChg>
        <pc:spChg chg="mod">
          <ac:chgData name="Mrs Jarrett" userId="0c7659d9-cbbb-4f57-bb2c-4c9b55b1b31f" providerId="ADAL" clId="{D6535858-EDE8-4E82-82A0-23C8C4D9A96A}" dt="2023-09-07T13:18:03.799" v="1398" actId="1076"/>
          <ac:spMkLst>
            <pc:docMk/>
            <pc:sldMk cId="2135243642" sldId="265"/>
            <ac:spMk id="3" creationId="{5E989FEE-299A-4712-AD60-10B7D43F0126}"/>
          </ac:spMkLst>
        </pc:spChg>
        <pc:graphicFrameChg chg="mod modGraphic">
          <ac:chgData name="Mrs Jarrett" userId="0c7659d9-cbbb-4f57-bb2c-4c9b55b1b31f" providerId="ADAL" clId="{D6535858-EDE8-4E82-82A0-23C8C4D9A96A}" dt="2023-09-07T13:17:59.835" v="1397" actId="1076"/>
          <ac:graphicFrameMkLst>
            <pc:docMk/>
            <pc:sldMk cId="2135243642" sldId="265"/>
            <ac:graphicFrameMk id="4" creationId="{C1C2826B-352E-44D8-ADD3-9DB36D040D94}"/>
          </ac:graphicFrameMkLst>
        </pc:graphicFrameChg>
        <pc:graphicFrameChg chg="mod modGraphic">
          <ac:chgData name="Mrs Jarrett" userId="0c7659d9-cbbb-4f57-bb2c-4c9b55b1b31f" providerId="ADAL" clId="{D6535858-EDE8-4E82-82A0-23C8C4D9A96A}" dt="2023-09-07T13:17:56.642" v="1396" actId="1076"/>
          <ac:graphicFrameMkLst>
            <pc:docMk/>
            <pc:sldMk cId="2135243642" sldId="265"/>
            <ac:graphicFrameMk id="5" creationId="{44C9CD3F-D902-4727-8153-9162E4CB2199}"/>
          </ac:graphicFrameMkLst>
        </pc:graphicFrameChg>
      </pc:sldChg>
      <pc:sldChg chg="modSp mod">
        <pc:chgData name="Mrs Jarrett" userId="0c7659d9-cbbb-4f57-bb2c-4c9b55b1b31f" providerId="ADAL" clId="{D6535858-EDE8-4E82-82A0-23C8C4D9A96A}" dt="2023-09-07T13:16:46.921" v="1386" actId="1076"/>
        <pc:sldMkLst>
          <pc:docMk/>
          <pc:sldMk cId="297697957" sldId="269"/>
        </pc:sldMkLst>
        <pc:spChg chg="mod">
          <ac:chgData name="Mrs Jarrett" userId="0c7659d9-cbbb-4f57-bb2c-4c9b55b1b31f" providerId="ADAL" clId="{D6535858-EDE8-4E82-82A0-23C8C4D9A96A}" dt="2023-09-07T12:28:48.814" v="38" actId="1076"/>
          <ac:spMkLst>
            <pc:docMk/>
            <pc:sldMk cId="297697957" sldId="269"/>
            <ac:spMk id="7" creationId="{22B229B0-B468-47EE-80C2-4071927868D5}"/>
          </ac:spMkLst>
        </pc:spChg>
        <pc:spChg chg="mod">
          <ac:chgData name="Mrs Jarrett" userId="0c7659d9-cbbb-4f57-bb2c-4c9b55b1b31f" providerId="ADAL" clId="{D6535858-EDE8-4E82-82A0-23C8C4D9A96A}" dt="2023-09-07T12:28:50.872" v="39" actId="1076"/>
          <ac:spMkLst>
            <pc:docMk/>
            <pc:sldMk cId="297697957" sldId="269"/>
            <ac:spMk id="11" creationId="{65409819-A6A3-49B9-B485-AB4F9BF5C9D8}"/>
          </ac:spMkLst>
        </pc:spChg>
        <pc:graphicFrameChg chg="mod modGraphic">
          <ac:chgData name="Mrs Jarrett" userId="0c7659d9-cbbb-4f57-bb2c-4c9b55b1b31f" providerId="ADAL" clId="{D6535858-EDE8-4E82-82A0-23C8C4D9A96A}" dt="2023-09-07T13:16:38.042" v="1384" actId="14100"/>
          <ac:graphicFrameMkLst>
            <pc:docMk/>
            <pc:sldMk cId="297697957" sldId="269"/>
            <ac:graphicFrameMk id="9" creationId="{126A61D3-1FE0-4774-972B-0161A2F63D2D}"/>
          </ac:graphicFrameMkLst>
        </pc:graphicFrameChg>
        <pc:graphicFrameChg chg="mod modGraphic">
          <ac:chgData name="Mrs Jarrett" userId="0c7659d9-cbbb-4f57-bb2c-4c9b55b1b31f" providerId="ADAL" clId="{D6535858-EDE8-4E82-82A0-23C8C4D9A96A}" dt="2023-09-07T13:16:46.921" v="1386" actId="1076"/>
          <ac:graphicFrameMkLst>
            <pc:docMk/>
            <pc:sldMk cId="297697957" sldId="269"/>
            <ac:graphicFrameMk id="10" creationId="{C549C789-FB2D-4909-B2F7-544F882CF69D}"/>
          </ac:graphicFrameMkLst>
        </pc:graphicFrameChg>
      </pc:sldChg>
      <pc:sldChg chg="addSp modSp new mod">
        <pc:chgData name="Mrs Jarrett" userId="0c7659d9-cbbb-4f57-bb2c-4c9b55b1b31f" providerId="ADAL" clId="{D6535858-EDE8-4E82-82A0-23C8C4D9A96A}" dt="2023-09-07T13:11:25.829" v="1227" actId="1076"/>
        <pc:sldMkLst>
          <pc:docMk/>
          <pc:sldMk cId="1050650548" sldId="270"/>
        </pc:sldMkLst>
        <pc:spChg chg="add mod">
          <ac:chgData name="Mrs Jarrett" userId="0c7659d9-cbbb-4f57-bb2c-4c9b55b1b31f" providerId="ADAL" clId="{D6535858-EDE8-4E82-82A0-23C8C4D9A96A}" dt="2023-09-07T13:11:13.585" v="1224" actId="14100"/>
          <ac:spMkLst>
            <pc:docMk/>
            <pc:sldMk cId="1050650548" sldId="270"/>
            <ac:spMk id="2" creationId="{DCB18981-B75A-A6B2-E0D3-1A644B2853CE}"/>
          </ac:spMkLst>
        </pc:spChg>
        <pc:spChg chg="add mod">
          <ac:chgData name="Mrs Jarrett" userId="0c7659d9-cbbb-4f57-bb2c-4c9b55b1b31f" providerId="ADAL" clId="{D6535858-EDE8-4E82-82A0-23C8C4D9A96A}" dt="2023-09-07T13:11:25.829" v="1227" actId="1076"/>
          <ac:spMkLst>
            <pc:docMk/>
            <pc:sldMk cId="1050650548" sldId="270"/>
            <ac:spMk id="5" creationId="{1297B405-05F1-9A00-048D-4C2840D708D9}"/>
          </ac:spMkLst>
        </pc:spChg>
        <pc:graphicFrameChg chg="add mod">
          <ac:chgData name="Mrs Jarrett" userId="0c7659d9-cbbb-4f57-bb2c-4c9b55b1b31f" providerId="ADAL" clId="{D6535858-EDE8-4E82-82A0-23C8C4D9A96A}" dt="2023-09-07T13:11:16.685" v="1225" actId="1076"/>
          <ac:graphicFrameMkLst>
            <pc:docMk/>
            <pc:sldMk cId="1050650548" sldId="270"/>
            <ac:graphicFrameMk id="3" creationId="{17D7EF8B-5047-88C3-A90C-05A4A5507D94}"/>
          </ac:graphicFrameMkLst>
        </pc:graphicFrameChg>
        <pc:graphicFrameChg chg="add mod">
          <ac:chgData name="Mrs Jarrett" userId="0c7659d9-cbbb-4f57-bb2c-4c9b55b1b31f" providerId="ADAL" clId="{D6535858-EDE8-4E82-82A0-23C8C4D9A96A}" dt="2023-09-07T13:11:21.071" v="1226" actId="1076"/>
          <ac:graphicFrameMkLst>
            <pc:docMk/>
            <pc:sldMk cId="1050650548" sldId="270"/>
            <ac:graphicFrameMk id="4" creationId="{19FDE623-4364-1554-407E-02545942BDC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22B692-1713-4B8D-8049-EDD7EE7A5790}" type="datetimeFigureOut">
              <a:rPr lang="en-US" smtClean="0"/>
              <a:t>9/7/2023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00CAFD-990A-4CE8-8B39-08CD81643AEE}" type="slidenum">
              <a:rPr lang="en-US" smtClean="0"/>
              <a:t>‹#›</a:t>
            </a:fld>
            <a:endParaRPr lang="en-US"/>
          </a:p>
        </p:txBody>
      </p:sp>
    </p:spTree>
    <p:extLst>
      <p:ext uri="{BB962C8B-B14F-4D97-AF65-F5344CB8AC3E}">
        <p14:creationId xmlns:p14="http://schemas.microsoft.com/office/powerpoint/2010/main" val="2556058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00CAFD-990A-4CE8-8B39-08CD81643AEE}" type="slidenum">
              <a:rPr lang="en-US" smtClean="0"/>
              <a:t>6</a:t>
            </a:fld>
            <a:endParaRPr lang="en-US"/>
          </a:p>
        </p:txBody>
      </p:sp>
    </p:spTree>
    <p:extLst>
      <p:ext uri="{BB962C8B-B14F-4D97-AF65-F5344CB8AC3E}">
        <p14:creationId xmlns:p14="http://schemas.microsoft.com/office/powerpoint/2010/main" val="1640966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E4E01-3A5E-4382-A366-6476DD73C8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F47CAF-9BD3-433F-A1ED-0F7364ABB0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2F9A13-1FF3-4EE5-9F4F-D809D44BAEC7}"/>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023D12A1-A486-4948-B414-1463172932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41F03-481B-41DC-8712-DE1474C98C19}"/>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0030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593F5-B456-486D-B448-DFE2A767D4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96869B-8C90-4613-8AB9-AA33D56FEF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317E72-3309-45D4-94A5-D663FAB6FC2C}"/>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FE3FBDE2-8735-4921-97B9-7ACAD30BC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21B1AC-F943-44E8-AD39-0CD2D262D1E6}"/>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2232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0E1FA4-8998-4D21-9657-26D886C044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9662F-3FD5-4C0A-BEE8-16A5E01FF6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FFDC4F-1D44-47DA-95DC-23149E88FB27}"/>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0DCB232D-3820-4B4C-A8AF-C036916BC7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87C148-4205-427F-9277-4A15DFBB67C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55526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DA7A-95ED-4CAE-B4CA-0558833FD2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D1D06E-F63D-45EC-AE5D-D5745FC90C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D688F-4B3B-4223-940B-342C1F0F0450}"/>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38620EBA-C9CD-4AC4-8373-95C685DAE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299932-2389-4D52-959B-02959FB289D3}"/>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8852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54FE-2ADC-43E8-833C-58B5E37874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BB63AC-927E-4904-94DF-D9859756C6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EDC7AD-30B9-4B3E-8840-E53FE9ECF7D8}"/>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533D1718-F2ED-48C6-8C39-85C44729FC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519722-C6C2-4B7C-B295-74A5E0A5F59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3567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9055-7AFF-46CE-8AB3-16D5B5D7A4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93A5CB-6646-41C7-AB02-3EA6974A52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E52AA8-7F4A-4777-9EE7-F6B5E4F9B1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9FF8A64-0957-46B2-99D9-67E9104E3F30}"/>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6" name="Footer Placeholder 5">
            <a:extLst>
              <a:ext uri="{FF2B5EF4-FFF2-40B4-BE49-F238E27FC236}">
                <a16:creationId xmlns:a16="http://schemas.microsoft.com/office/drawing/2014/main" id="{B99F3345-A27D-4E2C-9D08-A7ACA73D9F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B7FC70-9484-4F4D-9BB7-DF500CC20AC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87398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16A6-35C3-415A-B8C7-AA326C9DA8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BE2B04-6800-44F9-882F-8FB304D80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16EBC7-084D-4048-A942-72A6705C52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5FF6C3-6E45-4335-9BA5-F31E443674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30BE7A-DE05-44EA-8779-EEB534BB90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27777C-9048-436B-A544-AB99E300DEDD}"/>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8" name="Footer Placeholder 7">
            <a:extLst>
              <a:ext uri="{FF2B5EF4-FFF2-40B4-BE49-F238E27FC236}">
                <a16:creationId xmlns:a16="http://schemas.microsoft.com/office/drawing/2014/main" id="{19FD3883-1BFF-4539-A2D6-7DE88EA279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8DC2E34-DEA3-4DCC-81CD-E877894CF4EC}"/>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34024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98B0-E49E-4D4B-965F-0231C342D9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7EC356-6BB3-4549-BA91-BB2A589D431C}"/>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4" name="Footer Placeholder 3">
            <a:extLst>
              <a:ext uri="{FF2B5EF4-FFF2-40B4-BE49-F238E27FC236}">
                <a16:creationId xmlns:a16="http://schemas.microsoft.com/office/drawing/2014/main" id="{65D4C2F9-86B3-41FA-A008-3706AC987E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52D9F5-1E12-4E1A-A2E9-C946AF66BAB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15089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36463-E392-4E49-B30D-57DBCD4F892A}"/>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3" name="Footer Placeholder 2">
            <a:extLst>
              <a:ext uri="{FF2B5EF4-FFF2-40B4-BE49-F238E27FC236}">
                <a16:creationId xmlns:a16="http://schemas.microsoft.com/office/drawing/2014/main" id="{07270716-BF49-48A0-8329-D440119D38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AB0F09-ACDE-4681-B749-6480BEFA140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3031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B69F-18A6-486A-A0C0-9460C5A61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548B5E6-54B5-41C3-AE31-88E669C437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B0B503-0DB5-4DF1-8162-EC0C7ADEB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AD9CBE-8ADC-4B17-9ADA-A951312BE433}"/>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6" name="Footer Placeholder 5">
            <a:extLst>
              <a:ext uri="{FF2B5EF4-FFF2-40B4-BE49-F238E27FC236}">
                <a16:creationId xmlns:a16="http://schemas.microsoft.com/office/drawing/2014/main" id="{5C0B56F8-70CA-4E6C-9FEC-D99C753B2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2EBBED-DB92-4EB4-B692-6264B567AC5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12287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B210-DBC6-46C6-888B-1C198A4416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E1C2193-42F3-4D93-B861-E19232D303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286541-0539-4B01-9E0C-EC33F114C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E41379-9BEC-4329-BBC3-F6202B365A6D}"/>
              </a:ext>
            </a:extLst>
          </p:cNvPr>
          <p:cNvSpPr>
            <a:spLocks noGrp="1"/>
          </p:cNvSpPr>
          <p:nvPr>
            <p:ph type="dt" sz="half" idx="10"/>
          </p:nvPr>
        </p:nvSpPr>
        <p:spPr/>
        <p:txBody>
          <a:bodyPr/>
          <a:lstStyle/>
          <a:p>
            <a:fld id="{2A0DC92C-31A7-45C0-9C11-0F51981D643E}" type="datetimeFigureOut">
              <a:rPr lang="en-GB" smtClean="0"/>
              <a:t>07/09/2023</a:t>
            </a:fld>
            <a:endParaRPr lang="en-GB"/>
          </a:p>
        </p:txBody>
      </p:sp>
      <p:sp>
        <p:nvSpPr>
          <p:cNvPr id="6" name="Footer Placeholder 5">
            <a:extLst>
              <a:ext uri="{FF2B5EF4-FFF2-40B4-BE49-F238E27FC236}">
                <a16:creationId xmlns:a16="http://schemas.microsoft.com/office/drawing/2014/main" id="{3485DC57-54EB-47B7-AF74-29718CAB71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FA32A9-E4D4-40B4-851F-7AFC99E403B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571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135B5-124D-41BD-BCD5-CB863E03E6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29B551-D251-4BA4-A783-6A1A8452C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0B750D-8113-49FB-93AB-1868B1853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DC92C-31A7-45C0-9C11-0F51981D643E}" type="datetimeFigureOut">
              <a:rPr lang="en-GB" smtClean="0"/>
              <a:t>07/09/2023</a:t>
            </a:fld>
            <a:endParaRPr lang="en-GB"/>
          </a:p>
        </p:txBody>
      </p:sp>
      <p:sp>
        <p:nvSpPr>
          <p:cNvPr id="5" name="Footer Placeholder 4">
            <a:extLst>
              <a:ext uri="{FF2B5EF4-FFF2-40B4-BE49-F238E27FC236}">
                <a16:creationId xmlns:a16="http://schemas.microsoft.com/office/drawing/2014/main" id="{3B5A8F56-C019-416A-B37B-36BF746FA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5BFF7C-0E65-4C2D-98CF-F9715ED865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5CE82-A0EE-44ED-8267-B1DBD80B3107}" type="slidenum">
              <a:rPr lang="en-GB" smtClean="0"/>
              <a:t>‹#›</a:t>
            </a:fld>
            <a:endParaRPr lang="en-GB"/>
          </a:p>
        </p:txBody>
      </p:sp>
    </p:spTree>
    <p:extLst>
      <p:ext uri="{BB962C8B-B14F-4D97-AF65-F5344CB8AC3E}">
        <p14:creationId xmlns:p14="http://schemas.microsoft.com/office/powerpoint/2010/main" val="1719310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1402E6CB-D526-4425-8186-4E947A3CB626}"/>
              </a:ext>
            </a:extLst>
          </p:cNvPr>
          <p:cNvSpPr/>
          <p:nvPr/>
        </p:nvSpPr>
        <p:spPr>
          <a:xfrm>
            <a:off x="122945" y="122946"/>
            <a:ext cx="11856463" cy="823145"/>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8C1911A-2613-4920-8143-E1119CFE1437}"/>
              </a:ext>
            </a:extLst>
          </p:cNvPr>
          <p:cNvSpPr txBox="1"/>
          <p:nvPr/>
        </p:nvSpPr>
        <p:spPr>
          <a:xfrm>
            <a:off x="5871881" y="176733"/>
            <a:ext cx="5993547" cy="769441"/>
          </a:xfrm>
          <a:prstGeom prst="rect">
            <a:avLst/>
          </a:prstGeom>
          <a:solidFill>
            <a:srgbClr val="0070C0"/>
          </a:solidFill>
        </p:spPr>
        <p:txBody>
          <a:bodyPr wrap="square" rtlCol="0">
            <a:spAutoFit/>
          </a:bodyPr>
          <a:lstStyle/>
          <a:p>
            <a:pPr algn="r"/>
            <a:r>
              <a:rPr lang="en-GB" sz="2200" b="1" dirty="0">
                <a:solidFill>
                  <a:schemeClr val="bg1"/>
                </a:solidFill>
                <a:latin typeface="Calibri" panose="020F0502020204030204" pitchFamily="34" charset="0"/>
                <a:cs typeface="Calibri" panose="020F0502020204030204" pitchFamily="34" charset="0"/>
              </a:rPr>
              <a:t>Science Progression of Learning at</a:t>
            </a:r>
          </a:p>
          <a:p>
            <a:pPr algn="r"/>
            <a:r>
              <a:rPr lang="en-GB" sz="2200" dirty="0">
                <a:solidFill>
                  <a:schemeClr val="bg1"/>
                </a:solidFill>
                <a:latin typeface="Calibri" panose="020F0502020204030204" pitchFamily="34" charset="0"/>
                <a:cs typeface="Calibri" panose="020F0502020204030204" pitchFamily="34" charset="0"/>
              </a:rPr>
              <a:t>Hailey CE Primary S</a:t>
            </a:r>
            <a:r>
              <a:rPr lang="en-GB" sz="2000" dirty="0">
                <a:solidFill>
                  <a:schemeClr val="bg1"/>
                </a:solidFill>
                <a:latin typeface="Calibri" panose="020F0502020204030204" pitchFamily="34" charset="0"/>
                <a:cs typeface="Calibri" panose="020F0502020204030204" pitchFamily="34" charset="0"/>
              </a:rPr>
              <a:t>chool</a:t>
            </a:r>
          </a:p>
        </p:txBody>
      </p:sp>
      <p:sp>
        <p:nvSpPr>
          <p:cNvPr id="9" name="Rectangle: Diagonal Corners Rounded 8">
            <a:extLst>
              <a:ext uri="{FF2B5EF4-FFF2-40B4-BE49-F238E27FC236}">
                <a16:creationId xmlns:a16="http://schemas.microsoft.com/office/drawing/2014/main" id="{D1F68F8A-EDDC-4102-AB42-48ED42846EAB}"/>
              </a:ext>
            </a:extLst>
          </p:cNvPr>
          <p:cNvSpPr/>
          <p:nvPr/>
        </p:nvSpPr>
        <p:spPr>
          <a:xfrm>
            <a:off x="129348" y="1439501"/>
            <a:ext cx="11925620" cy="4970352"/>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4" name="Table 23">
            <a:extLst>
              <a:ext uri="{FF2B5EF4-FFF2-40B4-BE49-F238E27FC236}">
                <a16:creationId xmlns:a16="http://schemas.microsoft.com/office/drawing/2014/main" id="{BAE812A7-18C6-4AC2-ADB2-BD3AD1F8421F}"/>
              </a:ext>
            </a:extLst>
          </p:cNvPr>
          <p:cNvGraphicFramePr>
            <a:graphicFrameLocks noGrp="1"/>
          </p:cNvGraphicFramePr>
          <p:nvPr>
            <p:extLst>
              <p:ext uri="{D42A27DB-BD31-4B8C-83A1-F6EECF244321}">
                <p14:modId xmlns:p14="http://schemas.microsoft.com/office/powerpoint/2010/main" val="1827356021"/>
              </p:ext>
            </p:extLst>
          </p:nvPr>
        </p:nvGraphicFramePr>
        <p:xfrm>
          <a:off x="372200" y="1831699"/>
          <a:ext cx="11439915" cy="304800"/>
        </p:xfrm>
        <a:graphic>
          <a:graphicData uri="http://schemas.openxmlformats.org/drawingml/2006/table">
            <a:tbl>
              <a:tblPr firstRow="1" bandRow="1">
                <a:tableStyleId>{5C22544A-7EE6-4342-B048-85BDC9FD1C3A}</a:tableStyleId>
              </a:tblPr>
              <a:tblGrid>
                <a:gridCol w="11439915">
                  <a:extLst>
                    <a:ext uri="{9D8B030D-6E8A-4147-A177-3AD203B41FA5}">
                      <a16:colId xmlns:a16="http://schemas.microsoft.com/office/drawing/2014/main" val="690321205"/>
                    </a:ext>
                  </a:extLst>
                </a:gridCol>
              </a:tblGrid>
              <a:tr h="118688">
                <a:tc>
                  <a:txBody>
                    <a:bodyPr/>
                    <a:lstStyle/>
                    <a:p>
                      <a:pPr algn="ctr"/>
                      <a:r>
                        <a:rPr lang="en-GB" sz="1400" dirty="0"/>
                        <a:t>National Curriculum Overview</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rgbClr val="0070C0"/>
                    </a:solidFill>
                  </a:tcPr>
                </a:tc>
                <a:extLst>
                  <a:ext uri="{0D108BD9-81ED-4DB2-BD59-A6C34878D82A}">
                    <a16:rowId xmlns:a16="http://schemas.microsoft.com/office/drawing/2014/main" val="3926977004"/>
                  </a:ext>
                </a:extLst>
              </a:tr>
            </a:tbl>
          </a:graphicData>
        </a:graphic>
      </p:graphicFrame>
      <p:graphicFrame>
        <p:nvGraphicFramePr>
          <p:cNvPr id="26" name="Table 25">
            <a:extLst>
              <a:ext uri="{FF2B5EF4-FFF2-40B4-BE49-F238E27FC236}">
                <a16:creationId xmlns:a16="http://schemas.microsoft.com/office/drawing/2014/main" id="{D76CB2C4-393C-4D81-9F72-39BC1589D86D}"/>
              </a:ext>
            </a:extLst>
          </p:cNvPr>
          <p:cNvGraphicFramePr>
            <a:graphicFrameLocks noGrp="1"/>
          </p:cNvGraphicFramePr>
          <p:nvPr>
            <p:extLst>
              <p:ext uri="{D42A27DB-BD31-4B8C-83A1-F6EECF244321}">
                <p14:modId xmlns:p14="http://schemas.microsoft.com/office/powerpoint/2010/main" val="1401390189"/>
              </p:ext>
            </p:extLst>
          </p:nvPr>
        </p:nvGraphicFramePr>
        <p:xfrm>
          <a:off x="372200" y="2246407"/>
          <a:ext cx="11479566" cy="274320"/>
        </p:xfrm>
        <a:graphic>
          <a:graphicData uri="http://schemas.openxmlformats.org/drawingml/2006/table">
            <a:tbl>
              <a:tblPr firstRow="1" bandRow="1">
                <a:tableStyleId>{5C22544A-7EE6-4342-B048-85BDC9FD1C3A}</a:tableStyleId>
              </a:tblPr>
              <a:tblGrid>
                <a:gridCol w="3826522">
                  <a:extLst>
                    <a:ext uri="{9D8B030D-6E8A-4147-A177-3AD203B41FA5}">
                      <a16:colId xmlns:a16="http://schemas.microsoft.com/office/drawing/2014/main" val="1240042534"/>
                    </a:ext>
                  </a:extLst>
                </a:gridCol>
                <a:gridCol w="3826522">
                  <a:extLst>
                    <a:ext uri="{9D8B030D-6E8A-4147-A177-3AD203B41FA5}">
                      <a16:colId xmlns:a16="http://schemas.microsoft.com/office/drawing/2014/main" val="3868373202"/>
                    </a:ext>
                  </a:extLst>
                </a:gridCol>
                <a:gridCol w="3826522">
                  <a:extLst>
                    <a:ext uri="{9D8B030D-6E8A-4147-A177-3AD203B41FA5}">
                      <a16:colId xmlns:a16="http://schemas.microsoft.com/office/drawing/2014/main" val="3059957794"/>
                    </a:ext>
                  </a:extLst>
                </a:gridCol>
              </a:tblGrid>
              <a:tr h="0">
                <a:tc>
                  <a:txBody>
                    <a:bodyPr/>
                    <a:lstStyle/>
                    <a:p>
                      <a:pPr algn="ctr"/>
                      <a:r>
                        <a:rPr lang="en-GB" sz="1200" dirty="0">
                          <a:solidFill>
                            <a:schemeClr val="tx1"/>
                          </a:solidFill>
                        </a:rPr>
                        <a:t>Key Stage 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Lower Key Stage 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Upper Key Stage 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08429397"/>
                  </a:ext>
                </a:extLst>
              </a:tr>
            </a:tbl>
          </a:graphicData>
        </a:graphic>
      </p:graphicFrame>
      <p:graphicFrame>
        <p:nvGraphicFramePr>
          <p:cNvPr id="27" name="Table 26">
            <a:extLst>
              <a:ext uri="{FF2B5EF4-FFF2-40B4-BE49-F238E27FC236}">
                <a16:creationId xmlns:a16="http://schemas.microsoft.com/office/drawing/2014/main" id="{20872323-3370-4DEE-B68B-AD4B24063599}"/>
              </a:ext>
            </a:extLst>
          </p:cNvPr>
          <p:cNvGraphicFramePr>
            <a:graphicFrameLocks noGrp="1"/>
          </p:cNvGraphicFramePr>
          <p:nvPr>
            <p:extLst>
              <p:ext uri="{D42A27DB-BD31-4B8C-83A1-F6EECF244321}">
                <p14:modId xmlns:p14="http://schemas.microsoft.com/office/powerpoint/2010/main" val="2524313562"/>
              </p:ext>
            </p:extLst>
          </p:nvPr>
        </p:nvGraphicFramePr>
        <p:xfrm>
          <a:off x="372200" y="2630635"/>
          <a:ext cx="11479566" cy="2987040"/>
        </p:xfrm>
        <a:graphic>
          <a:graphicData uri="http://schemas.openxmlformats.org/drawingml/2006/table">
            <a:tbl>
              <a:tblPr firstRow="1" bandRow="1">
                <a:tableStyleId>{5C22544A-7EE6-4342-B048-85BDC9FD1C3A}</a:tableStyleId>
              </a:tblPr>
              <a:tblGrid>
                <a:gridCol w="3826522">
                  <a:extLst>
                    <a:ext uri="{9D8B030D-6E8A-4147-A177-3AD203B41FA5}">
                      <a16:colId xmlns:a16="http://schemas.microsoft.com/office/drawing/2014/main" val="2651727789"/>
                    </a:ext>
                  </a:extLst>
                </a:gridCol>
                <a:gridCol w="3826522">
                  <a:extLst>
                    <a:ext uri="{9D8B030D-6E8A-4147-A177-3AD203B41FA5}">
                      <a16:colId xmlns:a16="http://schemas.microsoft.com/office/drawing/2014/main" val="1981596279"/>
                    </a:ext>
                  </a:extLst>
                </a:gridCol>
                <a:gridCol w="3826522">
                  <a:extLst>
                    <a:ext uri="{9D8B030D-6E8A-4147-A177-3AD203B41FA5}">
                      <a16:colId xmlns:a16="http://schemas.microsoft.com/office/drawing/2014/main" val="2116802104"/>
                    </a:ext>
                  </a:extLst>
                </a:gridCol>
              </a:tblGrid>
              <a:tr h="1035618">
                <a:tc>
                  <a:txBody>
                    <a:bodyPr/>
                    <a:lstStyle/>
                    <a:p>
                      <a:r>
                        <a:rPr lang="en-GB" sz="1000" b="0" dirty="0">
                          <a:solidFill>
                            <a:schemeClr val="tx1"/>
                          </a:solidFill>
                        </a:rPr>
                        <a:t>Pupils will be taught to:</a:t>
                      </a:r>
                    </a:p>
                    <a:p>
                      <a:pPr marL="171450" indent="-171450">
                        <a:buFont typeface="Arial" panose="020B0604020202020204" pitchFamily="34" charset="0"/>
                        <a:buChar char="•"/>
                      </a:pPr>
                      <a:r>
                        <a:rPr lang="en-GB" sz="1000" b="0" dirty="0">
                          <a:solidFill>
                            <a:schemeClr val="tx1"/>
                          </a:solidFill>
                        </a:rPr>
                        <a:t>Ask simple questions and recognise that they can be answered in different ways</a:t>
                      </a:r>
                    </a:p>
                    <a:p>
                      <a:pPr marL="171450" indent="-171450">
                        <a:buFont typeface="Arial" panose="020B0604020202020204" pitchFamily="34" charset="0"/>
                        <a:buChar char="•"/>
                      </a:pPr>
                      <a:r>
                        <a:rPr lang="en-GB" sz="1000" b="0" dirty="0">
                          <a:solidFill>
                            <a:schemeClr val="tx1"/>
                          </a:solidFill>
                        </a:rPr>
                        <a:t>Observe closely, using simple equipment</a:t>
                      </a:r>
                    </a:p>
                    <a:p>
                      <a:pPr marL="171450" indent="-171450">
                        <a:buFont typeface="Arial" panose="020B0604020202020204" pitchFamily="34" charset="0"/>
                        <a:buChar char="•"/>
                      </a:pPr>
                      <a:r>
                        <a:rPr lang="en-GB" sz="1000" b="0" dirty="0">
                          <a:solidFill>
                            <a:schemeClr val="tx1"/>
                          </a:solidFill>
                        </a:rPr>
                        <a:t>Perform simple tests</a:t>
                      </a:r>
                    </a:p>
                    <a:p>
                      <a:pPr marL="171450" indent="-171450">
                        <a:buFont typeface="Arial" panose="020B0604020202020204" pitchFamily="34" charset="0"/>
                        <a:buChar char="•"/>
                      </a:pPr>
                      <a:r>
                        <a:rPr lang="en-GB" sz="1000" b="0" dirty="0">
                          <a:solidFill>
                            <a:schemeClr val="tx1"/>
                          </a:solidFill>
                        </a:rPr>
                        <a:t>Identify and classify</a:t>
                      </a:r>
                    </a:p>
                    <a:p>
                      <a:pPr marL="171450" indent="-171450">
                        <a:buFont typeface="Arial" panose="020B0604020202020204" pitchFamily="34" charset="0"/>
                        <a:buChar char="•"/>
                      </a:pPr>
                      <a:r>
                        <a:rPr lang="en-GB" sz="1000" b="0" dirty="0">
                          <a:solidFill>
                            <a:schemeClr val="tx1"/>
                          </a:solidFill>
                        </a:rPr>
                        <a:t>Use their observations and ideas to suggest answers to questions</a:t>
                      </a:r>
                    </a:p>
                    <a:p>
                      <a:pPr marL="171450" indent="-171450">
                        <a:buFont typeface="Arial" panose="020B0604020202020204" pitchFamily="34" charset="0"/>
                        <a:buChar char="•"/>
                      </a:pPr>
                      <a:r>
                        <a:rPr lang="en-GB" sz="1000" b="0" dirty="0">
                          <a:solidFill>
                            <a:schemeClr val="tx1"/>
                          </a:solidFill>
                        </a:rPr>
                        <a:t>Gather and record data to help in answering questions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en-GB" sz="1000" b="0" dirty="0">
                          <a:solidFill>
                            <a:schemeClr val="tx1"/>
                          </a:solidFill>
                        </a:rPr>
                        <a:t>Pupils will be taught to:</a:t>
                      </a:r>
                    </a:p>
                    <a:p>
                      <a:pPr marL="171450" indent="-171450">
                        <a:buFont typeface="Arial" panose="020B0604020202020204" pitchFamily="34" charset="0"/>
                        <a:buChar char="•"/>
                      </a:pPr>
                      <a:r>
                        <a:rPr lang="en-GB" sz="1000" b="0" dirty="0">
                          <a:solidFill>
                            <a:schemeClr val="tx1"/>
                          </a:solidFill>
                        </a:rPr>
                        <a:t>Ask relevant questions and use different types of scientific enquiry to answer them</a:t>
                      </a:r>
                    </a:p>
                    <a:p>
                      <a:pPr marL="171450" indent="-171450">
                        <a:buFont typeface="Arial" panose="020B0604020202020204" pitchFamily="34" charset="0"/>
                        <a:buChar char="•"/>
                      </a:pPr>
                      <a:r>
                        <a:rPr lang="en-GB" sz="1000" b="0" dirty="0">
                          <a:solidFill>
                            <a:schemeClr val="tx1"/>
                          </a:solidFill>
                        </a:rPr>
                        <a:t>Set up simple practical enquiries, comparative and fair tests</a:t>
                      </a:r>
                    </a:p>
                    <a:p>
                      <a:pPr marL="171450" indent="-171450">
                        <a:buFont typeface="Arial" panose="020B0604020202020204" pitchFamily="34" charset="0"/>
                        <a:buChar char="•"/>
                      </a:pPr>
                      <a:r>
                        <a:rPr lang="en-GB" sz="1000" b="0" dirty="0">
                          <a:solidFill>
                            <a:schemeClr val="tx1"/>
                          </a:solidFill>
                        </a:rPr>
                        <a:t>Make systematic and careful observations and, where propriate, taking accurate measurements using standard units, using a range of equipment, including thermometers and data loggers</a:t>
                      </a:r>
                    </a:p>
                    <a:p>
                      <a:pPr marL="171450" indent="-171450">
                        <a:buFont typeface="Arial" panose="020B0604020202020204" pitchFamily="34" charset="0"/>
                        <a:buChar char="•"/>
                      </a:pPr>
                      <a:r>
                        <a:rPr lang="en-GB" sz="1000" b="0" dirty="0">
                          <a:solidFill>
                            <a:schemeClr val="tx1"/>
                          </a:solidFill>
                        </a:rPr>
                        <a:t>Gather, record, classify and present data in a variety of ways to help in answering questions</a:t>
                      </a:r>
                    </a:p>
                    <a:p>
                      <a:pPr marL="171450" indent="-171450">
                        <a:buFont typeface="Arial" panose="020B0604020202020204" pitchFamily="34" charset="0"/>
                        <a:buChar char="•"/>
                      </a:pPr>
                      <a:r>
                        <a:rPr lang="en-GB" sz="1000" b="0" dirty="0">
                          <a:solidFill>
                            <a:schemeClr val="tx1"/>
                          </a:solidFill>
                        </a:rPr>
                        <a:t>Record findings using simple scientific language, drawings, labelled diagrams, keys, bar charts, and tables</a:t>
                      </a:r>
                    </a:p>
                    <a:p>
                      <a:pPr marL="171450" indent="-171450">
                        <a:buFont typeface="Arial" panose="020B0604020202020204" pitchFamily="34" charset="0"/>
                        <a:buChar char="•"/>
                      </a:pPr>
                      <a:r>
                        <a:rPr lang="en-GB" sz="1000" b="0" dirty="0">
                          <a:solidFill>
                            <a:schemeClr val="tx1"/>
                          </a:solidFill>
                        </a:rPr>
                        <a:t>Report on findings from enquiries, including oral and written explanations, displays or presentations of results and conclusions</a:t>
                      </a:r>
                    </a:p>
                    <a:p>
                      <a:pPr marL="171450" indent="-171450">
                        <a:buFont typeface="Arial" panose="020B0604020202020204" pitchFamily="34" charset="0"/>
                        <a:buChar char="•"/>
                      </a:pPr>
                      <a:r>
                        <a:rPr lang="en-GB" sz="1000" b="0" dirty="0">
                          <a:solidFill>
                            <a:schemeClr val="tx1"/>
                          </a:solidFill>
                        </a:rPr>
                        <a:t>Use results to draw simple conclusions, make predictions for new values, suggest improvements and raise further questions</a:t>
                      </a:r>
                    </a:p>
                    <a:p>
                      <a:pPr marL="171450" indent="-171450">
                        <a:buFont typeface="Arial" panose="020B0604020202020204" pitchFamily="34" charset="0"/>
                        <a:buChar char="•"/>
                      </a:pPr>
                      <a:r>
                        <a:rPr lang="en-GB" sz="1000" b="0" dirty="0">
                          <a:solidFill>
                            <a:schemeClr val="tx1"/>
                          </a:solidFill>
                        </a:rPr>
                        <a:t>Identify differences, similarities or changes related to simple scientific ideas and processes</a:t>
                      </a:r>
                    </a:p>
                    <a:p>
                      <a:pPr marL="171450" indent="-171450">
                        <a:buFont typeface="Arial" panose="020B0604020202020204" pitchFamily="34" charset="0"/>
                        <a:buChar char="•"/>
                      </a:pPr>
                      <a:r>
                        <a:rPr lang="en-GB" sz="1000" b="0" dirty="0">
                          <a:solidFill>
                            <a:schemeClr val="tx1"/>
                          </a:solidFill>
                        </a:rPr>
                        <a:t>Use straightforward scientific evidence to answer questions or to support their findings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en-GB" sz="1000" b="0" dirty="0">
                          <a:solidFill>
                            <a:schemeClr val="tx1"/>
                          </a:solidFill>
                        </a:rPr>
                        <a:t>Pupils will be taught to:</a:t>
                      </a:r>
                    </a:p>
                    <a:p>
                      <a:pPr marL="171450" indent="-171450">
                        <a:buFont typeface="Arial" panose="020B0604020202020204" pitchFamily="34" charset="0"/>
                        <a:buChar char="•"/>
                      </a:pPr>
                      <a:r>
                        <a:rPr lang="en-GB" sz="1000" b="0" dirty="0">
                          <a:solidFill>
                            <a:schemeClr val="tx1"/>
                          </a:solidFill>
                        </a:rPr>
                        <a:t>Plan different types of scientific enquiries to answer questions, including recognising and controlling variables where necessary</a:t>
                      </a:r>
                    </a:p>
                    <a:p>
                      <a:pPr marL="171450" indent="-171450">
                        <a:buFont typeface="Arial" panose="020B0604020202020204" pitchFamily="34" charset="0"/>
                        <a:buChar char="•"/>
                      </a:pPr>
                      <a:r>
                        <a:rPr lang="en-GB" sz="1000" b="0" dirty="0">
                          <a:solidFill>
                            <a:schemeClr val="tx1"/>
                          </a:solidFill>
                        </a:rPr>
                        <a:t>Take measurements, using a range of scientific equipment, with increasing accuracy and precision, taking repeat readings when appropriate</a:t>
                      </a:r>
                    </a:p>
                    <a:p>
                      <a:pPr marL="171450" indent="-171450">
                        <a:buFont typeface="Arial" panose="020B0604020202020204" pitchFamily="34" charset="0"/>
                        <a:buChar char="•"/>
                      </a:pPr>
                      <a:r>
                        <a:rPr lang="en-GB" sz="1000" b="0" dirty="0">
                          <a:solidFill>
                            <a:schemeClr val="tx1"/>
                          </a:solidFill>
                        </a:rPr>
                        <a:t>Record data and results of increasing complexity using scientific diagrams and labels, classification keys, tables, scatter graphs, bar and line graphs</a:t>
                      </a:r>
                    </a:p>
                    <a:p>
                      <a:pPr marL="171450" indent="-171450">
                        <a:buFont typeface="Arial" panose="020B0604020202020204" pitchFamily="34" charset="0"/>
                        <a:buChar char="•"/>
                      </a:pPr>
                      <a:r>
                        <a:rPr lang="en-GB" sz="1000" b="0" dirty="0">
                          <a:solidFill>
                            <a:schemeClr val="tx1"/>
                          </a:solidFill>
                        </a:rPr>
                        <a:t>Use test results to make predictions to set up further comparative and fair tests</a:t>
                      </a:r>
                    </a:p>
                    <a:p>
                      <a:pPr marL="171450" indent="-171450">
                        <a:buFont typeface="Arial" panose="020B0604020202020204" pitchFamily="34" charset="0"/>
                        <a:buChar char="•"/>
                      </a:pPr>
                      <a:r>
                        <a:rPr lang="en-GB" sz="1000" b="0" dirty="0">
                          <a:solidFill>
                            <a:schemeClr val="tx1"/>
                          </a:solidFill>
                        </a:rPr>
                        <a:t>Report and present findings from enquiries, including conclusions, causal relationships and explanations of and a degree of trust in results, in oral and written forms such as displays and other presentations</a:t>
                      </a:r>
                    </a:p>
                    <a:p>
                      <a:pPr marL="171450" indent="-171450">
                        <a:buFont typeface="Arial" panose="020B0604020202020204" pitchFamily="34" charset="0"/>
                        <a:buChar char="•"/>
                      </a:pPr>
                      <a:r>
                        <a:rPr lang="en-GB" sz="1000" b="0" dirty="0">
                          <a:solidFill>
                            <a:schemeClr val="tx1"/>
                          </a:solidFill>
                        </a:rPr>
                        <a:t>Identify scientific evidence that has been used to support or refute ideas or arguments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721055"/>
                  </a:ext>
                </a:extLst>
              </a:tr>
            </a:tbl>
          </a:graphicData>
        </a:graphic>
      </p:graphicFrame>
      <p:pic>
        <p:nvPicPr>
          <p:cNvPr id="2" name="Picture 1">
            <a:extLst>
              <a:ext uri="{FF2B5EF4-FFF2-40B4-BE49-F238E27FC236}">
                <a16:creationId xmlns:a16="http://schemas.microsoft.com/office/drawing/2014/main" id="{16A1DC88-ABFE-4509-B098-1489B1B8D904}"/>
              </a:ext>
            </a:extLst>
          </p:cNvPr>
          <p:cNvPicPr>
            <a:picLocks noChangeAspect="1"/>
          </p:cNvPicPr>
          <p:nvPr/>
        </p:nvPicPr>
        <p:blipFill>
          <a:blip r:embed="rId2"/>
          <a:stretch>
            <a:fillRect/>
          </a:stretch>
        </p:blipFill>
        <p:spPr>
          <a:xfrm>
            <a:off x="212592" y="237754"/>
            <a:ext cx="2133785" cy="603556"/>
          </a:xfrm>
          <a:prstGeom prst="rect">
            <a:avLst/>
          </a:prstGeom>
        </p:spPr>
      </p:pic>
    </p:spTree>
    <p:extLst>
      <p:ext uri="{BB962C8B-B14F-4D97-AF65-F5344CB8AC3E}">
        <p14:creationId xmlns:p14="http://schemas.microsoft.com/office/powerpoint/2010/main" val="1545754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27B7E7FE-0F99-4BF1-AAFA-001D0A05EF81}"/>
              </a:ext>
            </a:extLst>
          </p:cNvPr>
          <p:cNvSpPr/>
          <p:nvPr/>
        </p:nvSpPr>
        <p:spPr>
          <a:xfrm>
            <a:off x="133190" y="476250"/>
            <a:ext cx="11822313" cy="3371849"/>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2689662-6E50-4044-A891-1E0E9985298A}"/>
              </a:ext>
            </a:extLst>
          </p:cNvPr>
          <p:cNvSpPr txBox="1"/>
          <p:nvPr/>
        </p:nvSpPr>
        <p:spPr>
          <a:xfrm>
            <a:off x="236497" y="746038"/>
            <a:ext cx="11505672"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Seasonal Changes</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8F1CF87C-D6B6-41FF-A445-0D6CD3E2F65C}"/>
              </a:ext>
            </a:extLst>
          </p:cNvPr>
          <p:cNvGraphicFramePr>
            <a:graphicFrameLocks noGrp="1"/>
          </p:cNvGraphicFramePr>
          <p:nvPr>
            <p:extLst>
              <p:ext uri="{D42A27DB-BD31-4B8C-83A1-F6EECF244321}">
                <p14:modId xmlns:p14="http://schemas.microsoft.com/office/powerpoint/2010/main" val="1891905027"/>
              </p:ext>
            </p:extLst>
          </p:nvPr>
        </p:nvGraphicFramePr>
        <p:xfrm>
          <a:off x="236497" y="1053815"/>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EFADF01D-2217-4A16-B06D-6EA7D1C3606D}"/>
              </a:ext>
            </a:extLst>
          </p:cNvPr>
          <p:cNvGraphicFramePr>
            <a:graphicFrameLocks noGrp="1"/>
          </p:cNvGraphicFramePr>
          <p:nvPr>
            <p:extLst>
              <p:ext uri="{D42A27DB-BD31-4B8C-83A1-F6EECF244321}">
                <p14:modId xmlns:p14="http://schemas.microsoft.com/office/powerpoint/2010/main" val="1172490432"/>
              </p:ext>
            </p:extLst>
          </p:nvPr>
        </p:nvGraphicFramePr>
        <p:xfrm>
          <a:off x="236497" y="1328135"/>
          <a:ext cx="11505672" cy="21031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1148703">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Reception</a:t>
                      </a:r>
                    </a:p>
                    <a:p>
                      <a:pPr marL="171450" indent="-171450" algn="l" fontAlgn="base">
                        <a:buFont typeface="Arial" panose="020B0604020202020204" pitchFamily="34" charset="0"/>
                        <a:buChar char="•"/>
                      </a:pPr>
                      <a:r>
                        <a:rPr lang="en-GB" sz="1000" b="0" i="0" dirty="0">
                          <a:solidFill>
                            <a:srgbClr val="333333"/>
                          </a:solidFill>
                          <a:effectLst/>
                          <a:latin typeface="+mn-lt"/>
                        </a:rPr>
                        <a:t>Understand the effect of changing seasons on the natural world around them</a:t>
                      </a:r>
                      <a:endParaRPr lang="en-GB" sz="1000" b="0" i="0" dirty="0">
                        <a:solidFill>
                          <a:srgbClr val="000000"/>
                        </a:solidFill>
                        <a:effectLst/>
                        <a:latin typeface="+mn-lt"/>
                      </a:endParaRPr>
                    </a:p>
                    <a:p>
                      <a:pPr algn="l" fontAlgn="base"/>
                      <a:endParaRPr lang="en-GB" sz="1000" b="0" i="0" dirty="0">
                        <a:solidFill>
                          <a:srgbClr val="000000"/>
                        </a:solidFill>
                        <a:effectLst/>
                        <a:latin typeface="+mn-lt"/>
                      </a:endParaRPr>
                    </a:p>
                    <a:p>
                      <a:pPr algn="l" fontAlgn="base"/>
                      <a:r>
                        <a:rPr lang="en-GB" sz="1000" b="0" i="0" dirty="0">
                          <a:solidFill>
                            <a:srgbClr val="000000"/>
                          </a:solidFill>
                          <a:effectLst/>
                          <a:latin typeface="+mn-lt"/>
                        </a:rPr>
                        <a:t>ELG</a:t>
                      </a:r>
                    </a:p>
                    <a:p>
                      <a:pPr marL="171450" indent="-171450" algn="l" fontAlgn="base">
                        <a:buFont typeface="Arial" panose="020B0604020202020204" pitchFamily="34" charset="0"/>
                        <a:buChar char="•"/>
                      </a:pPr>
                      <a:r>
                        <a:rPr lang="en-GB" sz="1000" b="0" i="0" dirty="0">
                          <a:solidFill>
                            <a:srgbClr val="333333"/>
                          </a:solidFill>
                          <a:effectLst/>
                          <a:latin typeface="+mn-lt"/>
                        </a:rPr>
                        <a:t>Understand some important processes and changes in the natural world around them, including the seasons and changing states of matter</a:t>
                      </a:r>
                      <a:endParaRPr lang="en-GB" sz="1000" b="0" i="0" dirty="0">
                        <a:solidFill>
                          <a:srgbClr val="000000"/>
                        </a:solidFill>
                        <a:effectLst/>
                        <a:latin typeface="+mn-lt"/>
                      </a:endParaRPr>
                    </a:p>
                    <a:p>
                      <a:br>
                        <a:rPr lang="en-GB" sz="1100" dirty="0"/>
                      </a:br>
                      <a:endParaRPr lang="en-GB" sz="11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We will:</a:t>
                      </a:r>
                    </a:p>
                    <a:p>
                      <a:pPr marL="171450" indent="-171450">
                        <a:buFont typeface="Arial" panose="020B0604020202020204" pitchFamily="34" charset="0"/>
                        <a:buChar char="•"/>
                      </a:pPr>
                      <a:r>
                        <a:rPr lang="en-US" sz="1000" b="0" dirty="0">
                          <a:solidFill>
                            <a:schemeClr val="tx1"/>
                          </a:solidFill>
                        </a:rPr>
                        <a:t>Observe changes across the four seasons</a:t>
                      </a:r>
                    </a:p>
                    <a:p>
                      <a:pPr marL="171450" indent="-171450">
                        <a:buFont typeface="Arial" panose="020B0604020202020204" pitchFamily="34" charset="0"/>
                        <a:buChar char="•"/>
                      </a:pPr>
                      <a:r>
                        <a:rPr lang="en-US" sz="1000" b="0" dirty="0">
                          <a:solidFill>
                            <a:schemeClr val="tx1"/>
                          </a:solidFill>
                        </a:rPr>
                        <a:t>Observe and describe weather associated with the seasons and how day length varies</a:t>
                      </a:r>
                    </a:p>
                    <a:p>
                      <a:pPr marL="171450" indent="-171450">
                        <a:buFont typeface="Arial" panose="020B0604020202020204" pitchFamily="34" charset="0"/>
                        <a:buChar char="•"/>
                      </a:pPr>
                      <a:r>
                        <a:rPr lang="en-US" sz="1000" b="0" dirty="0">
                          <a:solidFill>
                            <a:schemeClr val="tx1"/>
                          </a:solidFill>
                        </a:rPr>
                        <a:t>Observe and talk about changes in the weather and the seasons</a:t>
                      </a:r>
                      <a:endParaRPr lang="en-GB" sz="1000" b="0" dirty="0">
                        <a:solidFill>
                          <a:schemeClr val="tx1"/>
                        </a:solidFill>
                      </a:endParaRPr>
                    </a:p>
                    <a:p>
                      <a:endParaRPr lang="en-GB" sz="1100" b="0" dirty="0">
                        <a:solidFill>
                          <a:schemeClr val="tx1"/>
                        </a:solidFill>
                      </a:endParaRPr>
                    </a:p>
                    <a:p>
                      <a:endParaRPr lang="en-GB" sz="1200" b="0" dirty="0"/>
                    </a:p>
                    <a:p>
                      <a:endParaRPr lang="en-GB" sz="1200" b="0" dirty="0"/>
                    </a:p>
                    <a:p>
                      <a:endParaRPr lang="en-GB" sz="1200" b="0" dirty="0"/>
                    </a:p>
                    <a:p>
                      <a:endParaRPr lang="en-GB" sz="1200" b="0" dirty="0"/>
                    </a:p>
                    <a:p>
                      <a:endParaRPr lang="en-GB" sz="12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941493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021AA56E-0F38-4E1F-BA0A-11627A997E6B}"/>
              </a:ext>
            </a:extLst>
          </p:cNvPr>
          <p:cNvSpPr/>
          <p:nvPr/>
        </p:nvSpPr>
        <p:spPr>
          <a:xfrm>
            <a:off x="114492" y="135802"/>
            <a:ext cx="11962831" cy="663619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E989FEE-299A-4712-AD60-10B7D43F0126}"/>
              </a:ext>
            </a:extLst>
          </p:cNvPr>
          <p:cNvSpPr txBox="1"/>
          <p:nvPr/>
        </p:nvSpPr>
        <p:spPr>
          <a:xfrm>
            <a:off x="620711" y="350734"/>
            <a:ext cx="10628769" cy="523220"/>
          </a:xfrm>
          <a:prstGeom prst="rect">
            <a:avLst/>
          </a:prstGeom>
          <a:solidFill>
            <a:srgbClr val="0070C0"/>
          </a:solidFill>
        </p:spPr>
        <p:txBody>
          <a:bodyPr wrap="square" rtlCol="0">
            <a:spAutoFit/>
          </a:bodyPr>
          <a:lstStyle/>
          <a:p>
            <a:pPr algn="ctr"/>
            <a:r>
              <a:rPr lang="en-US" sz="1400" b="1" dirty="0">
                <a:solidFill>
                  <a:schemeClr val="bg1"/>
                </a:solidFill>
              </a:rPr>
              <a:t>Scientific Skills – Asking Questions and Enquiry, Planning and Enquiry, Fair Testing, Observing and Measuring, Monitoring and Recording,</a:t>
            </a:r>
          </a:p>
          <a:p>
            <a:pPr algn="ctr"/>
            <a:r>
              <a:rPr lang="en-US" sz="1400" b="1" dirty="0">
                <a:solidFill>
                  <a:schemeClr val="bg1"/>
                </a:solidFill>
              </a:rPr>
              <a:t> Investigation, Recording Results, Presenting Results, Drawing Conclusions, Reviewing the Test</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C1C2826B-352E-44D8-ADD3-9DB36D040D94}"/>
              </a:ext>
            </a:extLst>
          </p:cNvPr>
          <p:cNvGraphicFramePr>
            <a:graphicFrameLocks noGrp="1"/>
          </p:cNvGraphicFramePr>
          <p:nvPr>
            <p:extLst>
              <p:ext uri="{D42A27DB-BD31-4B8C-83A1-F6EECF244321}">
                <p14:modId xmlns:p14="http://schemas.microsoft.com/office/powerpoint/2010/main" val="3490052623"/>
              </p:ext>
            </p:extLst>
          </p:nvPr>
        </p:nvGraphicFramePr>
        <p:xfrm>
          <a:off x="370116" y="977244"/>
          <a:ext cx="11164000" cy="311948"/>
        </p:xfrm>
        <a:graphic>
          <a:graphicData uri="http://schemas.openxmlformats.org/drawingml/2006/table">
            <a:tbl>
              <a:tblPr firstRow="1" bandRow="1">
                <a:tableStyleId>{5C22544A-7EE6-4342-B048-85BDC9FD1C3A}</a:tableStyleId>
              </a:tblPr>
              <a:tblGrid>
                <a:gridCol w="2791000">
                  <a:extLst>
                    <a:ext uri="{9D8B030D-6E8A-4147-A177-3AD203B41FA5}">
                      <a16:colId xmlns:a16="http://schemas.microsoft.com/office/drawing/2014/main" val="3315238767"/>
                    </a:ext>
                  </a:extLst>
                </a:gridCol>
                <a:gridCol w="2791000">
                  <a:extLst>
                    <a:ext uri="{9D8B030D-6E8A-4147-A177-3AD203B41FA5}">
                      <a16:colId xmlns:a16="http://schemas.microsoft.com/office/drawing/2014/main" val="4105248844"/>
                    </a:ext>
                  </a:extLst>
                </a:gridCol>
                <a:gridCol w="2791000">
                  <a:extLst>
                    <a:ext uri="{9D8B030D-6E8A-4147-A177-3AD203B41FA5}">
                      <a16:colId xmlns:a16="http://schemas.microsoft.com/office/drawing/2014/main" val="453718565"/>
                    </a:ext>
                  </a:extLst>
                </a:gridCol>
                <a:gridCol w="2791000">
                  <a:extLst>
                    <a:ext uri="{9D8B030D-6E8A-4147-A177-3AD203B41FA5}">
                      <a16:colId xmlns:a16="http://schemas.microsoft.com/office/drawing/2014/main" val="15174010"/>
                    </a:ext>
                  </a:extLst>
                </a:gridCol>
              </a:tblGrid>
              <a:tr h="311948">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44C9CD3F-D902-4727-8153-9162E4CB2199}"/>
              </a:ext>
            </a:extLst>
          </p:cNvPr>
          <p:cNvGraphicFramePr>
            <a:graphicFrameLocks noGrp="1"/>
          </p:cNvGraphicFramePr>
          <p:nvPr>
            <p:extLst>
              <p:ext uri="{D42A27DB-BD31-4B8C-83A1-F6EECF244321}">
                <p14:modId xmlns:p14="http://schemas.microsoft.com/office/powerpoint/2010/main" val="2806653165"/>
              </p:ext>
            </p:extLst>
          </p:nvPr>
        </p:nvGraphicFramePr>
        <p:xfrm>
          <a:off x="336076" y="1369417"/>
          <a:ext cx="11198040" cy="5176670"/>
        </p:xfrm>
        <a:graphic>
          <a:graphicData uri="http://schemas.openxmlformats.org/drawingml/2006/table">
            <a:tbl>
              <a:tblPr firstRow="1" bandRow="1">
                <a:tableStyleId>{5C22544A-7EE6-4342-B048-85BDC9FD1C3A}</a:tableStyleId>
              </a:tblPr>
              <a:tblGrid>
                <a:gridCol w="2799510">
                  <a:extLst>
                    <a:ext uri="{9D8B030D-6E8A-4147-A177-3AD203B41FA5}">
                      <a16:colId xmlns:a16="http://schemas.microsoft.com/office/drawing/2014/main" val="1190519377"/>
                    </a:ext>
                  </a:extLst>
                </a:gridCol>
                <a:gridCol w="2799510">
                  <a:extLst>
                    <a:ext uri="{9D8B030D-6E8A-4147-A177-3AD203B41FA5}">
                      <a16:colId xmlns:a16="http://schemas.microsoft.com/office/drawing/2014/main" val="1159536658"/>
                    </a:ext>
                  </a:extLst>
                </a:gridCol>
                <a:gridCol w="2799510">
                  <a:extLst>
                    <a:ext uri="{9D8B030D-6E8A-4147-A177-3AD203B41FA5}">
                      <a16:colId xmlns:a16="http://schemas.microsoft.com/office/drawing/2014/main" val="2105174479"/>
                    </a:ext>
                  </a:extLst>
                </a:gridCol>
                <a:gridCol w="2799510">
                  <a:extLst>
                    <a:ext uri="{9D8B030D-6E8A-4147-A177-3AD203B41FA5}">
                      <a16:colId xmlns:a16="http://schemas.microsoft.com/office/drawing/2014/main" val="2439280781"/>
                    </a:ext>
                  </a:extLst>
                </a:gridCol>
              </a:tblGrid>
              <a:tr h="5176670">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ELG</a:t>
                      </a:r>
                    </a:p>
                    <a:p>
                      <a:pPr marL="171450" indent="-171450" algn="l" fontAlgn="base">
                        <a:buFont typeface="Arial" panose="020B0604020202020204" pitchFamily="34" charset="0"/>
                        <a:buChar char="•"/>
                      </a:pPr>
                      <a:r>
                        <a:rPr lang="en-GB" sz="1000" b="0" i="0" dirty="0">
                          <a:solidFill>
                            <a:srgbClr val="333333"/>
                          </a:solidFill>
                          <a:effectLst/>
                          <a:latin typeface="+mn-lt"/>
                        </a:rPr>
                        <a:t>Explore the natural world around them, making observations and drawing pictures of animals and plants</a:t>
                      </a:r>
                      <a:endParaRPr lang="en-GB" sz="1000" b="0" i="0" dirty="0">
                        <a:solidFill>
                          <a:srgbClr val="000000"/>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tx1"/>
                          </a:solidFill>
                        </a:rPr>
                        <a:t>Ask simple questions and </a:t>
                      </a:r>
                      <a:r>
                        <a:rPr lang="en-US" sz="1000" b="0" dirty="0" err="1">
                          <a:solidFill>
                            <a:schemeClr val="tx1"/>
                          </a:solidFill>
                        </a:rPr>
                        <a:t>recognise</a:t>
                      </a:r>
                      <a:r>
                        <a:rPr lang="en-US" sz="1000" b="0" dirty="0">
                          <a:solidFill>
                            <a:schemeClr val="tx1"/>
                          </a:solidFill>
                        </a:rPr>
                        <a:t> they can be answered in different ways</a:t>
                      </a:r>
                      <a:endParaRPr lang="en-GB" sz="1000" b="0" dirty="0"/>
                    </a:p>
                    <a:p>
                      <a:pPr marL="171450" indent="-171450">
                        <a:buFont typeface="Arial" panose="020B0604020202020204" pitchFamily="34" charset="0"/>
                        <a:buChar char="•"/>
                      </a:pPr>
                      <a:r>
                        <a:rPr lang="en-US" sz="1000" b="0" dirty="0">
                          <a:solidFill>
                            <a:schemeClr val="tx1"/>
                          </a:solidFill>
                        </a:rPr>
                        <a:t>Observe closely, using simple equipment</a:t>
                      </a:r>
                    </a:p>
                    <a:p>
                      <a:pPr marL="171450" indent="-171450">
                        <a:buFont typeface="Arial" panose="020B0604020202020204" pitchFamily="34" charset="0"/>
                        <a:buChar char="•"/>
                      </a:pPr>
                      <a:r>
                        <a:rPr lang="en-US" sz="1000" b="0" dirty="0">
                          <a:solidFill>
                            <a:schemeClr val="tx1"/>
                          </a:solidFill>
                        </a:rPr>
                        <a:t>Perform simple tests</a:t>
                      </a:r>
                    </a:p>
                    <a:p>
                      <a:pPr marL="171450" indent="-171450">
                        <a:buFont typeface="Arial" panose="020B0604020202020204" pitchFamily="34" charset="0"/>
                        <a:buChar char="•"/>
                      </a:pPr>
                      <a:r>
                        <a:rPr lang="en-US" sz="1000" b="0" dirty="0">
                          <a:solidFill>
                            <a:schemeClr val="tx1"/>
                          </a:solidFill>
                        </a:rPr>
                        <a:t>Gather and record data to help in answering question</a:t>
                      </a:r>
                    </a:p>
                    <a:p>
                      <a:pPr marL="171450" indent="-171450">
                        <a:buFont typeface="Arial" panose="020B0604020202020204" pitchFamily="34" charset="0"/>
                        <a:buChar char="•"/>
                      </a:pPr>
                      <a:r>
                        <a:rPr lang="en-US" sz="1000" b="0" dirty="0">
                          <a:solidFill>
                            <a:schemeClr val="tx1"/>
                          </a:solidFill>
                        </a:rPr>
                        <a:t>Identify and classify</a:t>
                      </a:r>
                    </a:p>
                    <a:p>
                      <a:pPr marL="171450" indent="-171450">
                        <a:buFont typeface="Arial" panose="020B0604020202020204" pitchFamily="34" charset="0"/>
                        <a:buChar char="•"/>
                      </a:pPr>
                      <a:r>
                        <a:rPr lang="en-US" sz="1000" b="0" dirty="0">
                          <a:solidFill>
                            <a:schemeClr val="tx1"/>
                          </a:solidFill>
                        </a:rPr>
                        <a:t>Use their observations and ideas to suggest answers to questions</a:t>
                      </a:r>
                    </a:p>
                    <a:p>
                      <a:pPr marL="171450" indent="-171450">
                        <a:buFont typeface="Arial" panose="020B0604020202020204" pitchFamily="34" charset="0"/>
                        <a:buChar char="•"/>
                      </a:pPr>
                      <a:r>
                        <a:rPr lang="en-US" sz="1000" b="0" dirty="0">
                          <a:solidFill>
                            <a:schemeClr val="tx1"/>
                          </a:solidFill>
                        </a:rPr>
                        <a:t>Use age-appropriate scientific language</a:t>
                      </a:r>
                    </a:p>
                    <a:p>
                      <a:pPr marL="171450" indent="-171450">
                        <a:buFont typeface="Arial" panose="020B0604020202020204" pitchFamily="34" charset="0"/>
                        <a:buChar char="•"/>
                      </a:pPr>
                      <a:r>
                        <a:rPr lang="en-US" sz="1000" b="0" dirty="0">
                          <a:solidFill>
                            <a:schemeClr val="tx1"/>
                          </a:solidFill>
                        </a:rPr>
                        <a:t>Begin to notice patterns and relationships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solidFill>
                            <a:schemeClr val="tx1"/>
                          </a:solidFill>
                        </a:rPr>
                        <a:t>Begin to notice patterns and relationships</a:t>
                      </a:r>
                    </a:p>
                    <a:p>
                      <a:endParaRPr lang="en-GB" sz="1000" b="0" dirty="0">
                        <a:solidFill>
                          <a:schemeClr val="tx1"/>
                        </a:solidFill>
                      </a:endParaRPr>
                    </a:p>
                    <a:p>
                      <a:endParaRPr lang="en-GB" sz="1000" b="0" dirty="0"/>
                    </a:p>
                    <a:p>
                      <a:endParaRPr lang="en-GB" sz="1000" b="0" dirty="0"/>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Ask relevant questions and use different types of scientific enquiries to answer them</a:t>
                      </a:r>
                    </a:p>
                    <a:p>
                      <a:pPr marL="171450" indent="-171450">
                        <a:buFont typeface="Arial" panose="020B0604020202020204" pitchFamily="34" charset="0"/>
                        <a:buChar char="•"/>
                      </a:pPr>
                      <a:r>
                        <a:rPr lang="en-US" sz="1000" b="0" dirty="0">
                          <a:solidFill>
                            <a:schemeClr val="tx1"/>
                          </a:solidFill>
                        </a:rPr>
                        <a:t>Set up simple practical enquiries, comparative and fair tests</a:t>
                      </a:r>
                      <a:endParaRPr lang="en-GB" sz="1000" b="0" dirty="0">
                        <a:solidFill>
                          <a:schemeClr val="tx1"/>
                        </a:solidFill>
                      </a:endParaRPr>
                    </a:p>
                    <a:p>
                      <a:pPr marL="171450" indent="-171450">
                        <a:buFont typeface="Arial" panose="020B0604020202020204" pitchFamily="34" charset="0"/>
                        <a:buChar char="•"/>
                      </a:pPr>
                      <a:r>
                        <a:rPr lang="en-US" sz="1000" b="0" dirty="0">
                          <a:solidFill>
                            <a:schemeClr val="tx1"/>
                          </a:solidFill>
                        </a:rPr>
                        <a:t>Make systematic and careful observations. Take accurate measurements using standard units, using a range of equipment (e.g. thermometers and data loggers)</a:t>
                      </a:r>
                    </a:p>
                    <a:p>
                      <a:pPr marL="171450" indent="-171450">
                        <a:buFont typeface="Arial" panose="020B0604020202020204" pitchFamily="34" charset="0"/>
                        <a:buChar char="•"/>
                      </a:pPr>
                      <a:r>
                        <a:rPr lang="en-US" sz="1000" b="0" dirty="0">
                          <a:solidFill>
                            <a:schemeClr val="tx1"/>
                          </a:solidFill>
                        </a:rPr>
                        <a:t>Record findings using simple scientific language, drawings, labelled diagrams, keys, bar charts and tables</a:t>
                      </a:r>
                    </a:p>
                    <a:p>
                      <a:pPr marL="171450" indent="-171450">
                        <a:buFont typeface="Arial" panose="020B0604020202020204" pitchFamily="34" charset="0"/>
                        <a:buChar char="•"/>
                      </a:pPr>
                      <a:r>
                        <a:rPr lang="en-US" sz="1000" b="0" dirty="0">
                          <a:solidFill>
                            <a:schemeClr val="tx1"/>
                          </a:solidFill>
                        </a:rPr>
                        <a:t>Gather, record, classify and present data in a variety of ways to help in answering questions</a:t>
                      </a:r>
                    </a:p>
                    <a:p>
                      <a:pPr marL="171450" indent="-171450">
                        <a:buFont typeface="Arial" panose="020B0604020202020204" pitchFamily="34" charset="0"/>
                        <a:buChar char="•"/>
                      </a:pPr>
                      <a:r>
                        <a:rPr lang="en-US" sz="1000" b="0" dirty="0">
                          <a:solidFill>
                            <a:schemeClr val="tx1"/>
                          </a:solidFill>
                        </a:rPr>
                        <a:t>Identify similarities, differences or changes related to simple scientific ideas and processes</a:t>
                      </a:r>
                    </a:p>
                    <a:p>
                      <a:pPr marL="171450" indent="-171450">
                        <a:buFont typeface="Arial" panose="020B0604020202020204" pitchFamily="34" charset="0"/>
                        <a:buChar char="•"/>
                      </a:pPr>
                      <a:r>
                        <a:rPr lang="en-US" sz="1000" b="0" dirty="0">
                          <a:solidFill>
                            <a:schemeClr val="tx1"/>
                          </a:solidFill>
                        </a:rPr>
                        <a:t>Report on findings from enquiries, including oral and written explanations, displays or presentations of results and conclusions</a:t>
                      </a:r>
                    </a:p>
                    <a:p>
                      <a:pPr marL="171450" indent="-171450">
                        <a:buFont typeface="Arial" panose="020B0604020202020204" pitchFamily="34" charset="0"/>
                        <a:buChar char="•"/>
                      </a:pPr>
                      <a:r>
                        <a:rPr lang="en-US" sz="1000" b="0" dirty="0">
                          <a:solidFill>
                            <a:schemeClr val="tx1"/>
                          </a:solidFill>
                        </a:rPr>
                        <a:t>Use straightforward scientific evidence to answer questions or support findings</a:t>
                      </a:r>
                    </a:p>
                    <a:p>
                      <a:pPr marL="171450" indent="-171450">
                        <a:buFont typeface="Arial" panose="020B0604020202020204" pitchFamily="34" charset="0"/>
                        <a:buChar char="•"/>
                      </a:pPr>
                      <a:r>
                        <a:rPr lang="en-US" sz="1000" b="0" dirty="0">
                          <a:solidFill>
                            <a:schemeClr val="tx1"/>
                          </a:solidFill>
                        </a:rPr>
                        <a:t>Begin to look for naturally occurring patterns and relationships</a:t>
                      </a:r>
                    </a:p>
                    <a:p>
                      <a:pPr marL="171450" indent="-171450">
                        <a:buFont typeface="Arial" panose="020B0604020202020204" pitchFamily="34" charset="0"/>
                        <a:buChar char="•"/>
                      </a:pPr>
                      <a:r>
                        <a:rPr lang="en-US" sz="1000" b="0" dirty="0">
                          <a:solidFill>
                            <a:schemeClr val="tx1"/>
                          </a:solidFill>
                        </a:rPr>
                        <a:t>Use, spell and read scientific vocabulary correctly </a:t>
                      </a:r>
                    </a:p>
                    <a:p>
                      <a:pPr marL="171450" indent="-171450">
                        <a:buFont typeface="Arial" panose="020B0604020202020204" pitchFamily="34" charset="0"/>
                        <a:buChar char="•"/>
                      </a:pPr>
                      <a:r>
                        <a:rPr lang="en-US" sz="1000" b="0" dirty="0">
                          <a:solidFill>
                            <a:schemeClr val="tx1"/>
                          </a:solidFill>
                        </a:rPr>
                        <a:t>Use results to draw simple conclusions, make predictions for new values, suggest improvements and raise further questions</a:t>
                      </a:r>
                    </a:p>
                    <a:p>
                      <a:pPr marL="171450" indent="-171450">
                        <a:buFont typeface="Arial" panose="020B0604020202020204" pitchFamily="34" charset="0"/>
                        <a:buChar char="•"/>
                      </a:pPr>
                      <a:r>
                        <a:rPr lang="en-US" sz="1000" b="0" dirty="0">
                          <a:solidFill>
                            <a:schemeClr val="tx1"/>
                          </a:solidFill>
                        </a:rPr>
                        <a:t>Begin to </a:t>
                      </a:r>
                      <a:r>
                        <a:rPr lang="en-US" sz="1000" b="0" dirty="0" err="1">
                          <a:solidFill>
                            <a:schemeClr val="tx1"/>
                          </a:solidFill>
                        </a:rPr>
                        <a:t>recognise</a:t>
                      </a:r>
                      <a:r>
                        <a:rPr lang="en-US" sz="1000" b="0" dirty="0">
                          <a:solidFill>
                            <a:schemeClr val="tx1"/>
                          </a:solidFill>
                        </a:rPr>
                        <a:t> when and how secondary resources might help them to answer questions that cannot be answered through practical investigation</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Plan different types of scientific enquiries to answer questions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and control variables where necessary</a:t>
                      </a:r>
                    </a:p>
                    <a:p>
                      <a:pPr marL="171450" indent="-171450">
                        <a:buFont typeface="Arial" panose="020B0604020202020204" pitchFamily="34" charset="0"/>
                        <a:buChar char="•"/>
                      </a:pPr>
                      <a:r>
                        <a:rPr lang="en-US" sz="1000" b="0" dirty="0">
                          <a:solidFill>
                            <a:schemeClr val="tx1"/>
                          </a:solidFill>
                        </a:rPr>
                        <a:t>Explore and talk about their ideas; asking their own questions about scientific phenomena</a:t>
                      </a:r>
                      <a:endParaRPr lang="en-GB" sz="1000" b="0" dirty="0"/>
                    </a:p>
                    <a:p>
                      <a:pPr marL="171450" indent="-171450">
                        <a:buFont typeface="Arial" panose="020B0604020202020204" pitchFamily="34" charset="0"/>
                        <a:buChar char="•"/>
                      </a:pPr>
                      <a:r>
                        <a:rPr lang="en-US" sz="1000" b="0" dirty="0">
                          <a:solidFill>
                            <a:schemeClr val="tx1"/>
                          </a:solidFill>
                        </a:rPr>
                        <a:t>Take accurate measurements, using a range of scientific equipment with increasing accuracy and precision</a:t>
                      </a:r>
                    </a:p>
                    <a:p>
                      <a:pPr marL="171450" indent="-171450">
                        <a:buFont typeface="Arial" panose="020B0604020202020204" pitchFamily="34" charset="0"/>
                        <a:buChar char="•"/>
                      </a:pPr>
                      <a:r>
                        <a:rPr lang="en-US" sz="1000" b="0" dirty="0">
                          <a:solidFill>
                            <a:schemeClr val="tx1"/>
                          </a:solidFill>
                        </a:rPr>
                        <a:t>Take repeat readings when appropriate to consider fair tests</a:t>
                      </a:r>
                    </a:p>
                    <a:p>
                      <a:pPr marL="171450" indent="-171450">
                        <a:buFont typeface="Arial" panose="020B0604020202020204" pitchFamily="34" charset="0"/>
                        <a:buChar char="•"/>
                      </a:pPr>
                      <a:r>
                        <a:rPr lang="en-US" sz="1000" b="0" dirty="0">
                          <a:solidFill>
                            <a:schemeClr val="tx1"/>
                          </a:solidFill>
                        </a:rPr>
                        <a:t>Record data and results of increasing complexity using scientific diagrams and labels, classification keys, tables, scatter graphs, bar and line graphs</a:t>
                      </a:r>
                    </a:p>
                    <a:p>
                      <a:pPr marL="171450" indent="-171450">
                        <a:buFont typeface="Arial" panose="020B0604020202020204" pitchFamily="34" charset="0"/>
                        <a:buChar char="•"/>
                      </a:pPr>
                      <a:r>
                        <a:rPr lang="en-US" sz="1000" b="0" dirty="0">
                          <a:solidFill>
                            <a:schemeClr val="tx1"/>
                          </a:solidFill>
                        </a:rPr>
                        <a:t>Identify scientific evidence that has been used to support or refute ideas or arguments.  Report and present findings from enquiries, including conclusions, casual relationships and explanations of and degree of trust in results, in oral and written forms such as displays and other presentations</a:t>
                      </a:r>
                    </a:p>
                    <a:p>
                      <a:pPr marL="171450" indent="-171450">
                        <a:buFont typeface="Arial" panose="020B0604020202020204" pitchFamily="34" charset="0"/>
                        <a:buChar char="•"/>
                      </a:pPr>
                      <a:r>
                        <a:rPr lang="en-US" sz="1000" b="0" dirty="0">
                          <a:solidFill>
                            <a:schemeClr val="tx1"/>
                          </a:solidFill>
                        </a:rPr>
                        <a:t>Draw conclusions based on their data and observations, use evidence to justify their ideas and use their scientific knowledge to explain their findings</a:t>
                      </a:r>
                    </a:p>
                    <a:p>
                      <a:pPr marL="171450" indent="-171450">
                        <a:buFont typeface="Arial" panose="020B0604020202020204" pitchFamily="34" charset="0"/>
                        <a:buChar char="•"/>
                      </a:pPr>
                      <a:r>
                        <a:rPr lang="en-US" sz="1000" b="0" dirty="0">
                          <a:solidFill>
                            <a:schemeClr val="tx1"/>
                          </a:solidFill>
                        </a:rPr>
                        <a:t>Use, spell, read and pronounce scientific vocabulary correctly</a:t>
                      </a:r>
                    </a:p>
                    <a:p>
                      <a:pPr marL="171450" indent="-171450">
                        <a:buFont typeface="Arial" panose="020B0604020202020204" pitchFamily="34" charset="0"/>
                        <a:buChar char="•"/>
                      </a:pPr>
                      <a:r>
                        <a:rPr lang="en-US" sz="1000" b="0" dirty="0">
                          <a:solidFill>
                            <a:schemeClr val="tx1"/>
                          </a:solidFill>
                        </a:rPr>
                        <a:t>Use test results to make predictions to set up further comparative and fair tests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scientific ideas change and develop over time</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213524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DCB18981-B75A-A6B2-E0D3-1A644B2853CE}"/>
              </a:ext>
            </a:extLst>
          </p:cNvPr>
          <p:cNvSpPr/>
          <p:nvPr/>
        </p:nvSpPr>
        <p:spPr>
          <a:xfrm>
            <a:off x="133190" y="143318"/>
            <a:ext cx="11925620" cy="3776832"/>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a:extLst>
              <a:ext uri="{FF2B5EF4-FFF2-40B4-BE49-F238E27FC236}">
                <a16:creationId xmlns:a16="http://schemas.microsoft.com/office/drawing/2014/main" id="{17D7EF8B-5047-88C3-A90C-05A4A5507D94}"/>
              </a:ext>
            </a:extLst>
          </p:cNvPr>
          <p:cNvGraphicFramePr>
            <a:graphicFrameLocks noGrp="1"/>
          </p:cNvGraphicFramePr>
          <p:nvPr>
            <p:extLst>
              <p:ext uri="{D42A27DB-BD31-4B8C-83A1-F6EECF244321}">
                <p14:modId xmlns:p14="http://schemas.microsoft.com/office/powerpoint/2010/main" val="3853825755"/>
              </p:ext>
            </p:extLst>
          </p:nvPr>
        </p:nvGraphicFramePr>
        <p:xfrm>
          <a:off x="243917" y="1372105"/>
          <a:ext cx="11521824" cy="2086615"/>
        </p:xfrm>
        <a:graphic>
          <a:graphicData uri="http://schemas.openxmlformats.org/drawingml/2006/table">
            <a:tbl>
              <a:tblPr firstRow="1" bandRow="1">
                <a:tableStyleId>{5C22544A-7EE6-4342-B048-85BDC9FD1C3A}</a:tableStyleId>
              </a:tblPr>
              <a:tblGrid>
                <a:gridCol w="2880456">
                  <a:extLst>
                    <a:ext uri="{9D8B030D-6E8A-4147-A177-3AD203B41FA5}">
                      <a16:colId xmlns:a16="http://schemas.microsoft.com/office/drawing/2014/main" val="1190519377"/>
                    </a:ext>
                  </a:extLst>
                </a:gridCol>
                <a:gridCol w="2880456">
                  <a:extLst>
                    <a:ext uri="{9D8B030D-6E8A-4147-A177-3AD203B41FA5}">
                      <a16:colId xmlns:a16="http://schemas.microsoft.com/office/drawing/2014/main" val="1159536658"/>
                    </a:ext>
                  </a:extLst>
                </a:gridCol>
                <a:gridCol w="2880456">
                  <a:extLst>
                    <a:ext uri="{9D8B030D-6E8A-4147-A177-3AD203B41FA5}">
                      <a16:colId xmlns:a16="http://schemas.microsoft.com/office/drawing/2014/main" val="2105174479"/>
                    </a:ext>
                  </a:extLst>
                </a:gridCol>
                <a:gridCol w="2880456">
                  <a:extLst>
                    <a:ext uri="{9D8B030D-6E8A-4147-A177-3AD203B41FA5}">
                      <a16:colId xmlns:a16="http://schemas.microsoft.com/office/drawing/2014/main" val="2439280781"/>
                    </a:ext>
                  </a:extLst>
                </a:gridCol>
              </a:tblGrid>
              <a:tr h="2086615">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3-4years</a:t>
                      </a:r>
                      <a:endParaRPr lang="en-GB" sz="1000" b="0" i="0" dirty="0">
                        <a:solidFill>
                          <a:srgbClr val="424242"/>
                        </a:solidFill>
                        <a:effectLst/>
                        <a:latin typeface="+mn-lt"/>
                      </a:endParaRPr>
                    </a:p>
                    <a:p>
                      <a:pPr marL="171450" indent="-171450" algn="l" fontAlgn="base">
                        <a:buFont typeface="Arial" panose="020B0604020202020204" pitchFamily="34" charset="0"/>
                        <a:buChar char="•"/>
                      </a:pPr>
                      <a:r>
                        <a:rPr lang="en-GB" sz="1000" b="0" i="0" dirty="0">
                          <a:solidFill>
                            <a:srgbClr val="333333"/>
                          </a:solidFill>
                          <a:effectLst/>
                          <a:latin typeface="+mn-lt"/>
                        </a:rPr>
                        <a:t>Plant seeds and care for growing plants</a:t>
                      </a:r>
                    </a:p>
                    <a:p>
                      <a:pPr marL="171450" indent="-171450" algn="l" fontAlgn="base">
                        <a:buFont typeface="Arial" panose="020B0604020202020204" pitchFamily="34" charset="0"/>
                        <a:buChar char="•"/>
                      </a:pPr>
                      <a:r>
                        <a:rPr lang="en-GB" sz="1000" b="0" i="0" dirty="0">
                          <a:solidFill>
                            <a:srgbClr val="333333"/>
                          </a:solidFill>
                          <a:effectLst/>
                          <a:latin typeface="+mn-lt"/>
                        </a:rPr>
                        <a:t>Understand the key features of the life cycle of a plant and an animal</a:t>
                      </a:r>
                      <a:endParaRPr lang="en-GB" sz="1000" b="0" i="0" dirty="0">
                        <a:solidFill>
                          <a:srgbClr val="000000"/>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and name a variety of common wild and garden plants, including deciduous and evergreen trees</a:t>
                      </a:r>
                    </a:p>
                    <a:p>
                      <a:pPr marL="171450" indent="-171450">
                        <a:buFont typeface="Arial" panose="020B0604020202020204" pitchFamily="34" charset="0"/>
                        <a:buChar char="•"/>
                      </a:pPr>
                      <a:r>
                        <a:rPr lang="en-US" sz="1000" b="0" dirty="0">
                          <a:solidFill>
                            <a:schemeClr val="tx1"/>
                          </a:solidFill>
                        </a:rPr>
                        <a:t>Identify and describe the basic structure of a variety of common flowering plants, including trees</a:t>
                      </a:r>
                    </a:p>
                    <a:p>
                      <a:pPr marL="171450" indent="-171450">
                        <a:buFont typeface="Arial" panose="020B0604020202020204" pitchFamily="34" charset="0"/>
                        <a:buChar char="•"/>
                      </a:pPr>
                      <a:r>
                        <a:rPr lang="en-US" sz="1000" b="0" dirty="0">
                          <a:solidFill>
                            <a:schemeClr val="tx1"/>
                          </a:solidFill>
                        </a:rPr>
                        <a:t>Observe and describe how seeds and bulbs grow into mature plants</a:t>
                      </a:r>
                    </a:p>
                    <a:p>
                      <a:pPr marL="171450" indent="-171450">
                        <a:buFont typeface="Arial" panose="020B0604020202020204" pitchFamily="34" charset="0"/>
                        <a:buChar char="•"/>
                      </a:pPr>
                      <a:r>
                        <a:rPr lang="en-US" sz="1000" b="0" dirty="0">
                          <a:solidFill>
                            <a:schemeClr val="tx1"/>
                          </a:solidFill>
                        </a:rPr>
                        <a:t>Find out and describe how plants need water, light and a suitable temperature to grow and stay healthy</a:t>
                      </a:r>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and describe the functions of different parts of flowering plants: roots, stem/trunk, leaves and flowers</a:t>
                      </a:r>
                    </a:p>
                    <a:p>
                      <a:pPr marL="171450" indent="-171450">
                        <a:buFont typeface="Arial" panose="020B0604020202020204" pitchFamily="34" charset="0"/>
                        <a:buChar char="•"/>
                      </a:pPr>
                      <a:r>
                        <a:rPr lang="en-US" sz="1000" b="0" dirty="0">
                          <a:solidFill>
                            <a:schemeClr val="tx1"/>
                          </a:solidFill>
                        </a:rPr>
                        <a:t>Explore the requirements of plants for life and growth (air, light, water, nutrients from soil, and room to grow) and how they vary from plant to plant</a:t>
                      </a:r>
                    </a:p>
                    <a:p>
                      <a:pPr marL="171450" indent="-171450">
                        <a:buFont typeface="Arial" panose="020B0604020202020204" pitchFamily="34" charset="0"/>
                        <a:buChar char="•"/>
                      </a:pPr>
                      <a:r>
                        <a:rPr lang="en-US" sz="1000" b="0" dirty="0">
                          <a:solidFill>
                            <a:schemeClr val="tx1"/>
                          </a:solidFill>
                        </a:rPr>
                        <a:t>Investigate the way in which water is transported within plants</a:t>
                      </a:r>
                    </a:p>
                    <a:p>
                      <a:pPr marL="171450" indent="-171450">
                        <a:buFont typeface="Arial" panose="020B0604020202020204" pitchFamily="34" charset="0"/>
                        <a:buChar char="•"/>
                      </a:pPr>
                      <a:r>
                        <a:rPr lang="en-US" sz="1000" b="0" dirty="0">
                          <a:solidFill>
                            <a:schemeClr val="tx1"/>
                          </a:solidFill>
                        </a:rPr>
                        <a:t>Explore the part that flowers play in the life cycle of flowering plants, including pollination, seed formation and seed dispersal</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graphicFrame>
        <p:nvGraphicFramePr>
          <p:cNvPr id="4" name="Table 3">
            <a:extLst>
              <a:ext uri="{FF2B5EF4-FFF2-40B4-BE49-F238E27FC236}">
                <a16:creationId xmlns:a16="http://schemas.microsoft.com/office/drawing/2014/main" id="{19FDE623-4364-1554-407E-02545942BDC4}"/>
              </a:ext>
            </a:extLst>
          </p:cNvPr>
          <p:cNvGraphicFramePr>
            <a:graphicFrameLocks noGrp="1"/>
          </p:cNvGraphicFramePr>
          <p:nvPr>
            <p:extLst>
              <p:ext uri="{D42A27DB-BD31-4B8C-83A1-F6EECF244321}">
                <p14:modId xmlns:p14="http://schemas.microsoft.com/office/powerpoint/2010/main" val="3141655105"/>
              </p:ext>
            </p:extLst>
          </p:nvPr>
        </p:nvGraphicFramePr>
        <p:xfrm>
          <a:off x="243917" y="957313"/>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sp>
        <p:nvSpPr>
          <p:cNvPr id="5" name="TextBox 4">
            <a:extLst>
              <a:ext uri="{FF2B5EF4-FFF2-40B4-BE49-F238E27FC236}">
                <a16:creationId xmlns:a16="http://schemas.microsoft.com/office/drawing/2014/main" id="{1297B405-05F1-9A00-048D-4C2840D708D9}"/>
              </a:ext>
            </a:extLst>
          </p:cNvPr>
          <p:cNvSpPr txBox="1"/>
          <p:nvPr/>
        </p:nvSpPr>
        <p:spPr>
          <a:xfrm>
            <a:off x="243917" y="579300"/>
            <a:ext cx="11505671"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Plants</a:t>
            </a:r>
            <a:endParaRPr lang="en-GB" sz="1400" b="1" dirty="0">
              <a:solidFill>
                <a:schemeClr val="bg1"/>
              </a:solidFill>
            </a:endParaRPr>
          </a:p>
        </p:txBody>
      </p:sp>
    </p:spTree>
    <p:extLst>
      <p:ext uri="{BB962C8B-B14F-4D97-AF65-F5344CB8AC3E}">
        <p14:creationId xmlns:p14="http://schemas.microsoft.com/office/powerpoint/2010/main" val="10506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5521ED06-D656-4C42-8B9D-B2950B3D7177}"/>
              </a:ext>
            </a:extLst>
          </p:cNvPr>
          <p:cNvSpPr/>
          <p:nvPr/>
        </p:nvSpPr>
        <p:spPr>
          <a:xfrm>
            <a:off x="133190" y="258183"/>
            <a:ext cx="11925620" cy="5289177"/>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1B3DFD-74DD-4663-B1C9-0EA5326ABB26}"/>
              </a:ext>
            </a:extLst>
          </p:cNvPr>
          <p:cNvSpPr txBox="1"/>
          <p:nvPr/>
        </p:nvSpPr>
        <p:spPr>
          <a:xfrm>
            <a:off x="236496" y="1002863"/>
            <a:ext cx="11505671"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Living Things and Habitats</a:t>
            </a:r>
            <a:endParaRPr lang="en-GB" sz="1400" b="1" dirty="0">
              <a:solidFill>
                <a:schemeClr val="bg1"/>
              </a:solidFill>
            </a:endParaRPr>
          </a:p>
        </p:txBody>
      </p:sp>
      <p:graphicFrame>
        <p:nvGraphicFramePr>
          <p:cNvPr id="5" name="Table 4">
            <a:extLst>
              <a:ext uri="{FF2B5EF4-FFF2-40B4-BE49-F238E27FC236}">
                <a16:creationId xmlns:a16="http://schemas.microsoft.com/office/drawing/2014/main" id="{207B6BC0-3A2B-4248-A9FE-1C2A8F1835AC}"/>
              </a:ext>
            </a:extLst>
          </p:cNvPr>
          <p:cNvGraphicFramePr>
            <a:graphicFrameLocks noGrp="1"/>
          </p:cNvGraphicFramePr>
          <p:nvPr>
            <p:extLst>
              <p:ext uri="{D42A27DB-BD31-4B8C-83A1-F6EECF244321}">
                <p14:modId xmlns:p14="http://schemas.microsoft.com/office/powerpoint/2010/main" val="422958828"/>
              </p:ext>
            </p:extLst>
          </p:nvPr>
        </p:nvGraphicFramePr>
        <p:xfrm>
          <a:off x="236495" y="1376994"/>
          <a:ext cx="11505672" cy="307776"/>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307776">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6" name="Table 5">
            <a:extLst>
              <a:ext uri="{FF2B5EF4-FFF2-40B4-BE49-F238E27FC236}">
                <a16:creationId xmlns:a16="http://schemas.microsoft.com/office/drawing/2014/main" id="{94BB9625-023D-4BE9-A28B-5A9837B7C0C5}"/>
              </a:ext>
            </a:extLst>
          </p:cNvPr>
          <p:cNvGraphicFramePr>
            <a:graphicFrameLocks noGrp="1"/>
          </p:cNvGraphicFramePr>
          <p:nvPr>
            <p:extLst>
              <p:ext uri="{D42A27DB-BD31-4B8C-83A1-F6EECF244321}">
                <p14:modId xmlns:p14="http://schemas.microsoft.com/office/powerpoint/2010/main" val="1243759632"/>
              </p:ext>
            </p:extLst>
          </p:nvPr>
        </p:nvGraphicFramePr>
        <p:xfrm>
          <a:off x="236495" y="1788490"/>
          <a:ext cx="11505672" cy="3118484"/>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3118484">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3-4years</a:t>
                      </a:r>
                    </a:p>
                    <a:p>
                      <a:pPr marL="171450" indent="-171450" algn="l" fontAlgn="base">
                        <a:buFont typeface="Arial" panose="020B0604020202020204" pitchFamily="34" charset="0"/>
                        <a:buChar char="•"/>
                      </a:pPr>
                      <a:r>
                        <a:rPr lang="en-GB" sz="1000" b="0" i="0" dirty="0">
                          <a:solidFill>
                            <a:srgbClr val="333333"/>
                          </a:solidFill>
                          <a:effectLst/>
                          <a:latin typeface="+mn-lt"/>
                        </a:rPr>
                        <a:t>Begin to understand the need to respect and care for the natural environment and all living things</a:t>
                      </a:r>
                      <a:br>
                        <a:rPr lang="en-GB" sz="1000" b="0" i="0" dirty="0">
                          <a:solidFill>
                            <a:srgbClr val="000000"/>
                          </a:solidFill>
                          <a:effectLst/>
                          <a:latin typeface="+mn-lt"/>
                        </a:rPr>
                      </a:br>
                      <a:endParaRPr lang="en-GB" sz="1000" b="0" i="0" dirty="0">
                        <a:solidFill>
                          <a:srgbClr val="000000"/>
                        </a:solidFill>
                        <a:effectLst/>
                        <a:latin typeface="+mn-lt"/>
                      </a:endParaRPr>
                    </a:p>
                    <a:p>
                      <a:pPr algn="l" fontAlgn="base"/>
                      <a:r>
                        <a:rPr lang="en-GB" sz="1000" b="0" i="0" dirty="0">
                          <a:solidFill>
                            <a:srgbClr val="000000"/>
                          </a:solidFill>
                          <a:effectLst/>
                          <a:latin typeface="+mn-lt"/>
                        </a:rPr>
                        <a:t>Reception</a:t>
                      </a:r>
                    </a:p>
                    <a:p>
                      <a:pPr marL="171450" indent="-171450" algn="l" fontAlgn="base">
                        <a:buFont typeface="Arial" panose="020B0604020202020204" pitchFamily="34" charset="0"/>
                        <a:buChar char="•"/>
                      </a:pPr>
                      <a:r>
                        <a:rPr lang="en-GB" sz="1000" b="0" i="0" dirty="0">
                          <a:solidFill>
                            <a:srgbClr val="333333"/>
                          </a:solidFill>
                          <a:effectLst/>
                          <a:latin typeface="+mn-lt"/>
                        </a:rPr>
                        <a:t>Explore the natural world around them</a:t>
                      </a:r>
                      <a:br>
                        <a:rPr lang="en-GB" sz="1000" b="0" i="0" dirty="0">
                          <a:solidFill>
                            <a:srgbClr val="000000"/>
                          </a:solidFill>
                          <a:effectLst/>
                          <a:latin typeface="+mn-lt"/>
                        </a:rPr>
                      </a:br>
                      <a:endParaRPr lang="en-GB" sz="1000" b="0" i="0" dirty="0">
                        <a:solidFill>
                          <a:srgbClr val="000000"/>
                        </a:solidFill>
                        <a:effectLst/>
                        <a:latin typeface="+mn-lt"/>
                      </a:endParaRPr>
                    </a:p>
                    <a:p>
                      <a:pPr algn="l" fontAlgn="base"/>
                      <a:r>
                        <a:rPr lang="en-GB" sz="1000" b="0" i="0" dirty="0">
                          <a:solidFill>
                            <a:srgbClr val="000000"/>
                          </a:solidFill>
                          <a:effectLst/>
                          <a:latin typeface="+mn-lt"/>
                        </a:rPr>
                        <a:t>ELG </a:t>
                      </a:r>
                    </a:p>
                    <a:p>
                      <a:pPr marL="171450" indent="-171450">
                        <a:buFont typeface="Arial" panose="020B0604020202020204" pitchFamily="34" charset="0"/>
                        <a:buChar char="•"/>
                      </a:pPr>
                      <a:r>
                        <a:rPr lang="en-GB" sz="1000" b="0" i="0" dirty="0">
                          <a:solidFill>
                            <a:srgbClr val="333333"/>
                          </a:solidFill>
                          <a:effectLst/>
                          <a:latin typeface="+mn-lt"/>
                        </a:rPr>
                        <a:t>Explore the natural world around them, making observations and drawing pictures of animals and plants</a:t>
                      </a:r>
                      <a:endParaRPr lang="en-GB" sz="1000" b="0" dirty="0">
                        <a:solidFill>
                          <a:schemeClr val="tx1"/>
                        </a:solidFill>
                        <a:latin typeface="+mn-lt"/>
                      </a:endParaRPr>
                    </a:p>
                    <a:p>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Explore and compare the differences between things that are living, dead, and things that have never been alive</a:t>
                      </a:r>
                    </a:p>
                    <a:p>
                      <a:pPr marL="171450" indent="-171450">
                        <a:buFont typeface="Arial" panose="020B0604020202020204" pitchFamily="34" charset="0"/>
                        <a:buChar char="•"/>
                      </a:pPr>
                      <a:r>
                        <a:rPr lang="en-US" sz="1000" b="0" dirty="0">
                          <a:solidFill>
                            <a:schemeClr val="tx1"/>
                          </a:solidFill>
                        </a:rPr>
                        <a:t>Identify that most living things live in habitats to which they are suited and describe how different habitats provide for the basic needs of different kinds of animals and plants, and how they depend on each other</a:t>
                      </a:r>
                    </a:p>
                    <a:p>
                      <a:pPr marL="171450" indent="-171450">
                        <a:buFont typeface="Arial" panose="020B0604020202020204" pitchFamily="34" charset="0"/>
                        <a:buChar char="•"/>
                      </a:pPr>
                      <a:r>
                        <a:rPr lang="en-US" sz="1000" b="0" dirty="0">
                          <a:solidFill>
                            <a:schemeClr val="tx1"/>
                          </a:solidFill>
                        </a:rPr>
                        <a:t>Identify and name a variety of plants and animals in their habitats, including micro-habitats</a:t>
                      </a:r>
                    </a:p>
                    <a:p>
                      <a:pPr marL="171450" indent="-171450">
                        <a:buFont typeface="Arial" panose="020B0604020202020204" pitchFamily="34" charset="0"/>
                        <a:buChar char="•"/>
                      </a:pPr>
                      <a:r>
                        <a:rPr lang="en-US" sz="1000" b="0" dirty="0">
                          <a:solidFill>
                            <a:schemeClr val="tx1"/>
                          </a:solidFill>
                        </a:rPr>
                        <a:t>Describe how animals obtain their food from plants and other animals, using the idea of a simple food chain, and identify and name different sources of food</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living things can be grouped in a variety of ways</a:t>
                      </a:r>
                    </a:p>
                    <a:p>
                      <a:pPr marL="171450" indent="-171450">
                        <a:buFont typeface="Arial" panose="020B0604020202020204" pitchFamily="34" charset="0"/>
                        <a:buChar char="•"/>
                      </a:pPr>
                      <a:r>
                        <a:rPr lang="en-US" sz="1000" b="0" dirty="0">
                          <a:solidFill>
                            <a:schemeClr val="tx1"/>
                          </a:solidFill>
                        </a:rPr>
                        <a:t>Explore and use classification keys to help group, identify and name a variety of living things in our local and wider environment</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environments can change and that this can sometimes pose dangers to living things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Describe the differences in the life cycles of a mammal, an amphibian, an insect and a bird </a:t>
                      </a:r>
                    </a:p>
                    <a:p>
                      <a:pPr marL="171450" indent="-171450">
                        <a:buFont typeface="Arial" panose="020B0604020202020204" pitchFamily="34" charset="0"/>
                        <a:buChar char="•"/>
                      </a:pPr>
                      <a:r>
                        <a:rPr lang="en-US" sz="1000" b="0" dirty="0">
                          <a:solidFill>
                            <a:schemeClr val="tx1"/>
                          </a:solidFill>
                        </a:rPr>
                        <a:t>Describe the life process of reproduction in some plants and animals</a:t>
                      </a:r>
                    </a:p>
                    <a:p>
                      <a:pPr marL="171450" indent="-171450">
                        <a:buFont typeface="Arial" panose="020B0604020202020204" pitchFamily="34" charset="0"/>
                        <a:buChar char="•"/>
                      </a:pPr>
                      <a:r>
                        <a:rPr lang="en-US" sz="1000" b="0" dirty="0">
                          <a:solidFill>
                            <a:schemeClr val="tx1"/>
                          </a:solidFill>
                        </a:rPr>
                        <a:t>Describe how living things are classified into broad groups according to common observable characteristics and based on similarities and differences, including micro-organisms, plants and animals</a:t>
                      </a:r>
                    </a:p>
                    <a:p>
                      <a:pPr marL="171450" indent="-171450">
                        <a:buFont typeface="Arial" panose="020B0604020202020204" pitchFamily="34" charset="0"/>
                        <a:buChar char="•"/>
                      </a:pPr>
                      <a:r>
                        <a:rPr lang="en-US" sz="1000" b="0" dirty="0">
                          <a:solidFill>
                            <a:schemeClr val="tx1"/>
                          </a:solidFill>
                        </a:rPr>
                        <a:t>Give reasons for classifying plants and animals based on specific characteristics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351895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Diagonal Corners Rounded 6">
            <a:extLst>
              <a:ext uri="{FF2B5EF4-FFF2-40B4-BE49-F238E27FC236}">
                <a16:creationId xmlns:a16="http://schemas.microsoft.com/office/drawing/2014/main" id="{22B229B0-B468-47EE-80C2-4071927868D5}"/>
              </a:ext>
            </a:extLst>
          </p:cNvPr>
          <p:cNvSpPr/>
          <p:nvPr/>
        </p:nvSpPr>
        <p:spPr>
          <a:xfrm>
            <a:off x="133190" y="152364"/>
            <a:ext cx="11925620" cy="4767289"/>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a:extLst>
              <a:ext uri="{FF2B5EF4-FFF2-40B4-BE49-F238E27FC236}">
                <a16:creationId xmlns:a16="http://schemas.microsoft.com/office/drawing/2014/main" id="{126A61D3-1FE0-4774-972B-0161A2F63D2D}"/>
              </a:ext>
            </a:extLst>
          </p:cNvPr>
          <p:cNvGraphicFramePr>
            <a:graphicFrameLocks noGrp="1"/>
          </p:cNvGraphicFramePr>
          <p:nvPr>
            <p:extLst>
              <p:ext uri="{D42A27DB-BD31-4B8C-83A1-F6EECF244321}">
                <p14:modId xmlns:p14="http://schemas.microsoft.com/office/powerpoint/2010/main" val="3206259299"/>
              </p:ext>
            </p:extLst>
          </p:nvPr>
        </p:nvGraphicFramePr>
        <p:xfrm>
          <a:off x="304405" y="1101192"/>
          <a:ext cx="11350396" cy="307778"/>
        </p:xfrm>
        <a:graphic>
          <a:graphicData uri="http://schemas.openxmlformats.org/drawingml/2006/table">
            <a:tbl>
              <a:tblPr firstRow="1" bandRow="1">
                <a:tableStyleId>{5C22544A-7EE6-4342-B048-85BDC9FD1C3A}</a:tableStyleId>
              </a:tblPr>
              <a:tblGrid>
                <a:gridCol w="2837599">
                  <a:extLst>
                    <a:ext uri="{9D8B030D-6E8A-4147-A177-3AD203B41FA5}">
                      <a16:colId xmlns:a16="http://schemas.microsoft.com/office/drawing/2014/main" val="3315238767"/>
                    </a:ext>
                  </a:extLst>
                </a:gridCol>
                <a:gridCol w="2837599">
                  <a:extLst>
                    <a:ext uri="{9D8B030D-6E8A-4147-A177-3AD203B41FA5}">
                      <a16:colId xmlns:a16="http://schemas.microsoft.com/office/drawing/2014/main" val="4105248844"/>
                    </a:ext>
                  </a:extLst>
                </a:gridCol>
                <a:gridCol w="2837599">
                  <a:extLst>
                    <a:ext uri="{9D8B030D-6E8A-4147-A177-3AD203B41FA5}">
                      <a16:colId xmlns:a16="http://schemas.microsoft.com/office/drawing/2014/main" val="453718565"/>
                    </a:ext>
                  </a:extLst>
                </a:gridCol>
                <a:gridCol w="2837599">
                  <a:extLst>
                    <a:ext uri="{9D8B030D-6E8A-4147-A177-3AD203B41FA5}">
                      <a16:colId xmlns:a16="http://schemas.microsoft.com/office/drawing/2014/main" val="15174010"/>
                    </a:ext>
                  </a:extLst>
                </a:gridCol>
              </a:tblGrid>
              <a:tr h="307778">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10" name="Table 9">
            <a:extLst>
              <a:ext uri="{FF2B5EF4-FFF2-40B4-BE49-F238E27FC236}">
                <a16:creationId xmlns:a16="http://schemas.microsoft.com/office/drawing/2014/main" id="{C549C789-FB2D-4909-B2F7-544F882CF69D}"/>
              </a:ext>
            </a:extLst>
          </p:cNvPr>
          <p:cNvGraphicFramePr>
            <a:graphicFrameLocks noGrp="1"/>
          </p:cNvGraphicFramePr>
          <p:nvPr>
            <p:extLst>
              <p:ext uri="{D42A27DB-BD31-4B8C-83A1-F6EECF244321}">
                <p14:modId xmlns:p14="http://schemas.microsoft.com/office/powerpoint/2010/main" val="38476253"/>
              </p:ext>
            </p:extLst>
          </p:nvPr>
        </p:nvGraphicFramePr>
        <p:xfrm>
          <a:off x="298344" y="1534759"/>
          <a:ext cx="11356457" cy="2726827"/>
        </p:xfrm>
        <a:graphic>
          <a:graphicData uri="http://schemas.openxmlformats.org/drawingml/2006/table">
            <a:tbl>
              <a:tblPr firstRow="1" bandRow="1">
                <a:tableStyleId>{5C22544A-7EE6-4342-B048-85BDC9FD1C3A}</a:tableStyleId>
              </a:tblPr>
              <a:tblGrid>
                <a:gridCol w="2837599">
                  <a:extLst>
                    <a:ext uri="{9D8B030D-6E8A-4147-A177-3AD203B41FA5}">
                      <a16:colId xmlns:a16="http://schemas.microsoft.com/office/drawing/2014/main" val="1190519377"/>
                    </a:ext>
                  </a:extLst>
                </a:gridCol>
                <a:gridCol w="2849409">
                  <a:extLst>
                    <a:ext uri="{9D8B030D-6E8A-4147-A177-3AD203B41FA5}">
                      <a16:colId xmlns:a16="http://schemas.microsoft.com/office/drawing/2014/main" val="1159536658"/>
                    </a:ext>
                  </a:extLst>
                </a:gridCol>
                <a:gridCol w="2825789">
                  <a:extLst>
                    <a:ext uri="{9D8B030D-6E8A-4147-A177-3AD203B41FA5}">
                      <a16:colId xmlns:a16="http://schemas.microsoft.com/office/drawing/2014/main" val="2105174479"/>
                    </a:ext>
                  </a:extLst>
                </a:gridCol>
                <a:gridCol w="2843660">
                  <a:extLst>
                    <a:ext uri="{9D8B030D-6E8A-4147-A177-3AD203B41FA5}">
                      <a16:colId xmlns:a16="http://schemas.microsoft.com/office/drawing/2014/main" val="2439280781"/>
                    </a:ext>
                  </a:extLst>
                </a:gridCol>
              </a:tblGrid>
              <a:tr h="2726827">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b="0" i="0" dirty="0">
                          <a:solidFill>
                            <a:srgbClr val="333333"/>
                          </a:solidFill>
                          <a:effectLst/>
                          <a:latin typeface="+mn-lt"/>
                        </a:rPr>
                        <a:t>We will</a:t>
                      </a:r>
                    </a:p>
                    <a:p>
                      <a:pPr algn="l" fontAlgn="base"/>
                      <a:r>
                        <a:rPr lang="en-GB" sz="1000" b="0" i="0" dirty="0">
                          <a:solidFill>
                            <a:srgbClr val="000000"/>
                          </a:solidFill>
                          <a:effectLst/>
                          <a:latin typeface="+mn-lt"/>
                        </a:rPr>
                        <a:t>3-4years</a:t>
                      </a:r>
                    </a:p>
                    <a:p>
                      <a:pPr marL="171450" indent="-171450" algn="l" fontAlgn="base">
                        <a:buFont typeface="Arial" panose="020B0604020202020204" pitchFamily="34" charset="0"/>
                        <a:buChar char="•"/>
                      </a:pPr>
                      <a:r>
                        <a:rPr lang="en-GB" sz="1000" b="0" i="0" dirty="0">
                          <a:solidFill>
                            <a:srgbClr val="333333"/>
                          </a:solidFill>
                          <a:effectLst/>
                          <a:latin typeface="+mn-lt"/>
                        </a:rPr>
                        <a:t>Understand the key features of the life cycle of a plant and an animal</a:t>
                      </a:r>
                    </a:p>
                    <a:p>
                      <a:pPr marL="171450" indent="-171450" algn="l" fontAlgn="base">
                        <a:buFont typeface="Arial" panose="020B0604020202020204" pitchFamily="34" charset="0"/>
                        <a:buChar char="•"/>
                      </a:pPr>
                      <a:r>
                        <a:rPr lang="en-GB" sz="1000" b="0" i="0" dirty="0">
                          <a:solidFill>
                            <a:srgbClr val="333333"/>
                          </a:solidFill>
                          <a:effectLst/>
                          <a:latin typeface="+mn-lt"/>
                        </a:rPr>
                        <a:t>Begin to understand the need to respect and care for the natural environment and all living things</a:t>
                      </a:r>
                      <a:endParaRPr lang="en-GB" sz="1000" b="0" i="0" dirty="0">
                        <a:solidFill>
                          <a:srgbClr val="000000"/>
                        </a:solidFill>
                        <a:effectLst/>
                        <a:latin typeface="+mn-lt"/>
                      </a:endParaRPr>
                    </a:p>
                    <a:p>
                      <a:br>
                        <a:rPr lang="en-GB" sz="1000" dirty="0"/>
                      </a:br>
                      <a:endParaRPr lang="en-US"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name, draw and label the basic parts of the human body and say which part of the body is associated with each sense</a:t>
                      </a:r>
                    </a:p>
                    <a:p>
                      <a:pPr marL="171450" indent="-171450">
                        <a:buFont typeface="Arial" panose="020B0604020202020204" pitchFamily="34" charset="0"/>
                        <a:buChar char="•"/>
                      </a:pPr>
                      <a:r>
                        <a:rPr lang="en-US" sz="1000" b="0" dirty="0">
                          <a:solidFill>
                            <a:schemeClr val="tx1"/>
                          </a:solidFill>
                        </a:rPr>
                        <a:t>Notice that animals, including humans, have offspring which grow into adults </a:t>
                      </a:r>
                    </a:p>
                    <a:p>
                      <a:pPr marL="171450" indent="-171450">
                        <a:buFont typeface="Arial" panose="020B0604020202020204" pitchFamily="34" charset="0"/>
                        <a:buChar char="•"/>
                      </a:pPr>
                      <a:r>
                        <a:rPr lang="en-US" sz="1000" b="0" dirty="0">
                          <a:solidFill>
                            <a:schemeClr val="tx1"/>
                          </a:solidFill>
                        </a:rPr>
                        <a:t>Find out about and describe the basic needs of animals, including humans, for survival (water, food and air)</a:t>
                      </a:r>
                    </a:p>
                    <a:p>
                      <a:pPr marL="171450" indent="-171450">
                        <a:buFont typeface="Arial" panose="020B0604020202020204" pitchFamily="34" charset="0"/>
                        <a:buChar char="•"/>
                      </a:pPr>
                      <a:r>
                        <a:rPr lang="en-US" sz="1000" b="0" dirty="0">
                          <a:solidFill>
                            <a:schemeClr val="tx1"/>
                          </a:solidFill>
                        </a:rPr>
                        <a:t>Describe the importance for humans of exercise, eating the right amounts of different types of food, and hygiene</a:t>
                      </a:r>
                      <a:endParaRPr lang="en-GB" sz="1000" b="0" dirty="0">
                        <a:solidFill>
                          <a:schemeClr val="tx1"/>
                        </a:solidFill>
                      </a:endParaRPr>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that animals, including humans, need the right types and amount of nutrition, and that they cannot make their own food; they get nutrition from what they ea. Construct and interpret a variety of food chains, identifying producers, predators and prey</a:t>
                      </a:r>
                    </a:p>
                    <a:p>
                      <a:pPr marL="171450" indent="-171450">
                        <a:buFont typeface="Arial" panose="020B0604020202020204" pitchFamily="34" charset="0"/>
                        <a:buChar char="•"/>
                      </a:pPr>
                      <a:r>
                        <a:rPr lang="en-US" sz="1000" b="0" dirty="0">
                          <a:solidFill>
                            <a:schemeClr val="tx1"/>
                          </a:solidFill>
                        </a:rPr>
                        <a:t>Describe the simple functions of the basic parts of the digestive system in humans. Identify the different types of teeth in humans and their simple functions</a:t>
                      </a:r>
                    </a:p>
                    <a:p>
                      <a:pPr marL="171450" indent="-171450">
                        <a:buFont typeface="Arial" panose="020B0604020202020204" pitchFamily="34" charset="0"/>
                        <a:buChar char="•"/>
                      </a:pPr>
                      <a:r>
                        <a:rPr lang="en-US" sz="1000" b="0" dirty="0">
                          <a:solidFill>
                            <a:schemeClr val="tx1"/>
                          </a:solidFill>
                        </a:rPr>
                        <a:t>Identify that humans and some other animals have skeletons and muscles for support, protection and movement</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and name the main parts of the human circulatory system, and describe the functions of the heart, blood vessels and blood</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the impact of diet, exercise, drugs and lifestyle on the way their bodies function</a:t>
                      </a:r>
                    </a:p>
                    <a:p>
                      <a:pPr marL="171450" indent="-171450">
                        <a:buFont typeface="Arial" panose="020B0604020202020204" pitchFamily="34" charset="0"/>
                        <a:buChar char="•"/>
                      </a:pPr>
                      <a:r>
                        <a:rPr lang="en-US" sz="1000" b="0" dirty="0">
                          <a:solidFill>
                            <a:schemeClr val="tx1"/>
                          </a:solidFill>
                        </a:rPr>
                        <a:t>Describe the ways in which nutrients and water are transported within animals, including humans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
        <p:nvSpPr>
          <p:cNvPr id="11" name="TextBox 10">
            <a:extLst>
              <a:ext uri="{FF2B5EF4-FFF2-40B4-BE49-F238E27FC236}">
                <a16:creationId xmlns:a16="http://schemas.microsoft.com/office/drawing/2014/main" id="{65409819-A6A3-49B9-B485-AB4F9BF5C9D8}"/>
              </a:ext>
            </a:extLst>
          </p:cNvPr>
          <p:cNvSpPr txBox="1"/>
          <p:nvPr/>
        </p:nvSpPr>
        <p:spPr>
          <a:xfrm>
            <a:off x="304406" y="667626"/>
            <a:ext cx="11350395"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Animals including Humans</a:t>
            </a:r>
            <a:endParaRPr lang="en-GB" sz="1400" b="1" dirty="0">
              <a:solidFill>
                <a:schemeClr val="bg1"/>
              </a:solidFill>
            </a:endParaRPr>
          </a:p>
        </p:txBody>
      </p:sp>
    </p:spTree>
    <p:extLst>
      <p:ext uri="{BB962C8B-B14F-4D97-AF65-F5344CB8AC3E}">
        <p14:creationId xmlns:p14="http://schemas.microsoft.com/office/powerpoint/2010/main" val="29769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9172959F-0450-47E1-9288-19B5827480F5}"/>
              </a:ext>
            </a:extLst>
          </p:cNvPr>
          <p:cNvSpPr/>
          <p:nvPr/>
        </p:nvSpPr>
        <p:spPr>
          <a:xfrm>
            <a:off x="133190" y="342899"/>
            <a:ext cx="11915935" cy="4020871"/>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F7A3E90E-A44E-44F9-A524-A542026B15A7}"/>
              </a:ext>
            </a:extLst>
          </p:cNvPr>
          <p:cNvSpPr txBox="1"/>
          <p:nvPr/>
        </p:nvSpPr>
        <p:spPr>
          <a:xfrm>
            <a:off x="343163" y="647845"/>
            <a:ext cx="11505671"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Evolution &amp; Inheritance</a:t>
            </a:r>
            <a:endParaRPr lang="en-GB" sz="1400" b="1" dirty="0">
              <a:solidFill>
                <a:schemeClr val="bg1"/>
              </a:solidFill>
            </a:endParaRPr>
          </a:p>
        </p:txBody>
      </p:sp>
      <p:graphicFrame>
        <p:nvGraphicFramePr>
          <p:cNvPr id="5" name="Table 4">
            <a:extLst>
              <a:ext uri="{FF2B5EF4-FFF2-40B4-BE49-F238E27FC236}">
                <a16:creationId xmlns:a16="http://schemas.microsoft.com/office/drawing/2014/main" id="{C4F3DCD3-4D5B-4B41-915E-97908BBEF335}"/>
              </a:ext>
            </a:extLst>
          </p:cNvPr>
          <p:cNvGraphicFramePr>
            <a:graphicFrameLocks noGrp="1"/>
          </p:cNvGraphicFramePr>
          <p:nvPr>
            <p:extLst>
              <p:ext uri="{D42A27DB-BD31-4B8C-83A1-F6EECF244321}">
                <p14:modId xmlns:p14="http://schemas.microsoft.com/office/powerpoint/2010/main" val="3511783829"/>
              </p:ext>
            </p:extLst>
          </p:nvPr>
        </p:nvGraphicFramePr>
        <p:xfrm>
          <a:off x="343163" y="1133187"/>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6" name="Table 5">
            <a:extLst>
              <a:ext uri="{FF2B5EF4-FFF2-40B4-BE49-F238E27FC236}">
                <a16:creationId xmlns:a16="http://schemas.microsoft.com/office/drawing/2014/main" id="{9FA15A5D-0EC1-4654-A602-3A08DAFEA080}"/>
              </a:ext>
            </a:extLst>
          </p:cNvPr>
          <p:cNvGraphicFramePr>
            <a:graphicFrameLocks noGrp="1"/>
          </p:cNvGraphicFramePr>
          <p:nvPr>
            <p:extLst>
              <p:ext uri="{D42A27DB-BD31-4B8C-83A1-F6EECF244321}">
                <p14:modId xmlns:p14="http://schemas.microsoft.com/office/powerpoint/2010/main" val="1950617458"/>
              </p:ext>
            </p:extLst>
          </p:nvPr>
        </p:nvGraphicFramePr>
        <p:xfrm>
          <a:off x="343163" y="1585073"/>
          <a:ext cx="11505672" cy="2425612"/>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2425612">
                <a:tc>
                  <a:txBody>
                    <a:bodyPr/>
                    <a:lstStyle/>
                    <a:p>
                      <a:endParaRPr lang="en-GB" sz="1200" dirty="0"/>
                    </a:p>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living things have changed over time and that fossils provide information about living things that inhabited the Earth millions of years ago</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living things produce offspring of the same kind, but normally offspring vary and are not identical to their parents.</a:t>
                      </a:r>
                    </a:p>
                    <a:p>
                      <a:pPr marL="171450" indent="-171450">
                        <a:buFont typeface="Arial" panose="020B0604020202020204" pitchFamily="34" charset="0"/>
                        <a:buChar char="•"/>
                      </a:pPr>
                      <a:r>
                        <a:rPr lang="en-US" sz="1000" b="0" dirty="0">
                          <a:solidFill>
                            <a:schemeClr val="tx1"/>
                          </a:solidFill>
                        </a:rPr>
                        <a:t>Identify how animals and plants are adapted to suit their environment in different ways and that adaptation may lead to evolution</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339026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F4DE0F4D-A6A7-445B-90B2-FCC1F51E2111}"/>
              </a:ext>
            </a:extLst>
          </p:cNvPr>
          <p:cNvSpPr/>
          <p:nvPr/>
        </p:nvSpPr>
        <p:spPr>
          <a:xfrm>
            <a:off x="133190" y="133293"/>
            <a:ext cx="11925620" cy="622224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F38A1E3A-9C1F-46F0-A39E-3296636E442E}"/>
              </a:ext>
            </a:extLst>
          </p:cNvPr>
          <p:cNvSpPr txBox="1"/>
          <p:nvPr/>
        </p:nvSpPr>
        <p:spPr>
          <a:xfrm>
            <a:off x="544314" y="502467"/>
            <a:ext cx="11279511"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Everyday Materials &amp; their Uses, States of Matter, Rocks, Properties and Changes of Materials</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B2ADB47C-7F85-40B0-BA31-731D954007B2}"/>
              </a:ext>
            </a:extLst>
          </p:cNvPr>
          <p:cNvGraphicFramePr>
            <a:graphicFrameLocks noGrp="1"/>
          </p:cNvGraphicFramePr>
          <p:nvPr>
            <p:extLst>
              <p:ext uri="{D42A27DB-BD31-4B8C-83A1-F6EECF244321}">
                <p14:modId xmlns:p14="http://schemas.microsoft.com/office/powerpoint/2010/main" val="2302055683"/>
              </p:ext>
            </p:extLst>
          </p:nvPr>
        </p:nvGraphicFramePr>
        <p:xfrm>
          <a:off x="544314" y="905098"/>
          <a:ext cx="11279512" cy="274320"/>
        </p:xfrm>
        <a:graphic>
          <a:graphicData uri="http://schemas.openxmlformats.org/drawingml/2006/table">
            <a:tbl>
              <a:tblPr firstRow="1" bandRow="1">
                <a:tableStyleId>{5C22544A-7EE6-4342-B048-85BDC9FD1C3A}</a:tableStyleId>
              </a:tblPr>
              <a:tblGrid>
                <a:gridCol w="2819878">
                  <a:extLst>
                    <a:ext uri="{9D8B030D-6E8A-4147-A177-3AD203B41FA5}">
                      <a16:colId xmlns:a16="http://schemas.microsoft.com/office/drawing/2014/main" val="3315238767"/>
                    </a:ext>
                  </a:extLst>
                </a:gridCol>
                <a:gridCol w="2819878">
                  <a:extLst>
                    <a:ext uri="{9D8B030D-6E8A-4147-A177-3AD203B41FA5}">
                      <a16:colId xmlns:a16="http://schemas.microsoft.com/office/drawing/2014/main" val="4105248844"/>
                    </a:ext>
                  </a:extLst>
                </a:gridCol>
                <a:gridCol w="2819878">
                  <a:extLst>
                    <a:ext uri="{9D8B030D-6E8A-4147-A177-3AD203B41FA5}">
                      <a16:colId xmlns:a16="http://schemas.microsoft.com/office/drawing/2014/main" val="453718565"/>
                    </a:ext>
                  </a:extLst>
                </a:gridCol>
                <a:gridCol w="281987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8B60B0AB-001C-46DE-95A9-0C31C27F3D07}"/>
              </a:ext>
            </a:extLst>
          </p:cNvPr>
          <p:cNvGraphicFramePr>
            <a:graphicFrameLocks noGrp="1"/>
          </p:cNvGraphicFramePr>
          <p:nvPr>
            <p:extLst>
              <p:ext uri="{D42A27DB-BD31-4B8C-83A1-F6EECF244321}">
                <p14:modId xmlns:p14="http://schemas.microsoft.com/office/powerpoint/2010/main" val="1495559428"/>
              </p:ext>
            </p:extLst>
          </p:nvPr>
        </p:nvGraphicFramePr>
        <p:xfrm>
          <a:off x="544312" y="1384486"/>
          <a:ext cx="11279512" cy="3749040"/>
        </p:xfrm>
        <a:graphic>
          <a:graphicData uri="http://schemas.openxmlformats.org/drawingml/2006/table">
            <a:tbl>
              <a:tblPr firstRow="1" bandRow="1">
                <a:tableStyleId>{5C22544A-7EE6-4342-B048-85BDC9FD1C3A}</a:tableStyleId>
              </a:tblPr>
              <a:tblGrid>
                <a:gridCol w="2819878">
                  <a:extLst>
                    <a:ext uri="{9D8B030D-6E8A-4147-A177-3AD203B41FA5}">
                      <a16:colId xmlns:a16="http://schemas.microsoft.com/office/drawing/2014/main" val="1190519377"/>
                    </a:ext>
                  </a:extLst>
                </a:gridCol>
                <a:gridCol w="2819878">
                  <a:extLst>
                    <a:ext uri="{9D8B030D-6E8A-4147-A177-3AD203B41FA5}">
                      <a16:colId xmlns:a16="http://schemas.microsoft.com/office/drawing/2014/main" val="1159536658"/>
                    </a:ext>
                  </a:extLst>
                </a:gridCol>
                <a:gridCol w="2819878">
                  <a:extLst>
                    <a:ext uri="{9D8B030D-6E8A-4147-A177-3AD203B41FA5}">
                      <a16:colId xmlns:a16="http://schemas.microsoft.com/office/drawing/2014/main" val="2105174479"/>
                    </a:ext>
                  </a:extLst>
                </a:gridCol>
                <a:gridCol w="2819878">
                  <a:extLst>
                    <a:ext uri="{9D8B030D-6E8A-4147-A177-3AD203B41FA5}">
                      <a16:colId xmlns:a16="http://schemas.microsoft.com/office/drawing/2014/main" val="2439280781"/>
                    </a:ext>
                  </a:extLst>
                </a:gridCol>
              </a:tblGrid>
              <a:tr h="3694508">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3-4years</a:t>
                      </a:r>
                    </a:p>
                    <a:p>
                      <a:pPr marL="171450" indent="-171450" algn="l" fontAlgn="base">
                        <a:buFont typeface="Arial" panose="020B0604020202020204" pitchFamily="34" charset="0"/>
                        <a:buChar char="•"/>
                      </a:pPr>
                      <a:r>
                        <a:rPr lang="en-GB" sz="1000" b="0" i="0" dirty="0">
                          <a:solidFill>
                            <a:srgbClr val="000000"/>
                          </a:solidFill>
                          <a:effectLst/>
                          <a:latin typeface="+mn-lt"/>
                        </a:rPr>
                        <a:t>U</a:t>
                      </a:r>
                      <a:r>
                        <a:rPr lang="en-GB" sz="1000" b="0" i="0" dirty="0">
                          <a:solidFill>
                            <a:srgbClr val="333333"/>
                          </a:solidFill>
                          <a:effectLst/>
                          <a:latin typeface="+mn-lt"/>
                        </a:rPr>
                        <a:t>se all their senses in hands-on exploration of natural materials</a:t>
                      </a:r>
                    </a:p>
                    <a:p>
                      <a:pPr marL="171450" indent="-171450" algn="l" fontAlgn="base">
                        <a:buFont typeface="Arial" panose="020B0604020202020204" pitchFamily="34" charset="0"/>
                        <a:buChar char="•"/>
                      </a:pPr>
                      <a:r>
                        <a:rPr lang="en-GB" sz="1000" b="0" i="0" dirty="0">
                          <a:solidFill>
                            <a:srgbClr val="333333"/>
                          </a:solidFill>
                          <a:effectLst/>
                          <a:latin typeface="+mn-lt"/>
                        </a:rPr>
                        <a:t>Explore collections of materials with similar and/or different properties</a:t>
                      </a:r>
                    </a:p>
                    <a:p>
                      <a:pPr marL="171450" indent="-171450" algn="l" fontAlgn="base">
                        <a:buFont typeface="Arial" panose="020B0604020202020204" pitchFamily="34" charset="0"/>
                        <a:buChar char="•"/>
                      </a:pPr>
                      <a:r>
                        <a:rPr lang="en-GB" sz="1000" b="0" i="0" dirty="0">
                          <a:solidFill>
                            <a:srgbClr val="333333"/>
                          </a:solidFill>
                          <a:effectLst/>
                          <a:latin typeface="+mn-lt"/>
                        </a:rPr>
                        <a:t>Talk about the differences between materials and changes they notice</a:t>
                      </a:r>
                      <a:endParaRPr lang="en-GB" sz="1000" b="0" i="0" dirty="0">
                        <a:solidFill>
                          <a:srgbClr val="000000"/>
                        </a:solidFill>
                        <a:effectLst/>
                        <a:latin typeface="+mn-lt"/>
                      </a:endParaRPr>
                    </a:p>
                    <a:p>
                      <a:endParaRPr lang="en-GB" sz="1200" dirty="0"/>
                    </a:p>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We will: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Distinguish between an object and the material from which it is made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Identify and name a variety of everyday materials, including wood, plastic, glass, metal, water, and rock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Describe the simple physical properties of a variety of everyday materials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Compare and group together a variety of everyday materials based on their simple physical properties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Identify and compare the suitability of a variety of everyday materials, including wood, metal, plastic, glass, brick, rock, paper and cardboard for particular uses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Explore how the shape of solid objects made from some materials can be changed by squashing, bending, twisting and stretching</a:t>
                      </a: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endParaRPr lang="en-GB" sz="1000" b="0" dirty="0"/>
                    </a:p>
                    <a:p>
                      <a:endParaRPr lang="en-GB" sz="1000" b="0" dirty="0"/>
                    </a:p>
                    <a:p>
                      <a:endParaRPr lang="en-GB" sz="1000" b="0" dirty="0"/>
                    </a:p>
                    <a:p>
                      <a:endParaRPr lang="en-GB" sz="1000" b="0" dirty="0"/>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Compare and group materials together, according to whether they are solids, liquids or gases</a:t>
                      </a:r>
                    </a:p>
                    <a:p>
                      <a:pPr marL="171450" indent="-171450">
                        <a:buFont typeface="Arial" panose="020B0604020202020204" pitchFamily="34" charset="0"/>
                        <a:buChar char="•"/>
                      </a:pPr>
                      <a:r>
                        <a:rPr lang="en-US" sz="1000" b="0" dirty="0">
                          <a:solidFill>
                            <a:schemeClr val="tx1"/>
                          </a:solidFill>
                        </a:rPr>
                        <a:t>Observe that some materials change state when they are heated or cooled, and measure or research the temperature at which this happens in degrees Celsius (°C)</a:t>
                      </a:r>
                    </a:p>
                    <a:p>
                      <a:pPr marL="171450" indent="-171450">
                        <a:buFont typeface="Arial" panose="020B0604020202020204" pitchFamily="34" charset="0"/>
                        <a:buChar char="•"/>
                      </a:pPr>
                      <a:r>
                        <a:rPr lang="en-US" sz="1000" b="0" dirty="0">
                          <a:solidFill>
                            <a:schemeClr val="tx1"/>
                          </a:solidFill>
                        </a:rPr>
                        <a:t>Identify the part played by evaporation and condensation in the water cycle and associate the rate of evaporation with temperature</a:t>
                      </a:r>
                    </a:p>
                    <a:p>
                      <a:pPr marL="171450" indent="-171450">
                        <a:buFont typeface="Arial" panose="020B0604020202020204" pitchFamily="34" charset="0"/>
                        <a:buChar char="•"/>
                      </a:pPr>
                      <a:r>
                        <a:rPr lang="en-US" sz="1000" b="0" dirty="0">
                          <a:solidFill>
                            <a:schemeClr val="tx1"/>
                          </a:solidFill>
                        </a:rPr>
                        <a:t>Compare and group together different kinds of rocks based on their appearance and simple physical properties</a:t>
                      </a:r>
                    </a:p>
                    <a:p>
                      <a:pPr marL="171450" indent="-171450">
                        <a:buFont typeface="Arial" panose="020B0604020202020204" pitchFamily="34" charset="0"/>
                        <a:buChar char="•"/>
                      </a:pPr>
                      <a:r>
                        <a:rPr lang="en-US" sz="1000" b="0" dirty="0">
                          <a:solidFill>
                            <a:schemeClr val="tx1"/>
                          </a:solidFill>
                        </a:rPr>
                        <a:t>Describe in simple terms how fossils are formed when things that have lived are trapped within rock</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soils are made from rocks and organic matter</a:t>
                      </a:r>
                      <a:endParaRPr lang="en-GB" sz="1000" b="0" dirty="0">
                        <a:solidFill>
                          <a:schemeClr val="tx1"/>
                        </a:solidFill>
                      </a:endParaRPr>
                    </a:p>
                    <a:p>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We will: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Compare and group together everyday materials on the basis of their properties, including their hardness, solubility, transparency, conductivity (electrical and thermal), and response to magnets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Know that some materials will dissolve in liquid to form a solution and describe how to recover a substance from a solution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Use knowledge of solids, liquids and gases to decide how mixtures might be separated, including through filtering, sieving and evaporating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Give reasons, based on evidence from comparative and fair tests, for the</a:t>
                      </a:r>
                      <a:r>
                        <a:rPr kumimoji="0" lang="en-US" sz="1000" b="0" i="0" u="none" strike="noStrike" kern="1200" cap="none" spc="0" normalizeH="0" baseline="0" noProof="0" dirty="0">
                          <a:ln>
                            <a:noFill/>
                          </a:ln>
                          <a:solidFill>
                            <a:prstClr val="white"/>
                          </a:solidFill>
                          <a:effectLst/>
                          <a:uLnTx/>
                          <a:uFillTx/>
                          <a:latin typeface="+mn-lt"/>
                          <a:ea typeface="+mn-ea"/>
                          <a:cs typeface="+mn-cs"/>
                        </a:rPr>
                        <a:t> </a:t>
                      </a:r>
                      <a:r>
                        <a:rPr kumimoji="0" lang="en-US" sz="1000" b="0" i="0" u="none" strike="noStrike" kern="1200" cap="none" spc="0" normalizeH="0" baseline="0" noProof="0" dirty="0">
                          <a:ln>
                            <a:noFill/>
                          </a:ln>
                          <a:solidFill>
                            <a:prstClr val="black"/>
                          </a:solidFill>
                          <a:effectLst/>
                          <a:uLnTx/>
                          <a:uFillTx/>
                          <a:latin typeface="+mn-lt"/>
                          <a:ea typeface="+mn-ea"/>
                          <a:cs typeface="+mn-cs"/>
                        </a:rPr>
                        <a:t>particular uses of everyday materials, including metals, wood and plastic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Demonstrate that dissolving, mixing and changes of state are reversible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Explain that some changes result in the formation of new materials and is not usually reversible</a:t>
                      </a:r>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25392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DDA8BD0B-773B-4FE4-8CF1-94299CF2B94B}"/>
              </a:ext>
            </a:extLst>
          </p:cNvPr>
          <p:cNvSpPr/>
          <p:nvPr/>
        </p:nvSpPr>
        <p:spPr>
          <a:xfrm>
            <a:off x="133190" y="110240"/>
            <a:ext cx="11925620" cy="3006938"/>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CCD50717-4CAB-4F0C-9DA6-9EAD67CF3A2B}"/>
              </a:ext>
            </a:extLst>
          </p:cNvPr>
          <p:cNvSpPr txBox="1"/>
          <p:nvPr/>
        </p:nvSpPr>
        <p:spPr>
          <a:xfrm>
            <a:off x="288423" y="456113"/>
            <a:ext cx="11505671"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Sound</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812325AD-5F29-4206-94A2-2FA69840FED4}"/>
              </a:ext>
            </a:extLst>
          </p:cNvPr>
          <p:cNvGraphicFramePr>
            <a:graphicFrameLocks noGrp="1"/>
          </p:cNvGraphicFramePr>
          <p:nvPr>
            <p:extLst>
              <p:ext uri="{D42A27DB-BD31-4B8C-83A1-F6EECF244321}">
                <p14:modId xmlns:p14="http://schemas.microsoft.com/office/powerpoint/2010/main" val="1278380235"/>
              </p:ext>
            </p:extLst>
          </p:nvPr>
        </p:nvGraphicFramePr>
        <p:xfrm>
          <a:off x="288422" y="842267"/>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3126092">
                  <a:extLst>
                    <a:ext uri="{9D8B030D-6E8A-4147-A177-3AD203B41FA5}">
                      <a16:colId xmlns:a16="http://schemas.microsoft.com/office/drawing/2014/main" val="453718565"/>
                    </a:ext>
                  </a:extLst>
                </a:gridCol>
                <a:gridCol w="2626744">
                  <a:extLst>
                    <a:ext uri="{9D8B030D-6E8A-4147-A177-3AD203B41FA5}">
                      <a16:colId xmlns:a16="http://schemas.microsoft.com/office/drawing/2014/main" val="15174010"/>
                    </a:ext>
                  </a:extLst>
                </a:gridCol>
              </a:tblGrid>
              <a:tr h="259156">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8FC8FB76-E10D-406C-B3D3-FFB79D1AADB6}"/>
              </a:ext>
            </a:extLst>
          </p:cNvPr>
          <p:cNvGraphicFramePr>
            <a:graphicFrameLocks noGrp="1"/>
          </p:cNvGraphicFramePr>
          <p:nvPr>
            <p:extLst>
              <p:ext uri="{D42A27DB-BD31-4B8C-83A1-F6EECF244321}">
                <p14:modId xmlns:p14="http://schemas.microsoft.com/office/powerpoint/2010/main" val="89110282"/>
              </p:ext>
            </p:extLst>
          </p:nvPr>
        </p:nvGraphicFramePr>
        <p:xfrm>
          <a:off x="288422" y="1175370"/>
          <a:ext cx="11505672" cy="1821327"/>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3126092">
                  <a:extLst>
                    <a:ext uri="{9D8B030D-6E8A-4147-A177-3AD203B41FA5}">
                      <a16:colId xmlns:a16="http://schemas.microsoft.com/office/drawing/2014/main" val="2105174479"/>
                    </a:ext>
                  </a:extLst>
                </a:gridCol>
                <a:gridCol w="2626744">
                  <a:extLst>
                    <a:ext uri="{9D8B030D-6E8A-4147-A177-3AD203B41FA5}">
                      <a16:colId xmlns:a16="http://schemas.microsoft.com/office/drawing/2014/main" val="2439280781"/>
                    </a:ext>
                  </a:extLst>
                </a:gridCol>
              </a:tblGrid>
              <a:tr h="1821327">
                <a:tc>
                  <a:txBody>
                    <a:bodyPr/>
                    <a:lstStyle/>
                    <a:p>
                      <a:endParaRPr lang="en-GB" sz="1050" dirty="0"/>
                    </a:p>
                    <a:p>
                      <a:endParaRPr lang="en-GB"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Understand and that sounds are heard when they enter the ear</a:t>
                      </a:r>
                    </a:p>
                    <a:p>
                      <a:pPr marL="171450" indent="-171450">
                        <a:buFont typeface="Arial" panose="020B0604020202020204" pitchFamily="34" charset="0"/>
                        <a:buChar char="•"/>
                      </a:pPr>
                      <a:r>
                        <a:rPr lang="en-US" sz="1000" b="0" dirty="0">
                          <a:solidFill>
                            <a:schemeClr val="tx1"/>
                          </a:solidFill>
                        </a:rPr>
                        <a:t>Explore the many kinds of sound and sources of sound</a:t>
                      </a:r>
                    </a:p>
                    <a:p>
                      <a:pPr marL="171450" indent="-171450">
                        <a:buFont typeface="Arial" panose="020B0604020202020204" pitchFamily="34" charset="0"/>
                        <a:buChar char="•"/>
                      </a:pPr>
                      <a:r>
                        <a:rPr lang="en-US" sz="1000" b="0" dirty="0">
                          <a:solidFill>
                            <a:schemeClr val="tx1"/>
                          </a:solidFill>
                        </a:rPr>
                        <a:t>Understand that sounds travel away from sources, getting fainter as it gets further</a:t>
                      </a:r>
                      <a:endParaRPr lang="en-GB" sz="1000" b="0" dirty="0"/>
                    </a:p>
                    <a:p>
                      <a:endParaRPr lang="en-GB" sz="1000" b="0" dirty="0"/>
                    </a:p>
                    <a:p>
                      <a:endParaRPr lang="en-GB" sz="1000" b="0" dirty="0"/>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how sounds are made, associating some of them with something vibrating</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vibrations from sounds travel through a medium to the ear</a:t>
                      </a:r>
                    </a:p>
                    <a:p>
                      <a:pPr marL="171450" indent="-171450">
                        <a:buFont typeface="Arial" panose="020B0604020202020204" pitchFamily="34" charset="0"/>
                        <a:buChar char="•"/>
                      </a:pPr>
                      <a:r>
                        <a:rPr lang="en-US" sz="1000" b="0" dirty="0">
                          <a:solidFill>
                            <a:schemeClr val="tx1"/>
                          </a:solidFill>
                        </a:rPr>
                        <a:t>Find patterns between the pitch of a sound and features of the object that produced it</a:t>
                      </a:r>
                    </a:p>
                    <a:p>
                      <a:pPr marL="171450" indent="-171450">
                        <a:buFont typeface="Arial" panose="020B0604020202020204" pitchFamily="34" charset="0"/>
                        <a:buChar char="•"/>
                      </a:pPr>
                      <a:r>
                        <a:rPr lang="en-US" sz="1000" b="0" dirty="0">
                          <a:solidFill>
                            <a:schemeClr val="tx1"/>
                          </a:solidFill>
                        </a:rPr>
                        <a:t>Find patterns between the volume of a sound and the strength of the vibrations that produced it</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sounds get fainter as the distance from the sound source increases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
        <p:nvSpPr>
          <p:cNvPr id="6" name="Rectangle: Diagonal Corners Rounded 5">
            <a:extLst>
              <a:ext uri="{FF2B5EF4-FFF2-40B4-BE49-F238E27FC236}">
                <a16:creationId xmlns:a16="http://schemas.microsoft.com/office/drawing/2014/main" id="{6911ADD8-8066-4D2F-9B87-4DDAC021E8CC}"/>
              </a:ext>
            </a:extLst>
          </p:cNvPr>
          <p:cNvSpPr/>
          <p:nvPr/>
        </p:nvSpPr>
        <p:spPr>
          <a:xfrm>
            <a:off x="133190" y="3202880"/>
            <a:ext cx="11925620" cy="354488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D6EB8F9A-1D01-4448-AB19-6385567A8822}"/>
              </a:ext>
            </a:extLst>
          </p:cNvPr>
          <p:cNvSpPr txBox="1"/>
          <p:nvPr/>
        </p:nvSpPr>
        <p:spPr>
          <a:xfrm>
            <a:off x="343164" y="3463051"/>
            <a:ext cx="11505672" cy="307777"/>
          </a:xfrm>
          <a:prstGeom prst="rect">
            <a:avLst/>
          </a:prstGeom>
          <a:solidFill>
            <a:schemeClr val="accent1"/>
          </a:solidFill>
        </p:spPr>
        <p:txBody>
          <a:bodyPr wrap="square" rtlCol="0">
            <a:spAutoFit/>
          </a:bodyPr>
          <a:lstStyle/>
          <a:p>
            <a:pPr algn="ctr"/>
            <a:r>
              <a:rPr lang="en-US" sz="1400" b="1" dirty="0">
                <a:solidFill>
                  <a:schemeClr val="bg1"/>
                </a:solidFill>
              </a:rPr>
              <a:t>Scientific Knowledge – Forces &amp; Magnets</a:t>
            </a:r>
            <a:endParaRPr lang="en-GB" sz="1400" b="1" dirty="0">
              <a:solidFill>
                <a:schemeClr val="bg1"/>
              </a:solidFill>
            </a:endParaRPr>
          </a:p>
        </p:txBody>
      </p:sp>
      <p:graphicFrame>
        <p:nvGraphicFramePr>
          <p:cNvPr id="8" name="Table 7">
            <a:extLst>
              <a:ext uri="{FF2B5EF4-FFF2-40B4-BE49-F238E27FC236}">
                <a16:creationId xmlns:a16="http://schemas.microsoft.com/office/drawing/2014/main" id="{6FE65663-792F-4AB6-91DE-6C2FC58B5B60}"/>
              </a:ext>
            </a:extLst>
          </p:cNvPr>
          <p:cNvGraphicFramePr>
            <a:graphicFrameLocks noGrp="1"/>
          </p:cNvGraphicFramePr>
          <p:nvPr>
            <p:extLst>
              <p:ext uri="{D42A27DB-BD31-4B8C-83A1-F6EECF244321}">
                <p14:modId xmlns:p14="http://schemas.microsoft.com/office/powerpoint/2010/main" val="2731922418"/>
              </p:ext>
            </p:extLst>
          </p:nvPr>
        </p:nvGraphicFramePr>
        <p:xfrm>
          <a:off x="343164" y="3856530"/>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9" name="Table 8">
            <a:extLst>
              <a:ext uri="{FF2B5EF4-FFF2-40B4-BE49-F238E27FC236}">
                <a16:creationId xmlns:a16="http://schemas.microsoft.com/office/drawing/2014/main" id="{B4D0252B-7B99-4711-8C02-2C582F7D627B}"/>
              </a:ext>
            </a:extLst>
          </p:cNvPr>
          <p:cNvGraphicFramePr>
            <a:graphicFrameLocks noGrp="1"/>
          </p:cNvGraphicFramePr>
          <p:nvPr>
            <p:extLst>
              <p:ext uri="{D42A27DB-BD31-4B8C-83A1-F6EECF244321}">
                <p14:modId xmlns:p14="http://schemas.microsoft.com/office/powerpoint/2010/main" val="3520953813"/>
              </p:ext>
            </p:extLst>
          </p:nvPr>
        </p:nvGraphicFramePr>
        <p:xfrm>
          <a:off x="343164" y="4206201"/>
          <a:ext cx="11505672" cy="2407161"/>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2407161">
                <a:tc>
                  <a:txBody>
                    <a:bodyPr/>
                    <a:lstStyle/>
                    <a:p>
                      <a:pPr algn="l" fontAlgn="base"/>
                      <a:r>
                        <a:rPr lang="en-GB" sz="1000" b="0" i="0" dirty="0">
                          <a:solidFill>
                            <a:srgbClr val="000000"/>
                          </a:solidFill>
                          <a:effectLst/>
                          <a:latin typeface="+mn-lt"/>
                        </a:rPr>
                        <a:t>We will:</a:t>
                      </a:r>
                    </a:p>
                    <a:p>
                      <a:pPr algn="l" fontAlgn="base"/>
                      <a:r>
                        <a:rPr lang="en-GB" sz="1000" b="0" i="0" dirty="0">
                          <a:solidFill>
                            <a:srgbClr val="000000"/>
                          </a:solidFill>
                          <a:effectLst/>
                          <a:latin typeface="+mn-lt"/>
                        </a:rPr>
                        <a:t>3-4years</a:t>
                      </a:r>
                    </a:p>
                    <a:p>
                      <a:pPr marL="171450" indent="-171450" algn="l" fontAlgn="base">
                        <a:buFont typeface="Arial" panose="020B0604020202020204" pitchFamily="34" charset="0"/>
                        <a:buChar char="•"/>
                      </a:pPr>
                      <a:r>
                        <a:rPr lang="en-GB" sz="1000" b="0" i="0" dirty="0">
                          <a:solidFill>
                            <a:srgbClr val="333333"/>
                          </a:solidFill>
                          <a:effectLst/>
                          <a:latin typeface="+mn-lt"/>
                        </a:rPr>
                        <a:t>Explore and talk about different forces they can feel</a:t>
                      </a:r>
                      <a:endParaRPr lang="en-GB" sz="1000" b="0" i="0" dirty="0">
                        <a:solidFill>
                          <a:srgbClr val="000000"/>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Explore and describe the movement of, familiar things (for example, cars going faster, slowing down, changing direction)</a:t>
                      </a:r>
                    </a:p>
                    <a:p>
                      <a:pPr marL="171450" indent="-171450">
                        <a:buFont typeface="Arial" panose="020B0604020202020204" pitchFamily="34" charset="0"/>
                        <a:buChar char="•"/>
                      </a:pPr>
                      <a:r>
                        <a:rPr lang="en-US" sz="1000" b="0" dirty="0">
                          <a:solidFill>
                            <a:schemeClr val="tx1"/>
                          </a:solidFill>
                        </a:rPr>
                        <a:t>Understand that pushes and pulls are examples of forces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when things speed up, slow down or change direction, there is a cause (for example, a push or a pull)</a:t>
                      </a:r>
                      <a:endParaRPr lang="en-GB" sz="1000" b="0" dirty="0">
                        <a:solidFill>
                          <a:schemeClr val="tx1"/>
                        </a:solidFill>
                      </a:endParaRPr>
                    </a:p>
                    <a:p>
                      <a:endParaRPr lang="en-GB" sz="1000" b="0" dirty="0"/>
                    </a:p>
                    <a:p>
                      <a:endParaRPr lang="en-GB" sz="1000" b="0" dirty="0"/>
                    </a:p>
                    <a:p>
                      <a:endParaRPr lang="en-GB" sz="1000" b="0" dirty="0"/>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Compare how things move on different surfaces</a:t>
                      </a:r>
                    </a:p>
                    <a:p>
                      <a:pPr marL="171450" indent="-171450">
                        <a:buFont typeface="Arial" panose="020B0604020202020204" pitchFamily="34" charset="0"/>
                        <a:buChar char="•"/>
                      </a:pPr>
                      <a:r>
                        <a:rPr lang="en-US" sz="1000" b="0" dirty="0">
                          <a:solidFill>
                            <a:schemeClr val="tx1"/>
                          </a:solidFill>
                        </a:rPr>
                        <a:t>Notice that some forces need contact between two objects, but magnetic forces can act at a distance</a:t>
                      </a:r>
                    </a:p>
                    <a:p>
                      <a:pPr marL="171450" indent="-171450">
                        <a:buFont typeface="Arial" panose="020B0604020202020204" pitchFamily="34" charset="0"/>
                        <a:buChar char="•"/>
                      </a:pPr>
                      <a:r>
                        <a:rPr lang="en-US" sz="1000" b="0" dirty="0">
                          <a:solidFill>
                            <a:schemeClr val="tx1"/>
                          </a:solidFill>
                        </a:rPr>
                        <a:t>Observe how magnets attract or repel each other and attract some materials and not others</a:t>
                      </a:r>
                    </a:p>
                    <a:p>
                      <a:pPr marL="171450" indent="-171450">
                        <a:buFont typeface="Arial" panose="020B0604020202020204" pitchFamily="34" charset="0"/>
                        <a:buChar char="•"/>
                      </a:pPr>
                      <a:r>
                        <a:rPr lang="en-US" sz="1000" b="0" dirty="0">
                          <a:solidFill>
                            <a:schemeClr val="tx1"/>
                          </a:solidFill>
                        </a:rPr>
                        <a:t>Compare and group together a variety of everyday materials on the basis of whether they are attracted to a magnet, and identify some magnetic materials</a:t>
                      </a:r>
                    </a:p>
                    <a:p>
                      <a:pPr marL="171450" indent="-171450">
                        <a:buFont typeface="Arial" panose="020B0604020202020204" pitchFamily="34" charset="0"/>
                        <a:buChar char="•"/>
                      </a:pPr>
                      <a:r>
                        <a:rPr lang="en-US" sz="1000" b="0" dirty="0">
                          <a:solidFill>
                            <a:schemeClr val="tx1"/>
                          </a:solidFill>
                        </a:rPr>
                        <a:t>Describe magnets as having two poles</a:t>
                      </a:r>
                    </a:p>
                    <a:p>
                      <a:pPr marL="171450" indent="-171450">
                        <a:buFont typeface="Arial" panose="020B0604020202020204" pitchFamily="34" charset="0"/>
                        <a:buChar char="•"/>
                      </a:pPr>
                      <a:r>
                        <a:rPr lang="en-US" sz="1000" b="0" dirty="0">
                          <a:solidFill>
                            <a:schemeClr val="tx1"/>
                          </a:solidFill>
                        </a:rPr>
                        <a:t>Predict whether two magnets will attract or repel each other, depending on which poles are facing</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Explain that unsupported objects fall towards the Earth because of the force of gravity acting between the Earth and the falling object</a:t>
                      </a:r>
                    </a:p>
                    <a:p>
                      <a:pPr marL="171450" indent="-171450">
                        <a:buFont typeface="Arial" panose="020B0604020202020204" pitchFamily="34" charset="0"/>
                        <a:buChar char="•"/>
                      </a:pPr>
                      <a:r>
                        <a:rPr lang="en-US" sz="1000" b="0" dirty="0">
                          <a:solidFill>
                            <a:schemeClr val="tx1"/>
                          </a:solidFill>
                        </a:rPr>
                        <a:t>Identify the effects of air resistance, water resistance and friction, that act between moving surfaces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some mechanisms, including levers, pulleys and gears, allow a smaller force to have a greater effect</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254271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E37702D4-BD04-4B0E-AF52-758A0D1D66B4}"/>
              </a:ext>
            </a:extLst>
          </p:cNvPr>
          <p:cNvSpPr/>
          <p:nvPr/>
        </p:nvSpPr>
        <p:spPr>
          <a:xfrm>
            <a:off x="133190" y="125609"/>
            <a:ext cx="11925620" cy="303615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AEB68B23-3C04-412F-B657-B2B81192478B}"/>
              </a:ext>
            </a:extLst>
          </p:cNvPr>
          <p:cNvSpPr txBox="1"/>
          <p:nvPr/>
        </p:nvSpPr>
        <p:spPr>
          <a:xfrm>
            <a:off x="236497" y="324935"/>
            <a:ext cx="11505672"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Earth &amp; Space</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E9C7D7C5-562F-4BB2-9379-CE19FC218637}"/>
              </a:ext>
            </a:extLst>
          </p:cNvPr>
          <p:cNvGraphicFramePr>
            <a:graphicFrameLocks noGrp="1"/>
          </p:cNvGraphicFramePr>
          <p:nvPr>
            <p:extLst>
              <p:ext uri="{D42A27DB-BD31-4B8C-83A1-F6EECF244321}">
                <p14:modId xmlns:p14="http://schemas.microsoft.com/office/powerpoint/2010/main" val="502114618"/>
              </p:ext>
            </p:extLst>
          </p:nvPr>
        </p:nvGraphicFramePr>
        <p:xfrm>
          <a:off x="236497" y="686022"/>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2073905F-0243-4D9A-B4F6-815AEB4FCB10}"/>
              </a:ext>
            </a:extLst>
          </p:cNvPr>
          <p:cNvGraphicFramePr>
            <a:graphicFrameLocks noGrp="1"/>
          </p:cNvGraphicFramePr>
          <p:nvPr>
            <p:extLst>
              <p:ext uri="{D42A27DB-BD31-4B8C-83A1-F6EECF244321}">
                <p14:modId xmlns:p14="http://schemas.microsoft.com/office/powerpoint/2010/main" val="204608605"/>
              </p:ext>
            </p:extLst>
          </p:nvPr>
        </p:nvGraphicFramePr>
        <p:xfrm>
          <a:off x="236497" y="960342"/>
          <a:ext cx="11505672" cy="192024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1148703">
                <a:tc>
                  <a:txBody>
                    <a:bodyPr/>
                    <a:lstStyle/>
                    <a:p>
                      <a:endParaRPr lang="en-GB" sz="1200" b="0" dirty="0"/>
                    </a:p>
                    <a:p>
                      <a:endParaRPr lang="en-GB" sz="12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b="0" dirty="0"/>
                    </a:p>
                    <a:p>
                      <a:endParaRPr lang="en-GB" sz="1200" b="0" dirty="0"/>
                    </a:p>
                    <a:p>
                      <a:endParaRPr lang="en-GB" sz="1200" b="0" dirty="0"/>
                    </a:p>
                    <a:p>
                      <a:endParaRPr lang="en-GB" sz="1200" b="0" dirty="0"/>
                    </a:p>
                    <a:p>
                      <a:endParaRPr lang="en-GB" sz="1200" b="0" dirty="0"/>
                    </a:p>
                    <a:p>
                      <a:endParaRPr lang="en-GB" sz="1200" b="0" dirty="0"/>
                    </a:p>
                    <a:p>
                      <a:endParaRPr lang="en-GB" sz="1200" b="0" dirty="0"/>
                    </a:p>
                    <a:p>
                      <a:endParaRPr lang="en-GB" sz="1200" b="0" dirty="0"/>
                    </a:p>
                    <a:p>
                      <a:endParaRPr lang="en-GB" sz="1200" b="0" dirty="0"/>
                    </a:p>
                    <a:p>
                      <a:endParaRPr lang="en-GB" sz="12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Describe the movement of the Earth, and other planets, relative to the Sun in the solar system</a:t>
                      </a:r>
                    </a:p>
                    <a:p>
                      <a:pPr marL="171450" indent="-171450">
                        <a:buFont typeface="Arial" panose="020B0604020202020204" pitchFamily="34" charset="0"/>
                        <a:buChar char="•"/>
                      </a:pPr>
                      <a:r>
                        <a:rPr lang="en-US" sz="1000" b="0" dirty="0">
                          <a:solidFill>
                            <a:schemeClr val="tx1"/>
                          </a:solidFill>
                        </a:rPr>
                        <a:t>Describe the movement of the Moon relative to the Earth</a:t>
                      </a:r>
                    </a:p>
                    <a:p>
                      <a:pPr marL="171450" indent="-171450">
                        <a:buFont typeface="Arial" panose="020B0604020202020204" pitchFamily="34" charset="0"/>
                        <a:buChar char="•"/>
                      </a:pPr>
                      <a:r>
                        <a:rPr lang="en-US" sz="1000" b="0" dirty="0">
                          <a:solidFill>
                            <a:schemeClr val="tx1"/>
                          </a:solidFill>
                        </a:rPr>
                        <a:t>Describe the Sun, Earth and Moon as approximately spherical bodies</a:t>
                      </a:r>
                    </a:p>
                    <a:p>
                      <a:pPr marL="171450" indent="-171450">
                        <a:buFont typeface="Arial" panose="020B0604020202020204" pitchFamily="34" charset="0"/>
                        <a:buChar char="•"/>
                      </a:pPr>
                      <a:r>
                        <a:rPr lang="en-US" sz="1000" b="0" dirty="0">
                          <a:solidFill>
                            <a:schemeClr val="tx1"/>
                          </a:solidFill>
                        </a:rPr>
                        <a:t>Use the idea of the Earth’s rotation to explain day and night and the apparent movement of the sun across the sky</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
        <p:nvSpPr>
          <p:cNvPr id="6" name="Rectangle: Diagonal Corners Rounded 5">
            <a:extLst>
              <a:ext uri="{FF2B5EF4-FFF2-40B4-BE49-F238E27FC236}">
                <a16:creationId xmlns:a16="http://schemas.microsoft.com/office/drawing/2014/main" id="{FAC08D89-292D-47B5-B454-283B6A5C20FC}"/>
              </a:ext>
            </a:extLst>
          </p:cNvPr>
          <p:cNvSpPr/>
          <p:nvPr/>
        </p:nvSpPr>
        <p:spPr>
          <a:xfrm>
            <a:off x="133190" y="3268377"/>
            <a:ext cx="11925620" cy="3264687"/>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47769BE-8117-4866-8096-A375A50D6E88}"/>
              </a:ext>
            </a:extLst>
          </p:cNvPr>
          <p:cNvSpPr txBox="1"/>
          <p:nvPr/>
        </p:nvSpPr>
        <p:spPr>
          <a:xfrm>
            <a:off x="236497" y="3578014"/>
            <a:ext cx="11505672"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Electricity</a:t>
            </a:r>
            <a:endParaRPr lang="en-GB" sz="1400" b="1" dirty="0">
              <a:solidFill>
                <a:schemeClr val="bg1"/>
              </a:solidFill>
            </a:endParaRPr>
          </a:p>
        </p:txBody>
      </p:sp>
      <p:graphicFrame>
        <p:nvGraphicFramePr>
          <p:cNvPr id="8" name="Table 7">
            <a:extLst>
              <a:ext uri="{FF2B5EF4-FFF2-40B4-BE49-F238E27FC236}">
                <a16:creationId xmlns:a16="http://schemas.microsoft.com/office/drawing/2014/main" id="{67A6A2BA-BB04-4223-B3D6-F7389C6F527E}"/>
              </a:ext>
            </a:extLst>
          </p:cNvPr>
          <p:cNvGraphicFramePr>
            <a:graphicFrameLocks noGrp="1"/>
          </p:cNvGraphicFramePr>
          <p:nvPr>
            <p:extLst>
              <p:ext uri="{D42A27DB-BD31-4B8C-83A1-F6EECF244321}">
                <p14:modId xmlns:p14="http://schemas.microsoft.com/office/powerpoint/2010/main" val="2078573567"/>
              </p:ext>
            </p:extLst>
          </p:nvPr>
        </p:nvGraphicFramePr>
        <p:xfrm>
          <a:off x="236497" y="3984719"/>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9" name="Table 8">
            <a:extLst>
              <a:ext uri="{FF2B5EF4-FFF2-40B4-BE49-F238E27FC236}">
                <a16:creationId xmlns:a16="http://schemas.microsoft.com/office/drawing/2014/main" id="{3B08C633-730E-4911-A3BB-42AFDF50ACD9}"/>
              </a:ext>
            </a:extLst>
          </p:cNvPr>
          <p:cNvGraphicFramePr>
            <a:graphicFrameLocks noGrp="1"/>
          </p:cNvGraphicFramePr>
          <p:nvPr>
            <p:extLst>
              <p:ext uri="{D42A27DB-BD31-4B8C-83A1-F6EECF244321}">
                <p14:modId xmlns:p14="http://schemas.microsoft.com/office/powerpoint/2010/main" val="3454651615"/>
              </p:ext>
            </p:extLst>
          </p:nvPr>
        </p:nvGraphicFramePr>
        <p:xfrm>
          <a:off x="236497" y="4357967"/>
          <a:ext cx="11505672" cy="192024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1148703">
                <a:tc>
                  <a:txBody>
                    <a:bodyPr/>
                    <a:lstStyle/>
                    <a:p>
                      <a:endParaRPr lang="en-GB" sz="1200" dirty="0"/>
                    </a:p>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common appliances that run on electricity</a:t>
                      </a:r>
                    </a:p>
                    <a:p>
                      <a:pPr marL="171450" indent="-171450">
                        <a:buFont typeface="Arial" panose="020B0604020202020204" pitchFamily="34" charset="0"/>
                        <a:buChar char="•"/>
                      </a:pPr>
                      <a:r>
                        <a:rPr lang="en-US" sz="1000" b="0" dirty="0">
                          <a:solidFill>
                            <a:schemeClr val="tx1"/>
                          </a:solidFill>
                        </a:rPr>
                        <a:t>Construct a simple series electrical circuit, identifying and naming its basic parts, including cells, wires, bulbs, switches and buzzers</a:t>
                      </a:r>
                    </a:p>
                    <a:p>
                      <a:pPr marL="171450" indent="-171450">
                        <a:buFont typeface="Arial" panose="020B0604020202020204" pitchFamily="34" charset="0"/>
                        <a:buChar char="•"/>
                      </a:pPr>
                      <a:r>
                        <a:rPr lang="en-US" sz="1000" b="0" dirty="0">
                          <a:solidFill>
                            <a:schemeClr val="tx1"/>
                          </a:solidFill>
                        </a:rPr>
                        <a:t>Identify whether a lamp will light in a simple series circuit, based on whether the lamp is part of a complete loop with a battery</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Associate the brightness of a lamp or the volume of a buzzer with the number and voltage of cells used in the circuit</a:t>
                      </a:r>
                    </a:p>
                    <a:p>
                      <a:pPr marL="171450" indent="-171450">
                        <a:buFont typeface="Arial" panose="020B0604020202020204" pitchFamily="34" charset="0"/>
                        <a:buChar char="•"/>
                      </a:pPr>
                      <a:r>
                        <a:rPr lang="en-US" sz="1000" b="0" dirty="0">
                          <a:solidFill>
                            <a:schemeClr val="tx1"/>
                          </a:solidFill>
                        </a:rPr>
                        <a:t>Compare and give reasons for variations in how components function, including the brightness of bulbs, the loudness of buzzers and the on/off position of switches</a:t>
                      </a:r>
                    </a:p>
                    <a:p>
                      <a:pPr marL="171450" indent="-171450">
                        <a:buFont typeface="Arial" panose="020B0604020202020204" pitchFamily="34" charset="0"/>
                        <a:buChar char="•"/>
                      </a:pPr>
                      <a:r>
                        <a:rPr lang="en-US" sz="1000" b="0" dirty="0">
                          <a:solidFill>
                            <a:schemeClr val="tx1"/>
                          </a:solidFill>
                        </a:rPr>
                        <a:t>Use </a:t>
                      </a:r>
                      <a:r>
                        <a:rPr lang="en-US" sz="1000" b="0" dirty="0" err="1">
                          <a:solidFill>
                            <a:schemeClr val="tx1"/>
                          </a:solidFill>
                        </a:rPr>
                        <a:t>recognised</a:t>
                      </a:r>
                      <a:r>
                        <a:rPr lang="en-US" sz="1000" b="0" dirty="0">
                          <a:solidFill>
                            <a:schemeClr val="tx1"/>
                          </a:solidFill>
                        </a:rPr>
                        <a:t> symbols when representing a simple circuit in a diagram</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1168584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3EC1DDBC-512A-4FC3-B894-E3102AC41C74}"/>
              </a:ext>
            </a:extLst>
          </p:cNvPr>
          <p:cNvSpPr/>
          <p:nvPr/>
        </p:nvSpPr>
        <p:spPr>
          <a:xfrm>
            <a:off x="133190" y="140978"/>
            <a:ext cx="11925620" cy="3320384"/>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637A7228-B286-48CA-A533-357E43243BAC}"/>
              </a:ext>
            </a:extLst>
          </p:cNvPr>
          <p:cNvSpPr txBox="1"/>
          <p:nvPr/>
        </p:nvSpPr>
        <p:spPr>
          <a:xfrm>
            <a:off x="288421" y="375565"/>
            <a:ext cx="11505672" cy="307777"/>
          </a:xfrm>
          <a:prstGeom prst="rect">
            <a:avLst/>
          </a:prstGeom>
          <a:solidFill>
            <a:srgbClr val="0070C0"/>
          </a:solidFill>
        </p:spPr>
        <p:txBody>
          <a:bodyPr wrap="square" rtlCol="0">
            <a:spAutoFit/>
          </a:bodyPr>
          <a:lstStyle/>
          <a:p>
            <a:pPr algn="ctr"/>
            <a:r>
              <a:rPr lang="en-US" sz="1400" b="1" dirty="0">
                <a:solidFill>
                  <a:schemeClr val="bg1"/>
                </a:solidFill>
              </a:rPr>
              <a:t>Scientific Knowledge - Light</a:t>
            </a:r>
            <a:endParaRPr lang="en-GB" sz="1400" b="1" dirty="0">
              <a:solidFill>
                <a:schemeClr val="bg1"/>
              </a:solidFill>
            </a:endParaRPr>
          </a:p>
        </p:txBody>
      </p:sp>
      <p:graphicFrame>
        <p:nvGraphicFramePr>
          <p:cNvPr id="4" name="Table 3">
            <a:extLst>
              <a:ext uri="{FF2B5EF4-FFF2-40B4-BE49-F238E27FC236}">
                <a16:creationId xmlns:a16="http://schemas.microsoft.com/office/drawing/2014/main" id="{75171243-E7CE-4922-A07E-FF1EA7CF605A}"/>
              </a:ext>
            </a:extLst>
          </p:cNvPr>
          <p:cNvGraphicFramePr>
            <a:graphicFrameLocks noGrp="1"/>
          </p:cNvGraphicFramePr>
          <p:nvPr>
            <p:extLst>
              <p:ext uri="{D42A27DB-BD31-4B8C-83A1-F6EECF244321}">
                <p14:modId xmlns:p14="http://schemas.microsoft.com/office/powerpoint/2010/main" val="1253255195"/>
              </p:ext>
            </p:extLst>
          </p:nvPr>
        </p:nvGraphicFramePr>
        <p:xfrm>
          <a:off x="288421" y="737116"/>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8B736E19-03D0-4980-AB97-C134692CF502}"/>
              </a:ext>
            </a:extLst>
          </p:cNvPr>
          <p:cNvGraphicFramePr>
            <a:graphicFrameLocks noGrp="1"/>
          </p:cNvGraphicFramePr>
          <p:nvPr>
            <p:extLst>
              <p:ext uri="{D42A27DB-BD31-4B8C-83A1-F6EECF244321}">
                <p14:modId xmlns:p14="http://schemas.microsoft.com/office/powerpoint/2010/main" val="2713661823"/>
              </p:ext>
            </p:extLst>
          </p:nvPr>
        </p:nvGraphicFramePr>
        <p:xfrm>
          <a:off x="288421" y="1070318"/>
          <a:ext cx="11505672" cy="2132034"/>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2132034">
                <a:tc>
                  <a:txBody>
                    <a:bodyPr/>
                    <a:lstStyle/>
                    <a:p>
                      <a:endParaRPr lang="en-GB" sz="1200" b="0" dirty="0"/>
                    </a:p>
                    <a:p>
                      <a:endParaRPr lang="en-GB" sz="12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a:solidFill>
                            <a:schemeClr val="tx1"/>
                          </a:solidFill>
                        </a:rPr>
                        <a:t>Identify different light sources, including the Sun</a:t>
                      </a:r>
                    </a:p>
                    <a:p>
                      <a:pPr marL="171450" indent="-171450">
                        <a:buFont typeface="Arial" panose="020B0604020202020204" pitchFamily="34" charset="0"/>
                        <a:buChar char="•"/>
                      </a:pPr>
                      <a:r>
                        <a:rPr lang="en-US" sz="1000" b="0" dirty="0">
                          <a:solidFill>
                            <a:schemeClr val="tx1"/>
                          </a:solidFill>
                        </a:rPr>
                        <a:t>Understand that darkness is the absence of light</a:t>
                      </a:r>
                      <a:endParaRPr lang="en-GB" sz="1000" b="0" dirty="0">
                        <a:solidFill>
                          <a:schemeClr val="tx1"/>
                        </a:solidFill>
                      </a:endParaRPr>
                    </a:p>
                    <a:p>
                      <a:endParaRPr lang="en-GB" sz="1000" b="0" dirty="0"/>
                    </a:p>
                    <a:p>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they need light in order to see things and that dark is the absence of light. Notice that light is reflected from surfaces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light from the sun can be dangerous and that there are ways to protect their eyes</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shadows are formed when the light from a light source is blocked by a solid object</a:t>
                      </a:r>
                    </a:p>
                    <a:p>
                      <a:pPr marL="171450" indent="-171450">
                        <a:buFont typeface="Arial" panose="020B0604020202020204" pitchFamily="34" charset="0"/>
                        <a:buChar char="•"/>
                      </a:pPr>
                      <a:r>
                        <a:rPr lang="en-US" sz="1000" b="0" dirty="0">
                          <a:solidFill>
                            <a:schemeClr val="tx1"/>
                          </a:solidFill>
                        </a:rPr>
                        <a:t>Find patterns in the way that the size of shadows changes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rPr>
                        <a:t>We will:</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that light appears to travel in straight lines</a:t>
                      </a:r>
                    </a:p>
                    <a:p>
                      <a:pPr marL="171450" indent="-171450">
                        <a:buFont typeface="Arial" panose="020B0604020202020204" pitchFamily="34" charset="0"/>
                        <a:buChar char="•"/>
                      </a:pPr>
                      <a:r>
                        <a:rPr lang="en-US" sz="1000" b="0" dirty="0">
                          <a:solidFill>
                            <a:schemeClr val="tx1"/>
                          </a:solidFill>
                        </a:rPr>
                        <a:t>Use the idea that light travels in straight lines to explain that objects are seen because they give out or reflect light into the eye</a:t>
                      </a:r>
                    </a:p>
                    <a:p>
                      <a:pPr marL="171450" indent="-171450">
                        <a:buFont typeface="Arial" panose="020B0604020202020204" pitchFamily="34" charset="0"/>
                        <a:buChar char="•"/>
                      </a:pPr>
                      <a:r>
                        <a:rPr lang="en-US" sz="1000" b="0" dirty="0">
                          <a:solidFill>
                            <a:schemeClr val="tx1"/>
                          </a:solidFill>
                        </a:rPr>
                        <a:t>Explain that we see things because light travels from light sources to our eyes or from light sources to objects and then to our eyes </a:t>
                      </a:r>
                    </a:p>
                    <a:p>
                      <a:pPr marL="171450" indent="-171450">
                        <a:buFont typeface="Arial" panose="020B0604020202020204" pitchFamily="34" charset="0"/>
                        <a:buChar char="•"/>
                      </a:pPr>
                      <a:r>
                        <a:rPr lang="en-US" sz="1000" b="0" dirty="0">
                          <a:solidFill>
                            <a:schemeClr val="tx1"/>
                          </a:solidFill>
                        </a:rPr>
                        <a:t>Use the idea that light travels in straight lines to explain why shadows have the same shape as the objects that cast them</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3013657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19" ma:contentTypeDescription="Create a new document." ma:contentTypeScope="" ma:versionID="7192b864e97135bb3230d0076345bd74">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26769e246b4c285e06bf2043131aed43"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Props1.xml><?xml version="1.0" encoding="utf-8"?>
<ds:datastoreItem xmlns:ds="http://schemas.openxmlformats.org/officeDocument/2006/customXml" ds:itemID="{C77A52A8-973D-4DE5-A867-E746FB884AF2}"/>
</file>

<file path=customXml/itemProps2.xml><?xml version="1.0" encoding="utf-8"?>
<ds:datastoreItem xmlns:ds="http://schemas.openxmlformats.org/officeDocument/2006/customXml" ds:itemID="{222C5C76-0B4A-4B20-A95C-DA43D5E3A3AA}">
  <ds:schemaRefs>
    <ds:schemaRef ds:uri="http://schemas.microsoft.com/sharepoint/v3/contenttype/forms"/>
  </ds:schemaRefs>
</ds:datastoreItem>
</file>

<file path=customXml/itemProps3.xml><?xml version="1.0" encoding="utf-8"?>
<ds:datastoreItem xmlns:ds="http://schemas.openxmlformats.org/officeDocument/2006/customXml" ds:itemID="{AC6F5DA3-19A5-4C57-85C4-14AC72CC26BD}">
  <ds:schemaRefs>
    <ds:schemaRef ds:uri="http://purl.org/dc/elements/1.1/"/>
    <ds:schemaRef ds:uri="http://schemas.microsoft.com/office/2006/documentManagement/types"/>
    <ds:schemaRef ds:uri="6a158a6a-454f-4afe-a7d4-2c9353e6d01f"/>
    <ds:schemaRef ds:uri="http://schemas.microsoft.com/office/infopath/2007/PartnerControls"/>
    <ds:schemaRef ds:uri="http://purl.org/dc/terms/"/>
    <ds:schemaRef ds:uri="http://schemas.openxmlformats.org/package/2006/metadata/core-properties"/>
    <ds:schemaRef ds:uri="http://schemas.microsoft.com/office/2006/metadata/properties"/>
    <ds:schemaRef ds:uri="27710824-13d0-4ff0-80b4-1133d42a801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1694</TotalTime>
  <Words>2958</Words>
  <Application>Microsoft Office PowerPoint</Application>
  <PresentationFormat>Widescreen</PresentationFormat>
  <Paragraphs>318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Elizabeth JARRETT</dc:creator>
  <cp:lastModifiedBy>Mrs Jarrett</cp:lastModifiedBy>
  <cp:revision>34</cp:revision>
  <dcterms:created xsi:type="dcterms:W3CDTF">2021-12-01T11:01:05Z</dcterms:created>
  <dcterms:modified xsi:type="dcterms:W3CDTF">2023-09-07T13:18:07Z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y fmtid="{D5CDD505-2E9C-101B-9397-08002B2CF9AE}" pid="3" name="MediaServiceImageTags">
    <vt:lpwstr/>
  </property>
</Properties>
</file>