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7" d="100"/>
          <a:sy n="117" d="100"/>
        </p:scale>
        <p:origin x="13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Jarrett" userId="0c7659d9-cbbb-4f57-bb2c-4c9b55b1b31f" providerId="ADAL" clId="{D738222C-3DA4-4BED-AE12-22E5FF0CBBBE}"/>
    <pc:docChg chg="modSld">
      <pc:chgData name="Mrs Jarrett" userId="0c7659d9-cbbb-4f57-bb2c-4c9b55b1b31f" providerId="ADAL" clId="{D738222C-3DA4-4BED-AE12-22E5FF0CBBBE}" dt="2025-03-26T15:32:50.603" v="10" actId="20577"/>
      <pc:docMkLst>
        <pc:docMk/>
      </pc:docMkLst>
      <pc:sldChg chg="modSp mod">
        <pc:chgData name="Mrs Jarrett" userId="0c7659d9-cbbb-4f57-bb2c-4c9b55b1b31f" providerId="ADAL" clId="{D738222C-3DA4-4BED-AE12-22E5FF0CBBBE}" dt="2025-03-26T15:32:50.603" v="10" actId="20577"/>
        <pc:sldMkLst>
          <pc:docMk/>
          <pc:sldMk cId="287492650" sldId="256"/>
        </pc:sldMkLst>
        <pc:spChg chg="mod">
          <ac:chgData name="Mrs Jarrett" userId="0c7659d9-cbbb-4f57-bb2c-4c9b55b1b31f" providerId="ADAL" clId="{D738222C-3DA4-4BED-AE12-22E5FF0CBBBE}" dt="2025-03-26T15:32:44.567" v="7" actId="20577"/>
          <ac:spMkLst>
            <pc:docMk/>
            <pc:sldMk cId="287492650" sldId="256"/>
            <ac:spMk id="52" creationId="{BEAEAF32-AAFF-4A5D-873B-C70FB674404C}"/>
          </ac:spMkLst>
        </pc:spChg>
        <pc:spChg chg="mod">
          <ac:chgData name="Mrs Jarrett" userId="0c7659d9-cbbb-4f57-bb2c-4c9b55b1b31f" providerId="ADAL" clId="{D738222C-3DA4-4BED-AE12-22E5FF0CBBBE}" dt="2025-03-26T15:32:50.603" v="10" actId="20577"/>
          <ac:spMkLst>
            <pc:docMk/>
            <pc:sldMk cId="287492650" sldId="256"/>
            <ac:spMk id="71" creationId="{5492B5FF-90D4-45DE-9E1D-F1CD484B243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26/03/2025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26/03/2025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26/03/2025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26/03/2025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26/03/2025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26/03/2025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26/03/2025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4339114" y="230521"/>
            <a:ext cx="5365443" cy="238513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29126" y="129652"/>
            <a:ext cx="2077432" cy="1261192"/>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08974" y="1474342"/>
            <a:ext cx="1972687" cy="4093428"/>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39114" y="2689264"/>
            <a:ext cx="2641815" cy="1327512"/>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127533" y="5702888"/>
            <a:ext cx="4018064" cy="1080511"/>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18164" y="1731340"/>
            <a:ext cx="1971465" cy="3820065"/>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4294230" y="5544202"/>
            <a:ext cx="2640178" cy="1213607"/>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7099508" y="5501211"/>
            <a:ext cx="2573287" cy="1197744"/>
          </a:xfrm>
          <a:prstGeom prst="rect">
            <a:avLst/>
          </a:prstGeom>
        </p:spPr>
      </p:pic>
      <p:sp>
        <p:nvSpPr>
          <p:cNvPr id="32" name="Rectangle: Diagonal Corners Rounded 31">
            <a:extLst>
              <a:ext uri="{FF2B5EF4-FFF2-40B4-BE49-F238E27FC236}">
                <a16:creationId xmlns:a16="http://schemas.microsoft.com/office/drawing/2014/main" id="{636DECAC-2F18-46A6-ADDE-660CB269DD6E}"/>
              </a:ext>
            </a:extLst>
          </p:cNvPr>
          <p:cNvSpPr/>
          <p:nvPr/>
        </p:nvSpPr>
        <p:spPr>
          <a:xfrm>
            <a:off x="8098286" y="357528"/>
            <a:ext cx="1504630"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3" name="TextBox 32">
            <a:extLst>
              <a:ext uri="{FF2B5EF4-FFF2-40B4-BE49-F238E27FC236}">
                <a16:creationId xmlns:a16="http://schemas.microsoft.com/office/drawing/2014/main" id="{ECCC7A50-1E51-417D-BBDA-7AF9CE5175D3}"/>
              </a:ext>
            </a:extLst>
          </p:cNvPr>
          <p:cNvSpPr txBox="1"/>
          <p:nvPr/>
        </p:nvSpPr>
        <p:spPr>
          <a:xfrm>
            <a:off x="8126361" y="352299"/>
            <a:ext cx="1504630" cy="267446"/>
          </a:xfrm>
          <a:prstGeom prst="rect">
            <a:avLst/>
          </a:prstGeom>
          <a:noFill/>
        </p:spPr>
        <p:txBody>
          <a:bodyPr wrap="square" rtlCol="0">
            <a:spAutoFit/>
          </a:bodyPr>
          <a:lstStyle/>
          <a:p>
            <a:pPr algn="r"/>
            <a:r>
              <a:rPr lang="en-US" sz="1138" b="1" dirty="0">
                <a:solidFill>
                  <a:schemeClr val="bg1"/>
                </a:solidFill>
              </a:rPr>
              <a:t>TOPIC OVERVIEW</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076859" y="1517748"/>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5" name="TextBox 34">
            <a:extLst>
              <a:ext uri="{FF2B5EF4-FFF2-40B4-BE49-F238E27FC236}">
                <a16:creationId xmlns:a16="http://schemas.microsoft.com/office/drawing/2014/main" id="{7327A914-7E4B-4A78-A7A8-2B183988055F}"/>
              </a:ext>
            </a:extLst>
          </p:cNvPr>
          <p:cNvSpPr txBox="1"/>
          <p:nvPr/>
        </p:nvSpPr>
        <p:spPr>
          <a:xfrm>
            <a:off x="1220984" y="1506265"/>
            <a:ext cx="835200" cy="242374"/>
          </a:xfrm>
          <a:prstGeom prst="rect">
            <a:avLst/>
          </a:prstGeom>
          <a:noFill/>
        </p:spPr>
        <p:txBody>
          <a:bodyPr wrap="square" rtlCol="0">
            <a:spAutoFit/>
          </a:bodyPr>
          <a:lstStyle/>
          <a:p>
            <a:pPr algn="r"/>
            <a:r>
              <a:rPr lang="en-US" sz="975" b="1" dirty="0">
                <a:solidFill>
                  <a:schemeClr val="bg1"/>
                </a:solidFill>
              </a:rPr>
              <a:t>ENGLISH</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2992281" y="1794844"/>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6420209" y="2728969"/>
            <a:ext cx="491743"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35985" y="1792950"/>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6588609" y="2727308"/>
            <a:ext cx="337546"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017294" y="2691988"/>
            <a:ext cx="2640178" cy="1324788"/>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047354" y="4090386"/>
            <a:ext cx="2640178" cy="1348565"/>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303862" y="4090386"/>
            <a:ext cx="2640178" cy="13933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9016626" y="2732069"/>
            <a:ext cx="614365"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204460" y="4134364"/>
            <a:ext cx="1721695" cy="247671"/>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00566" y="4147349"/>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3562279" y="5809273"/>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9150911" y="2732726"/>
            <a:ext cx="495343" cy="242374"/>
          </a:xfrm>
          <a:prstGeom prst="rect">
            <a:avLst/>
          </a:prstGeom>
          <a:noFill/>
        </p:spPr>
        <p:txBody>
          <a:bodyPr wrap="square" rtlCol="0">
            <a:spAutoFit/>
          </a:bodyPr>
          <a:lstStyle/>
          <a:p>
            <a:pPr algn="r"/>
            <a:r>
              <a:rPr lang="en-US" sz="975" b="1" dirty="0">
                <a:solidFill>
                  <a:schemeClr val="bg1"/>
                </a:solidFill>
              </a:rPr>
              <a:t>PSHE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8996225" y="4152646"/>
            <a:ext cx="676570" cy="242374"/>
          </a:xfrm>
          <a:prstGeom prst="rect">
            <a:avLst/>
          </a:prstGeom>
          <a:noFill/>
        </p:spPr>
        <p:txBody>
          <a:bodyPr wrap="square" rtlCol="0">
            <a:spAutoFit/>
          </a:bodyPr>
          <a:lstStyle/>
          <a:p>
            <a:pPr algn="r"/>
            <a:r>
              <a:rPr lang="en-US" sz="975" b="1" dirty="0">
                <a:solidFill>
                  <a:schemeClr val="bg1"/>
                </a:solidFill>
              </a:rPr>
              <a:t>MUSIC</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318760" y="4134364"/>
            <a:ext cx="1662111" cy="242374"/>
          </a:xfrm>
          <a:prstGeom prst="rect">
            <a:avLst/>
          </a:prstGeom>
          <a:noFill/>
        </p:spPr>
        <p:txBody>
          <a:bodyPr wrap="square" rtlCol="0">
            <a:spAutoFit/>
          </a:bodyPr>
          <a:lstStyle/>
          <a:p>
            <a:pPr algn="r"/>
            <a:r>
              <a:rPr lang="en-US" sz="975" b="1" dirty="0">
                <a:solidFill>
                  <a:schemeClr val="bg1"/>
                </a:solidFill>
              </a:rPr>
              <a:t>E-SAFETY &amp; COMPUTING</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3515029" y="5782790"/>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9171658" y="5596453"/>
            <a:ext cx="453848" cy="259983"/>
            <a:chOff x="6741091" y="5129445"/>
            <a:chExt cx="453848" cy="259983"/>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741091" y="5141757"/>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834742" y="5129445"/>
              <a:ext cx="360197" cy="242374"/>
            </a:xfrm>
            <a:prstGeom prst="rect">
              <a:avLst/>
            </a:prstGeom>
            <a:noFill/>
          </p:spPr>
          <p:txBody>
            <a:bodyPr wrap="square" rtlCol="0">
              <a:spAutoFit/>
            </a:bodyPr>
            <a:lstStyle/>
            <a:p>
              <a:pPr algn="r"/>
              <a:r>
                <a:rPr lang="en-US" sz="975" b="1" dirty="0">
                  <a:solidFill>
                    <a:schemeClr val="bg1"/>
                  </a:solidFill>
                </a:rPr>
                <a:t>PE</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127532" y="219373"/>
            <a:ext cx="1947529" cy="1092607"/>
          </a:xfrm>
          <a:prstGeom prst="rect">
            <a:avLst/>
          </a:prstGeom>
          <a:noFill/>
        </p:spPr>
        <p:txBody>
          <a:bodyPr wrap="square" rtlCol="0">
            <a:spAutoFit/>
          </a:bodyPr>
          <a:lstStyle/>
          <a:p>
            <a:pPr algn="ctr"/>
            <a:r>
              <a:rPr lang="en-US" sz="1625" b="1" dirty="0">
                <a:solidFill>
                  <a:schemeClr val="bg1"/>
                </a:solidFill>
              </a:rPr>
              <a:t>School Days</a:t>
            </a:r>
          </a:p>
          <a:p>
            <a:pPr algn="ctr"/>
            <a:r>
              <a:rPr lang="en-US" sz="1625" b="1" dirty="0">
                <a:solidFill>
                  <a:schemeClr val="bg1"/>
                </a:solidFill>
              </a:rPr>
              <a:t>Years 1 &amp; 2</a:t>
            </a:r>
          </a:p>
          <a:p>
            <a:pPr algn="ctr"/>
            <a:r>
              <a:rPr lang="en-US" sz="1625" b="1" dirty="0">
                <a:solidFill>
                  <a:schemeClr val="bg1"/>
                </a:solidFill>
              </a:rPr>
              <a:t>Summer Term </a:t>
            </a:r>
          </a:p>
          <a:p>
            <a:pPr algn="ctr"/>
            <a:r>
              <a:rPr lang="en-US" sz="1625" b="1" dirty="0">
                <a:solidFill>
                  <a:schemeClr val="bg1"/>
                </a:solidFill>
              </a:rPr>
              <a:t>April 2025</a:t>
            </a:r>
          </a:p>
        </p:txBody>
      </p:sp>
      <p:grpSp>
        <p:nvGrpSpPr>
          <p:cNvPr id="68" name="Group 67">
            <a:extLst>
              <a:ext uri="{FF2B5EF4-FFF2-40B4-BE49-F238E27FC236}">
                <a16:creationId xmlns:a16="http://schemas.microsoft.com/office/drawing/2014/main" id="{D09C919F-C3BB-4ED5-84D6-BD51CEED735E}"/>
              </a:ext>
            </a:extLst>
          </p:cNvPr>
          <p:cNvGrpSpPr/>
          <p:nvPr/>
        </p:nvGrpSpPr>
        <p:grpSpPr>
          <a:xfrm>
            <a:off x="6343435" y="5629582"/>
            <a:ext cx="516051" cy="249831"/>
            <a:chOff x="4187242" y="5129445"/>
            <a:chExt cx="516051" cy="249831"/>
          </a:xfrm>
        </p:grpSpPr>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4200828" y="5131605"/>
              <a:ext cx="502465" cy="247671"/>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4187242" y="5129445"/>
              <a:ext cx="511431" cy="242374"/>
            </a:xfrm>
            <a:prstGeom prst="rect">
              <a:avLst/>
            </a:prstGeom>
            <a:noFill/>
          </p:spPr>
          <p:txBody>
            <a:bodyPr wrap="square" rtlCol="0">
              <a:spAutoFit/>
            </a:bodyPr>
            <a:lstStyle/>
            <a:p>
              <a:pPr algn="r"/>
              <a:r>
                <a:rPr lang="en-US" sz="975" b="1" dirty="0">
                  <a:solidFill>
                    <a:schemeClr val="bg1"/>
                  </a:solidFill>
                </a:rPr>
                <a:t>ART</a:t>
              </a:r>
              <a:endParaRPr lang="en-GB" sz="975" b="1" dirty="0">
                <a:solidFill>
                  <a:schemeClr val="bg1"/>
                </a:solidFill>
              </a:endParaRPr>
            </a:p>
          </p:txBody>
        </p:sp>
      </p:grpSp>
      <p:sp>
        <p:nvSpPr>
          <p:cNvPr id="41" name="TextBox 40">
            <a:extLst>
              <a:ext uri="{FF2B5EF4-FFF2-40B4-BE49-F238E27FC236}">
                <a16:creationId xmlns:a16="http://schemas.microsoft.com/office/drawing/2014/main" id="{4D855731-983B-4A04-AF5D-C6417EFFC79A}"/>
              </a:ext>
            </a:extLst>
          </p:cNvPr>
          <p:cNvSpPr txBox="1"/>
          <p:nvPr/>
        </p:nvSpPr>
        <p:spPr>
          <a:xfrm>
            <a:off x="4406791" y="715329"/>
            <a:ext cx="5266004" cy="1785104"/>
          </a:xfrm>
          <a:prstGeom prst="rect">
            <a:avLst/>
          </a:prstGeom>
          <a:noFill/>
        </p:spPr>
        <p:txBody>
          <a:bodyPr wrap="square" rtlCol="0">
            <a:spAutoFit/>
          </a:bodyPr>
          <a:lstStyle/>
          <a:p>
            <a:r>
              <a:rPr lang="en-US" sz="1000" dirty="0"/>
              <a:t>As </a:t>
            </a:r>
            <a:r>
              <a:rPr lang="en-US" sz="1000" b="1" dirty="0"/>
              <a:t>Historians, </a:t>
            </a:r>
            <a:r>
              <a:rPr lang="en-US" sz="1000" dirty="0"/>
              <a:t>we’ll be learning about school life in the past. We will be focusing on the Victorian era and what school would have been like for children. We will explore artefacts and sources from the era and think about how they are the same or different to what we use/do now. We will also learn about historically significant people from the era.</a:t>
            </a:r>
            <a:endParaRPr lang="en-US" sz="1000" b="1" dirty="0"/>
          </a:p>
          <a:p>
            <a:r>
              <a:rPr lang="en-US" sz="1000" dirty="0"/>
              <a:t>As </a:t>
            </a:r>
            <a:r>
              <a:rPr lang="en-US" sz="1000" b="1" dirty="0"/>
              <a:t>Geographers</a:t>
            </a:r>
            <a:r>
              <a:rPr lang="en-US" sz="1000" dirty="0"/>
              <a:t>, we’ll explore the locality of the school and the community and how it has changed over time.</a:t>
            </a:r>
            <a:endParaRPr lang="en-US" sz="1000" b="1" dirty="0"/>
          </a:p>
          <a:p>
            <a:r>
              <a:rPr lang="en-US" sz="1000" dirty="0"/>
              <a:t>As</a:t>
            </a:r>
            <a:r>
              <a:rPr lang="en-US" sz="1000" b="1" dirty="0"/>
              <a:t> Design Technologists</a:t>
            </a:r>
            <a:r>
              <a:rPr lang="en-US" sz="1000" dirty="0"/>
              <a:t>, we’ll build models of a classroom from the Victorian era and now and use them to compare how things have changed.</a:t>
            </a:r>
          </a:p>
          <a:p>
            <a:r>
              <a:rPr lang="en-US" sz="1000" dirty="0"/>
              <a:t>As </a:t>
            </a:r>
            <a:r>
              <a:rPr lang="en-US" sz="1000" b="1" dirty="0"/>
              <a:t>Scientists</a:t>
            </a:r>
            <a:r>
              <a:rPr lang="en-US" sz="1000" dirty="0"/>
              <a:t>, we’ll learn about wild and garden plants by exploring the local environment. We will identify parts of plants and how they change over time.</a:t>
            </a:r>
          </a:p>
          <a:p>
            <a:endParaRPr lang="en-US" sz="1000" dirty="0"/>
          </a:p>
        </p:txBody>
      </p:sp>
      <p:sp>
        <p:nvSpPr>
          <p:cNvPr id="43" name="TextBox 42">
            <a:extLst>
              <a:ext uri="{FF2B5EF4-FFF2-40B4-BE49-F238E27FC236}">
                <a16:creationId xmlns:a16="http://schemas.microsoft.com/office/drawing/2014/main" id="{B9A5C11F-27CE-418B-A534-338F374AE5E0}"/>
              </a:ext>
            </a:extLst>
          </p:cNvPr>
          <p:cNvSpPr txBox="1"/>
          <p:nvPr/>
        </p:nvSpPr>
        <p:spPr>
          <a:xfrm>
            <a:off x="4369572" y="2969544"/>
            <a:ext cx="2458915" cy="1015663"/>
          </a:xfrm>
          <a:prstGeom prst="rect">
            <a:avLst/>
          </a:prstGeom>
          <a:noFill/>
        </p:spPr>
        <p:txBody>
          <a:bodyPr wrap="square" rtlCol="0">
            <a:spAutoFit/>
          </a:bodyPr>
          <a:lstStyle/>
          <a:p>
            <a:r>
              <a:rPr lang="en-GB" sz="1000" b="1" dirty="0">
                <a:solidFill>
                  <a:srgbClr val="000000"/>
                </a:solidFill>
              </a:rPr>
              <a:t>In what ways is the synagogue important to Jews? </a:t>
            </a:r>
          </a:p>
          <a:p>
            <a:r>
              <a:rPr lang="en-GB" sz="1000" b="0" i="0" dirty="0">
                <a:solidFill>
                  <a:srgbClr val="000000"/>
                </a:solidFill>
                <a:effectLst/>
              </a:rPr>
              <a:t>We will explore how the synagogue is the centre of the community for many Jewish people where they come together for learning, prayer, and service. </a:t>
            </a:r>
            <a:endParaRPr lang="en-US" sz="1000" dirty="0">
              <a:highlight>
                <a:srgbClr val="FFFF00"/>
              </a:highlight>
            </a:endParaRPr>
          </a:p>
        </p:txBody>
      </p:sp>
      <p:sp>
        <p:nvSpPr>
          <p:cNvPr id="44" name="TextBox 43">
            <a:extLst>
              <a:ext uri="{FF2B5EF4-FFF2-40B4-BE49-F238E27FC236}">
                <a16:creationId xmlns:a16="http://schemas.microsoft.com/office/drawing/2014/main" id="{5B5EC213-01E7-4176-9C18-F55FBE4E417F}"/>
              </a:ext>
            </a:extLst>
          </p:cNvPr>
          <p:cNvSpPr txBox="1"/>
          <p:nvPr/>
        </p:nvSpPr>
        <p:spPr>
          <a:xfrm>
            <a:off x="7124102" y="2839746"/>
            <a:ext cx="2458915" cy="861774"/>
          </a:xfrm>
          <a:prstGeom prst="rect">
            <a:avLst/>
          </a:prstGeom>
          <a:noFill/>
        </p:spPr>
        <p:txBody>
          <a:bodyPr wrap="square" rtlCol="0">
            <a:spAutoFit/>
          </a:bodyPr>
          <a:lstStyle/>
          <a:p>
            <a:r>
              <a:rPr lang="en-US" sz="1000" b="1" dirty="0"/>
              <a:t>Me and Others</a:t>
            </a:r>
          </a:p>
          <a:p>
            <a:r>
              <a:rPr lang="en-US" sz="1000" dirty="0"/>
              <a:t>We will begin by thinking about ourselves and our similarities and differences in relation to others. We will learn how we can be responsible and co-operative.</a:t>
            </a:r>
          </a:p>
        </p:txBody>
      </p:sp>
      <p:sp>
        <p:nvSpPr>
          <p:cNvPr id="52" name="TextBox 51">
            <a:extLst>
              <a:ext uri="{FF2B5EF4-FFF2-40B4-BE49-F238E27FC236}">
                <a16:creationId xmlns:a16="http://schemas.microsoft.com/office/drawing/2014/main" id="{BEAEAF32-AAFF-4A5D-873B-C70FB674404C}"/>
              </a:ext>
            </a:extLst>
          </p:cNvPr>
          <p:cNvSpPr txBox="1"/>
          <p:nvPr/>
        </p:nvSpPr>
        <p:spPr>
          <a:xfrm>
            <a:off x="271884" y="5771664"/>
            <a:ext cx="3215976" cy="553998"/>
          </a:xfrm>
          <a:prstGeom prst="rect">
            <a:avLst/>
          </a:prstGeom>
          <a:noFill/>
        </p:spPr>
        <p:txBody>
          <a:bodyPr wrap="square" rtlCol="0">
            <a:spAutoFit/>
          </a:bodyPr>
          <a:lstStyle/>
          <a:p>
            <a:r>
              <a:rPr lang="en-GB" sz="1000" dirty="0">
                <a:solidFill>
                  <a:srgbClr val="000000"/>
                </a:solidFill>
                <a:latin typeface="Calibri" panose="020F0502020204030204" pitchFamily="34" charset="0"/>
                <a:cs typeface="Calibri" panose="020F0502020204030204" pitchFamily="34" charset="0"/>
              </a:rPr>
              <a:t>As part of our SMSC curriculum, children will participate in a variety of activities including RE Day, VE Day, forest school, and St George’s Day.</a:t>
            </a:r>
            <a:endParaRPr lang="en-US" sz="1000" dirty="0"/>
          </a:p>
        </p:txBody>
      </p:sp>
      <p:sp>
        <p:nvSpPr>
          <p:cNvPr id="55" name="TextBox 54">
            <a:extLst>
              <a:ext uri="{FF2B5EF4-FFF2-40B4-BE49-F238E27FC236}">
                <a16:creationId xmlns:a16="http://schemas.microsoft.com/office/drawing/2014/main" id="{0B3E0BA9-2D90-4E24-8C91-7B4A5FF4118E}"/>
              </a:ext>
            </a:extLst>
          </p:cNvPr>
          <p:cNvSpPr txBox="1"/>
          <p:nvPr/>
        </p:nvSpPr>
        <p:spPr>
          <a:xfrm>
            <a:off x="2251544" y="2113185"/>
            <a:ext cx="1963537" cy="3016210"/>
          </a:xfrm>
          <a:prstGeom prst="rect">
            <a:avLst/>
          </a:prstGeom>
          <a:noFill/>
        </p:spPr>
        <p:txBody>
          <a:bodyPr wrap="square" rtlCol="0">
            <a:spAutoFit/>
          </a:bodyPr>
          <a:lstStyle/>
          <a:p>
            <a:r>
              <a:rPr lang="en-US" sz="1000" b="1" dirty="0"/>
              <a:t>Children will be taught key aspects of the following:</a:t>
            </a:r>
          </a:p>
          <a:p>
            <a:r>
              <a:rPr lang="en-US" sz="1000" dirty="0"/>
              <a:t>Year 1:</a:t>
            </a:r>
          </a:p>
          <a:p>
            <a:r>
              <a:rPr lang="en-US" sz="1000" dirty="0"/>
              <a:t>Multiplication and Division </a:t>
            </a:r>
          </a:p>
          <a:p>
            <a:r>
              <a:rPr lang="en-US" sz="1000" dirty="0"/>
              <a:t>Fractions</a:t>
            </a:r>
          </a:p>
          <a:p>
            <a:endParaRPr lang="en-US" sz="1000" dirty="0">
              <a:highlight>
                <a:srgbClr val="FFFF00"/>
              </a:highlight>
            </a:endParaRPr>
          </a:p>
          <a:p>
            <a:r>
              <a:rPr lang="en-US" sz="1000" dirty="0"/>
              <a:t>Year 2: </a:t>
            </a:r>
          </a:p>
          <a:p>
            <a:r>
              <a:rPr lang="en-US" sz="1000" dirty="0"/>
              <a:t>Multiplication and Division</a:t>
            </a:r>
          </a:p>
          <a:p>
            <a:r>
              <a:rPr lang="en-US" sz="1000" dirty="0"/>
              <a:t>Length and Height </a:t>
            </a:r>
          </a:p>
          <a:p>
            <a:endParaRPr lang="en-US" sz="1000" dirty="0">
              <a:highlight>
                <a:srgbClr val="FFFF00"/>
              </a:highlight>
            </a:endParaRPr>
          </a:p>
          <a:p>
            <a:endParaRPr lang="en-US" sz="1000" dirty="0">
              <a:highlight>
                <a:srgbClr val="FFFF00"/>
              </a:highlight>
            </a:endParaRPr>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Support your child to learn their number bonds to 20/100</a:t>
            </a:r>
          </a:p>
          <a:p>
            <a:pPr marL="171450" indent="-171450">
              <a:buFont typeface="Arial" panose="020B0604020202020204" pitchFamily="34" charset="0"/>
              <a:buChar char="•"/>
            </a:pPr>
            <a:r>
              <a:rPr lang="en-US" sz="1000" dirty="0"/>
              <a:t>Explore the One Minute </a:t>
            </a:r>
            <a:r>
              <a:rPr lang="en-US" sz="1000" dirty="0" err="1"/>
              <a:t>Maths</a:t>
            </a:r>
            <a:r>
              <a:rPr lang="en-US" sz="1000" dirty="0"/>
              <a:t> App</a:t>
            </a:r>
          </a:p>
          <a:p>
            <a:endParaRPr lang="en-US" sz="1000" dirty="0"/>
          </a:p>
        </p:txBody>
      </p:sp>
      <p:sp>
        <p:nvSpPr>
          <p:cNvPr id="59" name="TextBox 58">
            <a:extLst>
              <a:ext uri="{FF2B5EF4-FFF2-40B4-BE49-F238E27FC236}">
                <a16:creationId xmlns:a16="http://schemas.microsoft.com/office/drawing/2014/main" id="{3719C5D5-BCFD-4481-8355-E3B750002573}"/>
              </a:ext>
            </a:extLst>
          </p:cNvPr>
          <p:cNvSpPr txBox="1"/>
          <p:nvPr/>
        </p:nvSpPr>
        <p:spPr>
          <a:xfrm>
            <a:off x="4394493" y="4429097"/>
            <a:ext cx="2458915" cy="861774"/>
          </a:xfrm>
          <a:prstGeom prst="rect">
            <a:avLst/>
          </a:prstGeom>
          <a:noFill/>
        </p:spPr>
        <p:txBody>
          <a:bodyPr wrap="square" rtlCol="0">
            <a:spAutoFit/>
          </a:bodyPr>
          <a:lstStyle/>
          <a:p>
            <a:r>
              <a:rPr lang="en-US" sz="1000" dirty="0"/>
              <a:t>In </a:t>
            </a:r>
            <a:r>
              <a:rPr lang="en-US" sz="1000" b="1" dirty="0"/>
              <a:t>Computing </a:t>
            </a:r>
            <a:r>
              <a:rPr lang="en-US" sz="1000" dirty="0"/>
              <a:t>we will be thinking about digital music. We will learn to use a computer as a tool to </a:t>
            </a:r>
            <a:r>
              <a:rPr lang="en-GB" sz="1000" b="0" i="0" dirty="0">
                <a:solidFill>
                  <a:srgbClr val="000000"/>
                </a:solidFill>
                <a:effectLst/>
              </a:rPr>
              <a:t> explore rhythms and melodies, before creating a musical composition.</a:t>
            </a:r>
            <a:endParaRPr lang="en-US" sz="1000" dirty="0"/>
          </a:p>
        </p:txBody>
      </p:sp>
      <p:sp>
        <p:nvSpPr>
          <p:cNvPr id="61" name="TextBox 60">
            <a:extLst>
              <a:ext uri="{FF2B5EF4-FFF2-40B4-BE49-F238E27FC236}">
                <a16:creationId xmlns:a16="http://schemas.microsoft.com/office/drawing/2014/main" id="{CBD3B849-548D-4343-BA5C-09BD53FCC753}"/>
              </a:ext>
            </a:extLst>
          </p:cNvPr>
          <p:cNvSpPr txBox="1"/>
          <p:nvPr/>
        </p:nvSpPr>
        <p:spPr>
          <a:xfrm>
            <a:off x="7203123" y="5551406"/>
            <a:ext cx="2173120" cy="1323439"/>
          </a:xfrm>
          <a:prstGeom prst="rect">
            <a:avLst/>
          </a:prstGeom>
          <a:noFill/>
        </p:spPr>
        <p:txBody>
          <a:bodyPr wrap="square" lIns="91440" tIns="45720" rIns="91440" bIns="45720" rtlCol="0" anchor="t">
            <a:spAutoFit/>
          </a:bodyPr>
          <a:lstStyle/>
          <a:p>
            <a:pPr lvl="0"/>
            <a:r>
              <a:rPr lang="en-US" sz="1000" b="1" dirty="0">
                <a:solidFill>
                  <a:prstClr val="black"/>
                </a:solidFill>
              </a:rPr>
              <a:t>Striking and Fielding and Forest School.</a:t>
            </a:r>
          </a:p>
          <a:p>
            <a:r>
              <a:rPr lang="en-US" sz="1000" dirty="0">
                <a:cs typeface="Calibri"/>
              </a:rPr>
              <a:t>We will be exploring ball related skills including; rolling, throwing, catching and striking. </a:t>
            </a:r>
            <a:r>
              <a:rPr lang="en-GB" sz="1000" dirty="0">
                <a:solidFill>
                  <a:prstClr val="black"/>
                </a:solidFill>
              </a:rPr>
              <a:t>In forest school, we will be exploring and creating in the natural world.</a:t>
            </a:r>
          </a:p>
          <a:p>
            <a:endParaRPr lang="en-US" sz="1000" dirty="0">
              <a:highlight>
                <a:srgbClr val="FFFF00"/>
              </a:highlight>
              <a:cs typeface="Calibri"/>
            </a:endParaRPr>
          </a:p>
        </p:txBody>
      </p:sp>
      <p:sp>
        <p:nvSpPr>
          <p:cNvPr id="71" name="TextBox 70">
            <a:extLst>
              <a:ext uri="{FF2B5EF4-FFF2-40B4-BE49-F238E27FC236}">
                <a16:creationId xmlns:a16="http://schemas.microsoft.com/office/drawing/2014/main" id="{5492B5FF-90D4-45DE-9E1D-F1CD484B243D}"/>
              </a:ext>
            </a:extLst>
          </p:cNvPr>
          <p:cNvSpPr txBox="1"/>
          <p:nvPr/>
        </p:nvSpPr>
        <p:spPr>
          <a:xfrm>
            <a:off x="53114" y="1749801"/>
            <a:ext cx="2086465" cy="4093428"/>
          </a:xfrm>
          <a:prstGeom prst="rect">
            <a:avLst/>
          </a:prstGeom>
          <a:noFill/>
        </p:spPr>
        <p:txBody>
          <a:bodyPr wrap="square" rtlCol="0">
            <a:spAutoFit/>
          </a:bodyPr>
          <a:lstStyle/>
          <a:p>
            <a:pPr marL="171450" indent="-171450">
              <a:buFont typeface="Arial" panose="020B0604020202020204" pitchFamily="34" charset="0"/>
              <a:buChar char="•"/>
            </a:pPr>
            <a:r>
              <a:rPr lang="en-US" sz="1000" b="1" dirty="0"/>
              <a:t>Poems</a:t>
            </a:r>
            <a:r>
              <a:rPr lang="en-US" sz="1000" dirty="0"/>
              <a:t>: we’ll write our own poems to celebrate life in school, thinking about specific vocabulary we can use</a:t>
            </a:r>
          </a:p>
          <a:p>
            <a:pPr marL="171450" indent="-171450">
              <a:buFont typeface="Arial" panose="020B0604020202020204" pitchFamily="34" charset="0"/>
              <a:buChar char="•"/>
            </a:pPr>
            <a:r>
              <a:rPr lang="en-US" sz="1000" b="1" dirty="0"/>
              <a:t>Diaries</a:t>
            </a:r>
            <a:r>
              <a:rPr lang="en-US" sz="1000" dirty="0"/>
              <a:t>: we’ll write a diary entry to describe how it felt during a Victorian school lesson, thinking about the phrases and sequencing words we need</a:t>
            </a:r>
          </a:p>
          <a:p>
            <a:pPr marL="171450" indent="-171450">
              <a:buFont typeface="Arial" panose="020B0604020202020204" pitchFamily="34" charset="0"/>
              <a:buChar char="•"/>
            </a:pPr>
            <a:r>
              <a:rPr lang="en-US" sz="1000" b="1" dirty="0"/>
              <a:t>Letters</a:t>
            </a:r>
            <a:r>
              <a:rPr lang="en-US" sz="1000" dirty="0"/>
              <a:t>: we’ll reflect on the positive contributions we can make to school and write letters to </a:t>
            </a:r>
            <a:r>
              <a:rPr lang="en-US" sz="1000"/>
              <a:t>Mrs Davies</a:t>
            </a:r>
            <a:endParaRPr lang="en-US" sz="1000" dirty="0"/>
          </a:p>
          <a:p>
            <a:endParaRPr lang="en-US" sz="1000" dirty="0">
              <a:highlight>
                <a:srgbClr val="FFFF00"/>
              </a:highlight>
            </a:endParaRPr>
          </a:p>
          <a:p>
            <a:r>
              <a:rPr lang="en-US" sz="1000" dirty="0"/>
              <a:t>We will continue to read our class text: George’s Marvellous Medicine. </a:t>
            </a:r>
          </a:p>
          <a:p>
            <a:endParaRPr lang="en-US" sz="1000" dirty="0">
              <a:highlight>
                <a:srgbClr val="FFFF00"/>
              </a:highlight>
            </a:endParaRPr>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Read regularly at home together</a:t>
            </a:r>
          </a:p>
          <a:p>
            <a:pPr marL="171450" indent="-171450">
              <a:buFont typeface="Arial" panose="020B0604020202020204" pitchFamily="34" charset="0"/>
              <a:buChar char="•"/>
            </a:pPr>
            <a:r>
              <a:rPr lang="en-US" sz="1000" dirty="0"/>
              <a:t>Support your child to learn their spellings</a:t>
            </a:r>
          </a:p>
          <a:p>
            <a:pPr marL="171450" indent="-171450">
              <a:buFont typeface="Arial" panose="020B0604020202020204" pitchFamily="34" charset="0"/>
              <a:buChar char="•"/>
            </a:pPr>
            <a:r>
              <a:rPr lang="en-US" sz="1000" dirty="0"/>
              <a:t>Encourage writing experiences where possible</a:t>
            </a:r>
          </a:p>
          <a:p>
            <a:endParaRPr lang="en-US" sz="1000" dirty="0"/>
          </a:p>
        </p:txBody>
      </p:sp>
      <p:sp>
        <p:nvSpPr>
          <p:cNvPr id="72" name="TextBox 71">
            <a:extLst>
              <a:ext uri="{FF2B5EF4-FFF2-40B4-BE49-F238E27FC236}">
                <a16:creationId xmlns:a16="http://schemas.microsoft.com/office/drawing/2014/main" id="{4A93261E-2FB7-40C5-9705-60C67096CB12}"/>
              </a:ext>
            </a:extLst>
          </p:cNvPr>
          <p:cNvSpPr txBox="1"/>
          <p:nvPr/>
        </p:nvSpPr>
        <p:spPr>
          <a:xfrm>
            <a:off x="7084185" y="4368217"/>
            <a:ext cx="2458915" cy="861774"/>
          </a:xfrm>
          <a:prstGeom prst="rect">
            <a:avLst/>
          </a:prstGeom>
          <a:noFill/>
        </p:spPr>
        <p:txBody>
          <a:bodyPr wrap="square" rtlCol="0">
            <a:spAutoFit/>
          </a:bodyPr>
          <a:lstStyle/>
          <a:p>
            <a:r>
              <a:rPr lang="en-GB" sz="1000" b="1" dirty="0">
                <a:solidFill>
                  <a:srgbClr val="000000"/>
                </a:solidFill>
              </a:rPr>
              <a:t>Musical Story Telling: Instruments </a:t>
            </a:r>
            <a:endParaRPr lang="en-GB" sz="1000" b="1" i="0" dirty="0">
              <a:solidFill>
                <a:srgbClr val="000000"/>
              </a:solidFill>
              <a:effectLst/>
            </a:endParaRPr>
          </a:p>
          <a:p>
            <a:r>
              <a:rPr lang="en-GB" sz="1000" b="0" i="0" dirty="0">
                <a:effectLst/>
              </a:rPr>
              <a:t>We will learn how events, actions and feelings within stories can be represented by pitch, dynamics and tempo.</a:t>
            </a:r>
            <a:endParaRPr lang="en-US" sz="1000" dirty="0"/>
          </a:p>
          <a:p>
            <a:endParaRPr lang="en-US" sz="1000" dirty="0"/>
          </a:p>
        </p:txBody>
      </p:sp>
      <p:sp>
        <p:nvSpPr>
          <p:cNvPr id="73" name="TextBox 72">
            <a:extLst>
              <a:ext uri="{FF2B5EF4-FFF2-40B4-BE49-F238E27FC236}">
                <a16:creationId xmlns:a16="http://schemas.microsoft.com/office/drawing/2014/main" id="{0051CF6A-67DC-44F1-8CA4-30B96CB7FBD7}"/>
              </a:ext>
            </a:extLst>
          </p:cNvPr>
          <p:cNvSpPr txBox="1"/>
          <p:nvPr/>
        </p:nvSpPr>
        <p:spPr>
          <a:xfrm>
            <a:off x="4303685" y="5629582"/>
            <a:ext cx="2342738" cy="1169551"/>
          </a:xfrm>
          <a:prstGeom prst="rect">
            <a:avLst/>
          </a:prstGeom>
          <a:noFill/>
        </p:spPr>
        <p:txBody>
          <a:bodyPr wrap="square" rtlCol="0">
            <a:spAutoFit/>
          </a:bodyPr>
          <a:lstStyle/>
          <a:p>
            <a:r>
              <a:rPr lang="en-US" sz="1000" b="1" dirty="0"/>
              <a:t>Street View</a:t>
            </a:r>
          </a:p>
          <a:p>
            <a:r>
              <a:rPr lang="en-US" sz="1000" dirty="0"/>
              <a:t>We will</a:t>
            </a:r>
            <a:r>
              <a:rPr lang="en-GB" sz="1000" b="0" i="0" dirty="0">
                <a:solidFill>
                  <a:srgbClr val="000000"/>
                </a:solidFill>
                <a:effectLst/>
              </a:rPr>
              <a:t> learn about artwork depicting streets and buildings and focus on the work of the American pop artist, James Rizzi. We will create 2D and 3D artwork in his style, using local buildings as a template.</a:t>
            </a:r>
            <a:endParaRPr lang="en-US" sz="1000" dirty="0">
              <a:highlight>
                <a:srgbClr val="FFFF00"/>
              </a:highlight>
            </a:endParaRPr>
          </a:p>
        </p:txBody>
      </p:sp>
      <p:pic>
        <p:nvPicPr>
          <p:cNvPr id="1026" name="Picture 2" descr="School Days">
            <a:extLst>
              <a:ext uri="{FF2B5EF4-FFF2-40B4-BE49-F238E27FC236}">
                <a16:creationId xmlns:a16="http://schemas.microsoft.com/office/drawing/2014/main" id="{BD4BBBEF-D4B8-4525-97CD-89D2ABCD9CD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49547" y="137372"/>
            <a:ext cx="1446577" cy="1446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Props1.xml><?xml version="1.0" encoding="utf-8"?>
<ds:datastoreItem xmlns:ds="http://schemas.openxmlformats.org/officeDocument/2006/customXml" ds:itemID="{49B35DAB-1654-4039-AA5B-082FDDC5C431}">
  <ds:schemaRefs>
    <ds:schemaRef ds:uri="http://schemas.microsoft.com/sharepoint/v3/contenttype/forms"/>
  </ds:schemaRefs>
</ds:datastoreItem>
</file>

<file path=customXml/itemProps2.xml><?xml version="1.0" encoding="utf-8"?>
<ds:datastoreItem xmlns:ds="http://schemas.openxmlformats.org/officeDocument/2006/customXml" ds:itemID="{8877597E-FF47-430E-9761-81B6D915E8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158a6a-454f-4afe-a7d4-2c9353e6d01f"/>
    <ds:schemaRef ds:uri="27710824-13d0-4ff0-80b4-1133d42a80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FAC91D-BA4B-4311-B5FB-C3D24A6D3EB6}">
  <ds:schemaRefs>
    <ds:schemaRef ds:uri="http://schemas.microsoft.com/office/2006/documentManagement/types"/>
    <ds:schemaRef ds:uri="http://purl.org/dc/elements/1.1/"/>
    <ds:schemaRef ds:uri="0781c4ca-b66a-4230-97a3-a8e30a45abe1"/>
    <ds:schemaRef ds:uri="http://www.w3.org/XML/1998/namespace"/>
    <ds:schemaRef ds:uri="http://schemas.openxmlformats.org/package/2006/metadata/core-properties"/>
    <ds:schemaRef ds:uri="http://purl.org/dc/dcmitype/"/>
    <ds:schemaRef ds:uri="http://schemas.microsoft.com/office/2006/metadata/properties"/>
    <ds:schemaRef ds:uri="http://schemas.microsoft.com/office/infopath/2007/PartnerControls"/>
    <ds:schemaRef ds:uri="http://purl.org/dc/terms/"/>
    <ds:schemaRef ds:uri="6a158a6a-454f-4afe-a7d4-2c9353e6d01f"/>
    <ds:schemaRef ds:uri="27710824-13d0-4ff0-80b4-1133d42a8012"/>
  </ds:schemaRefs>
</ds:datastoreItem>
</file>

<file path=docProps/app.xml><?xml version="1.0" encoding="utf-8"?>
<Properties xmlns="http://schemas.openxmlformats.org/officeDocument/2006/extended-properties" xmlns:vt="http://schemas.openxmlformats.org/officeDocument/2006/docPropsVTypes">
  <Template>Office Theme</Template>
  <TotalTime>1497</TotalTime>
  <Words>568</Words>
  <Application>Microsoft Office PowerPoint</Application>
  <PresentationFormat>A4 Paper (210x297 mm)</PresentationFormat>
  <Paragraphs>55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Mrs Jarrett</cp:lastModifiedBy>
  <cp:revision>51</cp:revision>
  <cp:lastPrinted>2021-05-28T11:17:02Z</cp:lastPrinted>
  <dcterms:created xsi:type="dcterms:W3CDTF">2021-05-28T10:08:42Z</dcterms:created>
  <dcterms:modified xsi:type="dcterms:W3CDTF">2025-03-26T15:32:56Z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y fmtid="{D5CDD505-2E9C-101B-9397-08002B2CF9AE}" pid="3" name="MediaServiceImageTags">
    <vt:lpwstr/>
  </property>
</Properties>
</file>