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7" d="100"/>
          <a:sy n="117" d="100"/>
        </p:scale>
        <p:origin x="13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15/12/2025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dirty="0"/>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15/12/2025</a:t>
            </a:fld>
            <a:endParaRPr lang="en-GB"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dirty="0"/>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124474"/>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51893" y="5574821"/>
            <a:ext cx="2361957" cy="1213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696088"/>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2493725" y="5574821"/>
            <a:ext cx="2326188" cy="1213607"/>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4948037" y="5574822"/>
            <a:ext cx="2326188" cy="1197744"/>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7346607" y="5574821"/>
            <a:ext cx="2326188" cy="1197745"/>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296098" y="3868436"/>
            <a:ext cx="2640178" cy="1534924"/>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21190" y="3930743"/>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00566" y="4147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1840268" y="5663861"/>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279225" y="3919309"/>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1893228" y="5663861"/>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6745649" y="5611176"/>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grpSp>
        <p:nvGrpSpPr>
          <p:cNvPr id="70" name="Group 69">
            <a:extLst>
              <a:ext uri="{FF2B5EF4-FFF2-40B4-BE49-F238E27FC236}">
                <a16:creationId xmlns:a16="http://schemas.microsoft.com/office/drawing/2014/main" id="{5B91DE4B-AA87-41EB-A4B0-CC40D6252A00}"/>
              </a:ext>
            </a:extLst>
          </p:cNvPr>
          <p:cNvGrpSpPr/>
          <p:nvPr/>
        </p:nvGrpSpPr>
        <p:grpSpPr>
          <a:xfrm>
            <a:off x="8867363" y="5617198"/>
            <a:ext cx="858828" cy="253961"/>
            <a:chOff x="8850601" y="5130289"/>
            <a:chExt cx="858828" cy="253961"/>
          </a:xfrm>
        </p:grpSpPr>
        <p:pic>
          <p:nvPicPr>
            <p:cNvPr id="54" name="Picture 53">
              <a:extLst>
                <a:ext uri="{FF2B5EF4-FFF2-40B4-BE49-F238E27FC236}">
                  <a16:creationId xmlns:a16="http://schemas.microsoft.com/office/drawing/2014/main" id="{2C01E45C-0128-4466-A1B7-84F6AC48D090}"/>
                </a:ext>
              </a:extLst>
            </p:cNvPr>
            <p:cNvPicPr>
              <a:picLocks noChangeAspect="1"/>
            </p:cNvPicPr>
            <p:nvPr/>
          </p:nvPicPr>
          <p:blipFill>
            <a:blip r:embed="rId6"/>
            <a:stretch>
              <a:fillRect/>
            </a:stretch>
          </p:blipFill>
          <p:spPr>
            <a:xfrm>
              <a:off x="8850601" y="5136579"/>
              <a:ext cx="757805" cy="247671"/>
            </a:xfrm>
            <a:prstGeom prst="rect">
              <a:avLst/>
            </a:prstGeom>
          </p:spPr>
        </p:pic>
        <p:sp>
          <p:nvSpPr>
            <p:cNvPr id="63" name="TextBox 62">
              <a:extLst>
                <a:ext uri="{FF2B5EF4-FFF2-40B4-BE49-F238E27FC236}">
                  <a16:creationId xmlns:a16="http://schemas.microsoft.com/office/drawing/2014/main" id="{9946F9B7-B555-420C-8E37-13F0BA7EBA65}"/>
                </a:ext>
              </a:extLst>
            </p:cNvPr>
            <p:cNvSpPr txBox="1"/>
            <p:nvPr/>
          </p:nvSpPr>
          <p:spPr>
            <a:xfrm>
              <a:off x="9061684" y="5130289"/>
              <a:ext cx="647745" cy="242374"/>
            </a:xfrm>
            <a:prstGeom prst="rect">
              <a:avLst/>
            </a:prstGeom>
            <a:noFill/>
          </p:spPr>
          <p:txBody>
            <a:bodyPr wrap="square" rtlCol="0">
              <a:spAutoFit/>
            </a:bodyPr>
            <a:lstStyle/>
            <a:p>
              <a:r>
                <a:rPr lang="en-US" sz="975" b="1" dirty="0">
                  <a:solidFill>
                    <a:schemeClr val="bg1"/>
                  </a:solidFill>
                </a:rPr>
                <a:t>FRENCH</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144949" y="95876"/>
            <a:ext cx="1947529" cy="1342675"/>
          </a:xfrm>
          <a:prstGeom prst="rect">
            <a:avLst/>
          </a:prstGeom>
          <a:noFill/>
        </p:spPr>
        <p:txBody>
          <a:bodyPr wrap="square" rtlCol="0">
            <a:spAutoFit/>
          </a:bodyPr>
          <a:lstStyle/>
          <a:p>
            <a:pPr algn="ctr"/>
            <a:r>
              <a:rPr lang="en-US" sz="1600" b="1" dirty="0">
                <a:solidFill>
                  <a:schemeClr val="bg1"/>
                </a:solidFill>
              </a:rPr>
              <a:t>Rocks, Rumbles and Relics</a:t>
            </a:r>
          </a:p>
          <a:p>
            <a:pPr algn="ctr"/>
            <a:r>
              <a:rPr lang="en-US" sz="1600" b="1" dirty="0">
                <a:solidFill>
                  <a:schemeClr val="bg1"/>
                </a:solidFill>
              </a:rPr>
              <a:t>Years 3 &amp; 4</a:t>
            </a:r>
          </a:p>
          <a:p>
            <a:pPr algn="ctr"/>
            <a:r>
              <a:rPr lang="en-US" sz="1600" b="1" dirty="0">
                <a:solidFill>
                  <a:schemeClr val="bg1"/>
                </a:solidFill>
              </a:rPr>
              <a:t>Spring Term</a:t>
            </a:r>
          </a:p>
          <a:p>
            <a:pPr algn="ctr"/>
            <a:r>
              <a:rPr lang="en-US" sz="1600" b="1" dirty="0">
                <a:solidFill>
                  <a:schemeClr val="bg1"/>
                </a:solidFill>
              </a:rPr>
              <a:t> January  2026</a:t>
            </a: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4303862" y="5628785"/>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60187" y="616357"/>
            <a:ext cx="5266004" cy="1785104"/>
          </a:xfrm>
          <a:prstGeom prst="rect">
            <a:avLst/>
          </a:prstGeom>
          <a:noFill/>
        </p:spPr>
        <p:txBody>
          <a:bodyPr wrap="square" rtlCol="0">
            <a:spAutoFit/>
          </a:bodyPr>
          <a:lstStyle/>
          <a:p>
            <a:r>
              <a:rPr lang="en-US" sz="1000" dirty="0"/>
              <a:t>As </a:t>
            </a:r>
            <a:r>
              <a:rPr lang="en-US" sz="1000" b="1" dirty="0"/>
              <a:t>Historians</a:t>
            </a:r>
            <a:r>
              <a:rPr lang="en-US" sz="1000" dirty="0"/>
              <a:t>, we will investigate Pompeii and its destruction and look more deeply into the life and work of Mary Anning.</a:t>
            </a:r>
          </a:p>
          <a:p>
            <a:endParaRPr lang="en-US" sz="1000" dirty="0"/>
          </a:p>
          <a:p>
            <a:r>
              <a:rPr lang="en-US" sz="1000" dirty="0"/>
              <a:t>As  </a:t>
            </a:r>
            <a:r>
              <a:rPr lang="en-US" sz="1000" b="1" dirty="0"/>
              <a:t>Scientists</a:t>
            </a:r>
            <a:r>
              <a:rPr lang="en-US" sz="1000" dirty="0"/>
              <a:t>, we will investigate different rocks and we will be asking the question “What is sand?”. We will investigate different soils and how fossils are created. We will also look at the topic of Forces and Magnets.</a:t>
            </a:r>
          </a:p>
          <a:p>
            <a:endParaRPr lang="en-US" sz="1000" dirty="0"/>
          </a:p>
          <a:p>
            <a:r>
              <a:rPr lang="en-US" sz="1000" dirty="0"/>
              <a:t>As </a:t>
            </a:r>
            <a:r>
              <a:rPr lang="en-US" sz="1000" b="1" dirty="0"/>
              <a:t>Geographers</a:t>
            </a:r>
            <a:r>
              <a:rPr lang="en-US" sz="1000" dirty="0"/>
              <a:t>, we will use maps to identify the major volcanoes of the world and the “Ring of Fire”. We will investigate the cause of volcanoes, earthquakes and tsunamis.</a:t>
            </a:r>
          </a:p>
          <a:p>
            <a:endParaRPr lang="en-US" sz="1000" dirty="0"/>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389034" y="2759395"/>
            <a:ext cx="2458915" cy="1015663"/>
          </a:xfrm>
          <a:prstGeom prst="rect">
            <a:avLst/>
          </a:prstGeom>
          <a:noFill/>
        </p:spPr>
        <p:txBody>
          <a:bodyPr wrap="square" rtlCol="0">
            <a:spAutoFit/>
          </a:bodyPr>
          <a:lstStyle/>
          <a:p>
            <a:r>
              <a:rPr lang="en-GB" sz="1000" b="1" dirty="0">
                <a:effectLst/>
                <a:latin typeface="Calibri" panose="020F0502020204030204" pitchFamily="34" charset="0"/>
                <a:ea typeface="Calibri" panose="020F0502020204030204" pitchFamily="34" charset="0"/>
                <a:cs typeface="Times New Roman" panose="02020603050405020304" pitchFamily="18" charset="0"/>
              </a:rPr>
              <a:t>Does art help with understanding </a:t>
            </a:r>
          </a:p>
          <a:p>
            <a:r>
              <a:rPr lang="en-GB" sz="1000" b="1" dirty="0">
                <a:effectLst/>
                <a:latin typeface="Calibri" panose="020F0502020204030204" pitchFamily="34" charset="0"/>
                <a:ea typeface="Calibri" panose="020F0502020204030204" pitchFamily="34" charset="0"/>
                <a:cs typeface="Times New Roman" panose="02020603050405020304" pitchFamily="18" charset="0"/>
              </a:rPr>
              <a:t>stories?</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1000" dirty="0"/>
              <a:t>We will</a:t>
            </a:r>
            <a:r>
              <a:rPr lang="en-GB" sz="1000" dirty="0"/>
              <a:t> be looking at </a:t>
            </a:r>
            <a:r>
              <a:rPr lang="en-GB" sz="1000" dirty="0">
                <a:latin typeface="Calibri" panose="020F0502020204030204" pitchFamily="34" charset="0"/>
                <a:ea typeface="Calibri" panose="020F0502020204030204" pitchFamily="34" charset="0"/>
                <a:cs typeface="Times New Roman" panose="02020603050405020304" pitchFamily="18" charset="0"/>
              </a:rPr>
              <a:t>p</a:t>
            </a:r>
            <a:r>
              <a:rPr lang="en-GB" sz="1000" dirty="0">
                <a:effectLst/>
                <a:latin typeface="Calibri" panose="020F0502020204030204" pitchFamily="34" charset="0"/>
                <a:ea typeface="Calibri" panose="020F0502020204030204" pitchFamily="34" charset="0"/>
                <a:cs typeface="Times New Roman" panose="02020603050405020304" pitchFamily="18" charset="0"/>
              </a:rPr>
              <a:t>arables, especially those about the Kingdom of Heaven and forgiveness</a:t>
            </a:r>
            <a:r>
              <a:rPr lang="en-GB" sz="1000" dirty="0"/>
              <a:t>.</a:t>
            </a:r>
            <a:endParaRPr lang="en-US" sz="1000" dirty="0"/>
          </a:p>
          <a:p>
            <a:endParaRPr lang="en-US" sz="1000" dirty="0"/>
          </a:p>
        </p:txBody>
      </p:sp>
      <p:sp>
        <p:nvSpPr>
          <p:cNvPr id="44" name="TextBox 43">
            <a:extLst>
              <a:ext uri="{FF2B5EF4-FFF2-40B4-BE49-F238E27FC236}">
                <a16:creationId xmlns:a16="http://schemas.microsoft.com/office/drawing/2014/main" id="{5B5EC213-01E7-4176-9C18-F55FBE4E417F}"/>
              </a:ext>
            </a:extLst>
          </p:cNvPr>
          <p:cNvSpPr txBox="1"/>
          <p:nvPr/>
        </p:nvSpPr>
        <p:spPr>
          <a:xfrm>
            <a:off x="7118990" y="2711203"/>
            <a:ext cx="2458915" cy="1477328"/>
          </a:xfrm>
          <a:prstGeom prst="rect">
            <a:avLst/>
          </a:prstGeom>
          <a:noFill/>
        </p:spPr>
        <p:txBody>
          <a:bodyPr wrap="square" rtlCol="0">
            <a:spAutoFit/>
          </a:bodyPr>
          <a:lstStyle/>
          <a:p>
            <a:r>
              <a:rPr lang="en-US" sz="1000" b="1" dirty="0"/>
              <a:t>Mental Health and Well-Being:</a:t>
            </a:r>
          </a:p>
          <a:p>
            <a:endParaRPr lang="en-US" sz="1000" b="1" dirty="0"/>
          </a:p>
          <a:p>
            <a:r>
              <a:rPr lang="en-GB" sz="1000" dirty="0"/>
              <a:t>We will be looking at Strengths and Challenges. </a:t>
            </a:r>
            <a:r>
              <a:rPr lang="en-US" sz="1000" dirty="0"/>
              <a:t>We will help each other to highlight our strengths and hopefully adapt to learn new skills and master skills we already know.</a:t>
            </a:r>
          </a:p>
          <a:p>
            <a:endParaRPr lang="en-US" sz="1000" dirty="0"/>
          </a:p>
          <a:p>
            <a:endParaRPr lang="en-US" sz="1000" dirty="0"/>
          </a:p>
        </p:txBody>
      </p:sp>
      <p:sp>
        <p:nvSpPr>
          <p:cNvPr id="52" name="TextBox 51">
            <a:extLst>
              <a:ext uri="{FF2B5EF4-FFF2-40B4-BE49-F238E27FC236}">
                <a16:creationId xmlns:a16="http://schemas.microsoft.com/office/drawing/2014/main" id="{BEAEAF32-AAFF-4A5D-873B-C70FB674404C}"/>
              </a:ext>
            </a:extLst>
          </p:cNvPr>
          <p:cNvSpPr txBox="1"/>
          <p:nvPr/>
        </p:nvSpPr>
        <p:spPr>
          <a:xfrm>
            <a:off x="92048" y="5800609"/>
            <a:ext cx="2342738"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Events in school to support our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SMSC development will include; RE day</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 Safer </a:t>
            </a:r>
            <a:r>
              <a:rPr kumimoji="0" lang="en-GB" sz="1000" b="0" i="0" u="none" strike="noStrike" kern="1200" cap="none" spc="0" normalizeH="0" baseline="0" noProof="0">
                <a:ln>
                  <a:noFill/>
                </a:ln>
                <a:solidFill>
                  <a:prstClr val="black"/>
                </a:solidFill>
                <a:effectLst/>
                <a:uLnTx/>
                <a:uFillTx/>
                <a:latin typeface="Calibri" panose="020F0502020204030204"/>
                <a:ea typeface="+mn-ea"/>
                <a:cs typeface="+mn-cs"/>
              </a:rPr>
              <a:t>Internet Day, etc</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10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mn-cs"/>
            </a:endParaRPr>
          </a:p>
        </p:txBody>
      </p:sp>
      <p:sp>
        <p:nvSpPr>
          <p:cNvPr id="55" name="TextBox 54">
            <a:extLst>
              <a:ext uri="{FF2B5EF4-FFF2-40B4-BE49-F238E27FC236}">
                <a16:creationId xmlns:a16="http://schemas.microsoft.com/office/drawing/2014/main" id="{0B3E0BA9-2D90-4E24-8C91-7B4A5FF4118E}"/>
              </a:ext>
            </a:extLst>
          </p:cNvPr>
          <p:cNvSpPr txBox="1"/>
          <p:nvPr/>
        </p:nvSpPr>
        <p:spPr>
          <a:xfrm>
            <a:off x="2401792" y="2264008"/>
            <a:ext cx="1681297" cy="2554545"/>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Addition</a:t>
            </a:r>
          </a:p>
          <a:p>
            <a:pPr marL="171450" indent="-171450">
              <a:buFont typeface="Arial" panose="020B0604020202020204" pitchFamily="34" charset="0"/>
              <a:buChar char="•"/>
            </a:pPr>
            <a:r>
              <a:rPr lang="en-US" sz="1000" dirty="0"/>
              <a:t>Subtraction</a:t>
            </a:r>
          </a:p>
          <a:p>
            <a:pPr marL="171450" indent="-171450">
              <a:buFont typeface="Arial" panose="020B0604020202020204" pitchFamily="34" charset="0"/>
              <a:buChar char="•"/>
            </a:pPr>
            <a:r>
              <a:rPr lang="en-US" sz="1000" dirty="0"/>
              <a:t>Multiplication</a:t>
            </a:r>
          </a:p>
          <a:p>
            <a:pPr marL="171450" indent="-171450">
              <a:buFont typeface="Arial" panose="020B0604020202020204" pitchFamily="34" charset="0"/>
              <a:buChar char="•"/>
            </a:pPr>
            <a:r>
              <a:rPr lang="en-US" sz="1000" dirty="0"/>
              <a:t>Division</a:t>
            </a:r>
          </a:p>
          <a:p>
            <a:pPr marL="171450" indent="-171450">
              <a:buFont typeface="Arial" panose="020B0604020202020204" pitchFamily="34" charset="0"/>
              <a:buChar char="•"/>
            </a:pPr>
            <a:r>
              <a:rPr lang="en-US" sz="1000" dirty="0"/>
              <a:t>Measure (perimeter)</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your child </a:t>
            </a:r>
            <a:r>
              <a:rPr lang="en-US" sz="1000" dirty="0" err="1"/>
              <a:t>practises</a:t>
            </a:r>
            <a:r>
              <a:rPr lang="en-US" sz="1000" dirty="0"/>
              <a:t> their Times Tables  every week.</a:t>
            </a:r>
          </a:p>
          <a:p>
            <a:pPr marL="171450" indent="-171450">
              <a:buFont typeface="Arial" panose="020B0604020202020204" pitchFamily="34" charset="0"/>
              <a:buChar char="•"/>
            </a:pPr>
            <a:r>
              <a:rPr lang="en-US" sz="1000" dirty="0"/>
              <a:t>Ensure homework is completed.</a:t>
            </a:r>
          </a:p>
          <a:p>
            <a:endParaRPr lang="en-US" sz="1000" dirty="0"/>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373257" y="4272092"/>
            <a:ext cx="2458915" cy="861774"/>
          </a:xfrm>
          <a:prstGeom prst="rect">
            <a:avLst/>
          </a:prstGeom>
          <a:noFill/>
        </p:spPr>
        <p:txBody>
          <a:bodyPr wrap="square" rtlCol="0">
            <a:spAutoFit/>
          </a:bodyPr>
          <a:lstStyle/>
          <a:p>
            <a:r>
              <a:rPr lang="en-GB" sz="1000" b="1" dirty="0"/>
              <a:t>Repetition in shapes</a:t>
            </a:r>
          </a:p>
          <a:p>
            <a:endParaRPr lang="en-GB" sz="1000" b="1" dirty="0"/>
          </a:p>
          <a:p>
            <a:r>
              <a:rPr lang="en-GB" sz="1000" dirty="0"/>
              <a:t>We will use a text-based programming language (Scratch app) to explore count-controlled loops when drawing shapes.</a:t>
            </a:r>
          </a:p>
        </p:txBody>
      </p:sp>
      <p:sp>
        <p:nvSpPr>
          <p:cNvPr id="61" name="TextBox 60">
            <a:extLst>
              <a:ext uri="{FF2B5EF4-FFF2-40B4-BE49-F238E27FC236}">
                <a16:creationId xmlns:a16="http://schemas.microsoft.com/office/drawing/2014/main" id="{CBD3B849-548D-4343-BA5C-09BD53FCC753}"/>
              </a:ext>
            </a:extLst>
          </p:cNvPr>
          <p:cNvSpPr txBox="1"/>
          <p:nvPr/>
        </p:nvSpPr>
        <p:spPr>
          <a:xfrm>
            <a:off x="4933764" y="5620588"/>
            <a:ext cx="2440342" cy="1323439"/>
          </a:xfrm>
          <a:prstGeom prst="rect">
            <a:avLst/>
          </a:prstGeom>
          <a:noFill/>
        </p:spPr>
        <p:txBody>
          <a:bodyPr wrap="square" rtlCol="0">
            <a:spAutoFit/>
          </a:bodyPr>
          <a:lstStyle/>
          <a:p>
            <a:r>
              <a:rPr lang="en-US" sz="1000" b="1" dirty="0"/>
              <a:t>Invasion games &amp; gymnastics:</a:t>
            </a:r>
          </a:p>
          <a:p>
            <a:endParaRPr lang="en-US" sz="1000" dirty="0"/>
          </a:p>
          <a:p>
            <a:r>
              <a:rPr lang="en-US" sz="1000" dirty="0"/>
              <a:t>We will play football, understanding the rules and learning some skills for the pitch. In gymnastics, we will be composing a sequence of movements with partners involving shape and apparatus.</a:t>
            </a:r>
          </a:p>
          <a:p>
            <a:endParaRPr lang="en-US" sz="1000" dirty="0"/>
          </a:p>
        </p:txBody>
      </p:sp>
      <p:sp>
        <p:nvSpPr>
          <p:cNvPr id="64" name="TextBox 63">
            <a:extLst>
              <a:ext uri="{FF2B5EF4-FFF2-40B4-BE49-F238E27FC236}">
                <a16:creationId xmlns:a16="http://schemas.microsoft.com/office/drawing/2014/main" id="{4D4D4009-CDC6-4ED0-AC70-9D341E66A067}"/>
              </a:ext>
            </a:extLst>
          </p:cNvPr>
          <p:cNvSpPr txBox="1"/>
          <p:nvPr/>
        </p:nvSpPr>
        <p:spPr>
          <a:xfrm>
            <a:off x="7397919" y="5590501"/>
            <a:ext cx="2251062" cy="1169551"/>
          </a:xfrm>
          <a:prstGeom prst="rect">
            <a:avLst/>
          </a:prstGeom>
          <a:noFill/>
        </p:spPr>
        <p:txBody>
          <a:bodyPr wrap="square" rtlCol="0">
            <a:spAutoFit/>
          </a:bodyPr>
          <a:lstStyle/>
          <a:p>
            <a:r>
              <a:rPr lang="en-US" sz="1000" b="1" dirty="0"/>
              <a:t>Playground Games:</a:t>
            </a:r>
          </a:p>
          <a:p>
            <a:endParaRPr lang="en-US" sz="1000" dirty="0"/>
          </a:p>
          <a:p>
            <a:r>
              <a:rPr lang="en-US" sz="1000" dirty="0"/>
              <a:t>We will be learning to count in French and recognize the words in writing. We will be able to answer questions about our age and be able to respond to number related questions.</a:t>
            </a:r>
          </a:p>
        </p:txBody>
      </p:sp>
      <p:sp>
        <p:nvSpPr>
          <p:cNvPr id="71" name="TextBox 70">
            <a:extLst>
              <a:ext uri="{FF2B5EF4-FFF2-40B4-BE49-F238E27FC236}">
                <a16:creationId xmlns:a16="http://schemas.microsoft.com/office/drawing/2014/main" id="{5492B5FF-90D4-45DE-9E1D-F1CD484B243D}"/>
              </a:ext>
            </a:extLst>
          </p:cNvPr>
          <p:cNvSpPr txBox="1"/>
          <p:nvPr/>
        </p:nvSpPr>
        <p:spPr>
          <a:xfrm>
            <a:off x="53114" y="1760122"/>
            <a:ext cx="2086465" cy="3170099"/>
          </a:xfrm>
          <a:prstGeom prst="rect">
            <a:avLst/>
          </a:prstGeom>
          <a:noFill/>
        </p:spPr>
        <p:txBody>
          <a:bodyPr wrap="square" rtlCol="0">
            <a:spAutoFit/>
          </a:bodyPr>
          <a:lstStyle/>
          <a:p>
            <a:pPr marL="171450" indent="-171450">
              <a:buFont typeface="Arial" panose="020B0604020202020204" pitchFamily="34" charset="0"/>
              <a:buChar char="•"/>
            </a:pPr>
            <a:r>
              <a:rPr lang="en-US" sz="1000" b="1" dirty="0"/>
              <a:t>Poetry</a:t>
            </a:r>
            <a:r>
              <a:rPr lang="en-US" sz="1000" dirty="0"/>
              <a:t>: We will learn about language and rhythm.</a:t>
            </a:r>
          </a:p>
          <a:p>
            <a:pPr marL="171450" indent="-171450">
              <a:buFont typeface="Arial" panose="020B0604020202020204" pitchFamily="34" charset="0"/>
              <a:buChar char="•"/>
            </a:pPr>
            <a:r>
              <a:rPr lang="en-US" sz="1000" b="1" dirty="0"/>
              <a:t>Stories</a:t>
            </a:r>
            <a:r>
              <a:rPr lang="en-US" sz="1000" dirty="0"/>
              <a:t>: We will be creating our own dilemma stories with an underwater theme.</a:t>
            </a:r>
          </a:p>
          <a:p>
            <a:pPr marL="171450" indent="-171450">
              <a:buFont typeface="Arial" panose="020B0604020202020204" pitchFamily="34" charset="0"/>
              <a:buChar char="•"/>
            </a:pPr>
            <a:r>
              <a:rPr lang="en-US" sz="1000" b="1" dirty="0"/>
              <a:t>Newspaper Articles</a:t>
            </a:r>
            <a:r>
              <a:rPr lang="en-US" sz="1000" dirty="0"/>
              <a:t>: We will analyse newspaper reports of earthquakes or erosion related disasters noting the language, techniques and layout.</a:t>
            </a:r>
          </a:p>
          <a:p>
            <a:pPr marL="171450" indent="-171450">
              <a:buFont typeface="Arial" panose="020B0604020202020204" pitchFamily="34" charset="0"/>
              <a:buChar char="•"/>
            </a:pPr>
            <a:r>
              <a:rPr lang="en-US" sz="1000" b="1" dirty="0"/>
              <a:t>Narratives</a:t>
            </a:r>
            <a:r>
              <a:rPr lang="en-US" sz="1000" dirty="0"/>
              <a:t>: We will be planning a short narrative from the point of view of a natural disaster.</a:t>
            </a:r>
          </a:p>
          <a:p>
            <a:pPr marL="171450" indent="-171450">
              <a:buFont typeface="Arial" panose="020B0604020202020204" pitchFamily="34" charset="0"/>
              <a:buChar char="•"/>
            </a:pPr>
            <a:r>
              <a:rPr lang="en-US" sz="1000" b="1" dirty="0"/>
              <a:t>Class text: </a:t>
            </a:r>
            <a:r>
              <a:rPr lang="en-GB" sz="1000" dirty="0"/>
              <a:t>The Firework Maker’s Daughter by Philip Pullman.</a:t>
            </a:r>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Discuss newly learnt words (spellings).</a:t>
            </a:r>
          </a:p>
          <a:p>
            <a:pPr marL="171450" indent="-171450">
              <a:buFont typeface="Arial" panose="020B0604020202020204" pitchFamily="34" charset="0"/>
              <a:buChar char="•"/>
            </a:pPr>
            <a:r>
              <a:rPr lang="en-US" sz="1000" dirty="0"/>
              <a:t>Encourage your child to read.</a:t>
            </a:r>
          </a:p>
        </p:txBody>
      </p:sp>
      <p:sp>
        <p:nvSpPr>
          <p:cNvPr id="72" name="TextBox 71">
            <a:extLst>
              <a:ext uri="{FF2B5EF4-FFF2-40B4-BE49-F238E27FC236}">
                <a16:creationId xmlns:a16="http://schemas.microsoft.com/office/drawing/2014/main" id="{4A93261E-2FB7-40C5-9705-60C67096CB12}"/>
              </a:ext>
            </a:extLst>
          </p:cNvPr>
          <p:cNvSpPr txBox="1"/>
          <p:nvPr/>
        </p:nvSpPr>
        <p:spPr>
          <a:xfrm>
            <a:off x="7130208" y="4255041"/>
            <a:ext cx="2458915" cy="861774"/>
          </a:xfrm>
          <a:prstGeom prst="rect">
            <a:avLst/>
          </a:prstGeom>
          <a:noFill/>
        </p:spPr>
        <p:txBody>
          <a:bodyPr wrap="square" rtlCol="0">
            <a:spAutoFit/>
          </a:bodyPr>
          <a:lstStyle/>
          <a:p>
            <a:r>
              <a:rPr lang="en-US" sz="1000" b="1" dirty="0"/>
              <a:t>Music:</a:t>
            </a:r>
          </a:p>
          <a:p>
            <a:endParaRPr lang="en-US" sz="1000" b="1" dirty="0"/>
          </a:p>
          <a:p>
            <a:r>
              <a:rPr lang="en-US" sz="1000" dirty="0"/>
              <a:t>We will be looking at </a:t>
            </a:r>
            <a:r>
              <a:rPr lang="en-GB" sz="1000" kern="100" dirty="0">
                <a:effectLst/>
                <a:latin typeface="Calibri" panose="020F0502020204030204" pitchFamily="34" charset="0"/>
                <a:ea typeface="Calibri" panose="020F0502020204030204" pitchFamily="34" charset="0"/>
                <a:cs typeface="Times New Roman" panose="02020603050405020304" pitchFamily="18" charset="0"/>
              </a:rPr>
              <a:t>Creating Compositions in response to an animation (Theme: Mountains).</a:t>
            </a:r>
            <a:endParaRPr lang="en-US" sz="1000"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2481611" y="5648922"/>
            <a:ext cx="2342738" cy="1015663"/>
          </a:xfrm>
          <a:prstGeom prst="rect">
            <a:avLst/>
          </a:prstGeom>
          <a:noFill/>
        </p:spPr>
        <p:txBody>
          <a:bodyPr wrap="square" rtlCol="0">
            <a:spAutoFit/>
          </a:bodyPr>
          <a:lstStyle/>
          <a:p>
            <a:r>
              <a:rPr lang="en-US" sz="1000" b="1" dirty="0"/>
              <a:t>Artists and techniques:</a:t>
            </a:r>
          </a:p>
          <a:p>
            <a:endParaRPr lang="en-US" sz="1000" dirty="0"/>
          </a:p>
          <a:p>
            <a:r>
              <a:rPr lang="en-GB" sz="1000" dirty="0"/>
              <a:t>We will study the figure drawings and urban landscapes of the artist LS Lowry and create artwork in his style to show scenes </a:t>
            </a:r>
            <a:r>
              <a:rPr lang="en-GB" sz="1000"/>
              <a:t>from our school</a:t>
            </a:r>
            <a:r>
              <a:rPr lang="en-GB" sz="1000" dirty="0"/>
              <a:t>.</a:t>
            </a:r>
            <a:endParaRPr lang="en-US" sz="1000" dirty="0"/>
          </a:p>
        </p:txBody>
      </p:sp>
      <p:pic>
        <p:nvPicPr>
          <p:cNvPr id="3" name="Picture 2">
            <a:extLst>
              <a:ext uri="{FF2B5EF4-FFF2-40B4-BE49-F238E27FC236}">
                <a16:creationId xmlns:a16="http://schemas.microsoft.com/office/drawing/2014/main" id="{E9D90A22-638F-46E6-B913-143D666B46A9}"/>
              </a:ext>
            </a:extLst>
          </p:cNvPr>
          <p:cNvPicPr>
            <a:picLocks noChangeAspect="1"/>
          </p:cNvPicPr>
          <p:nvPr/>
        </p:nvPicPr>
        <p:blipFill>
          <a:blip r:embed="rId7"/>
          <a:stretch>
            <a:fillRect/>
          </a:stretch>
        </p:blipFill>
        <p:spPr>
          <a:xfrm>
            <a:off x="2493725" y="132053"/>
            <a:ext cx="1508023" cy="1508023"/>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3aeaf33e7953fe992786c4a4bb4a2759">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b682248a26c45214dae3b2192041139a"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FAC91D-BA4B-4311-B5FB-C3D24A6D3EB6}">
  <ds:schemaRefs>
    <ds:schemaRef ds:uri="http://www.w3.org/XML/1998/namespace"/>
    <ds:schemaRef ds:uri="http://schemas.microsoft.com/office/2006/documentManagement/types"/>
    <ds:schemaRef ds:uri="b43abf7f-f8ae-4bd0-b546-67f91f60e394"/>
    <ds:schemaRef ds:uri="http://schemas.microsoft.com/office/infopath/2007/PartnerControls"/>
    <ds:schemaRef ds:uri="http://schemas.microsoft.com/office/2006/metadata/properties"/>
    <ds:schemaRef ds:uri="http://purl.org/dc/dcmitype/"/>
    <ds:schemaRef ds:uri="http://purl.org/dc/terms/"/>
    <ds:schemaRef ds:uri="http://purl.org/dc/elements/1.1/"/>
    <ds:schemaRef ds:uri="http://schemas.openxmlformats.org/package/2006/metadata/core-properties"/>
  </ds:schemaRefs>
</ds:datastoreItem>
</file>

<file path=customXml/itemProps2.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3.xml><?xml version="1.0" encoding="utf-8"?>
<ds:datastoreItem xmlns:ds="http://schemas.openxmlformats.org/officeDocument/2006/customXml" ds:itemID="{17366C9C-F458-498D-973A-98F105D0610D}"/>
</file>

<file path=docProps/app.xml><?xml version="1.0" encoding="utf-8"?>
<Properties xmlns="http://schemas.openxmlformats.org/officeDocument/2006/extended-properties" xmlns:vt="http://schemas.openxmlformats.org/officeDocument/2006/docPropsVTypes">
  <Template>Office Theme</Template>
  <TotalTime>1574</TotalTime>
  <Words>500</Words>
  <Application>Microsoft Office PowerPoint</Application>
  <PresentationFormat>A4 Paper (210x297 mm)</PresentationFormat>
  <Paragraphs>63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50</cp:revision>
  <cp:lastPrinted>2021-05-28T11:17:02Z</cp:lastPrinted>
  <dcterms:created xsi:type="dcterms:W3CDTF">2021-05-28T10:08:42Z</dcterms:created>
  <dcterms:modified xsi:type="dcterms:W3CDTF">2025-12-15T07:31:15Z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