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p:scale>
          <a:sx n="154" d="100"/>
          <a:sy n="154" d="100"/>
        </p:scale>
        <p:origin x="10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Davies" userId="74430ef3-f345-4786-92f6-7b508b1bb431" providerId="ADAL" clId="{C9595A2A-F9E5-40CE-B76C-C9F558D0E407}"/>
    <pc:docChg chg="modSld">
      <pc:chgData name="Mrs Davies" userId="74430ef3-f345-4786-92f6-7b508b1bb431" providerId="ADAL" clId="{C9595A2A-F9E5-40CE-B76C-C9F558D0E407}" dt="2026-02-11T10:47:45.208" v="4" actId="20577"/>
      <pc:docMkLst>
        <pc:docMk/>
      </pc:docMkLst>
      <pc:sldChg chg="modSp mod">
        <pc:chgData name="Mrs Davies" userId="74430ef3-f345-4786-92f6-7b508b1bb431" providerId="ADAL" clId="{C9595A2A-F9E5-40CE-B76C-C9F558D0E407}" dt="2026-02-11T10:47:45.208" v="4" actId="20577"/>
        <pc:sldMkLst>
          <pc:docMk/>
          <pc:sldMk cId="287492650" sldId="256"/>
        </pc:sldMkLst>
        <pc:spChg chg="mod">
          <ac:chgData name="Mrs Davies" userId="74430ef3-f345-4786-92f6-7b508b1bb431" providerId="ADAL" clId="{C9595A2A-F9E5-40CE-B76C-C9F558D0E407}" dt="2026-02-11T10:47:45.208" v="4" actId="20577"/>
          <ac:spMkLst>
            <pc:docMk/>
            <pc:sldMk cId="287492650" sldId="256"/>
            <ac:spMk id="55" creationId="{0B3E0BA9-2D90-4E24-8C91-7B4A5FF4118E}"/>
          </ac:spMkLst>
        </pc:spChg>
        <pc:spChg chg="mod">
          <ac:chgData name="Mrs Davies" userId="74430ef3-f345-4786-92f6-7b508b1bb431" providerId="ADAL" clId="{C9595A2A-F9E5-40CE-B76C-C9F558D0E407}" dt="2026-02-11T10:47:41.397" v="2" actId="20577"/>
          <ac:spMkLst>
            <pc:docMk/>
            <pc:sldMk cId="287492650" sldId="256"/>
            <ac:spMk id="71" creationId="{5492B5FF-90D4-45DE-9E1D-F1CD484B243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11/02/2026</a:t>
            </a:fld>
            <a:endParaRPr lang="en-GB"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dirty="0"/>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124474"/>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108974" y="5574821"/>
            <a:ext cx="2304876" cy="1213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696088"/>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2493725" y="5574821"/>
            <a:ext cx="2326188" cy="1213607"/>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4948037" y="5574822"/>
            <a:ext cx="2326188" cy="1197744"/>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7346607" y="5574821"/>
            <a:ext cx="2326188" cy="1197745"/>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296098" y="3868436"/>
            <a:ext cx="2640178" cy="1534924"/>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21190" y="3930743"/>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00566" y="4147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1840268" y="5663861"/>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279225" y="3919309"/>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1893228" y="5663861"/>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6745649" y="5611176"/>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grpSp>
        <p:nvGrpSpPr>
          <p:cNvPr id="70" name="Group 69">
            <a:extLst>
              <a:ext uri="{FF2B5EF4-FFF2-40B4-BE49-F238E27FC236}">
                <a16:creationId xmlns:a16="http://schemas.microsoft.com/office/drawing/2014/main" id="{5B91DE4B-AA87-41EB-A4B0-CC40D6252A00}"/>
              </a:ext>
            </a:extLst>
          </p:cNvPr>
          <p:cNvGrpSpPr/>
          <p:nvPr/>
        </p:nvGrpSpPr>
        <p:grpSpPr>
          <a:xfrm>
            <a:off x="8867363" y="5617198"/>
            <a:ext cx="858828" cy="253961"/>
            <a:chOff x="8850601" y="5130289"/>
            <a:chExt cx="858828" cy="253961"/>
          </a:xfrm>
        </p:grpSpPr>
        <p:pic>
          <p:nvPicPr>
            <p:cNvPr id="54" name="Picture 53">
              <a:extLst>
                <a:ext uri="{FF2B5EF4-FFF2-40B4-BE49-F238E27FC236}">
                  <a16:creationId xmlns:a16="http://schemas.microsoft.com/office/drawing/2014/main" id="{2C01E45C-0128-4466-A1B7-84F6AC48D090}"/>
                </a:ext>
              </a:extLst>
            </p:cNvPr>
            <p:cNvPicPr>
              <a:picLocks noChangeAspect="1"/>
            </p:cNvPicPr>
            <p:nvPr/>
          </p:nvPicPr>
          <p:blipFill>
            <a:blip r:embed="rId6"/>
            <a:stretch>
              <a:fillRect/>
            </a:stretch>
          </p:blipFill>
          <p:spPr>
            <a:xfrm>
              <a:off x="8850601" y="5136579"/>
              <a:ext cx="757805" cy="247671"/>
            </a:xfrm>
            <a:prstGeom prst="rect">
              <a:avLst/>
            </a:prstGeom>
          </p:spPr>
        </p:pic>
        <p:sp>
          <p:nvSpPr>
            <p:cNvPr id="63" name="TextBox 62">
              <a:extLst>
                <a:ext uri="{FF2B5EF4-FFF2-40B4-BE49-F238E27FC236}">
                  <a16:creationId xmlns:a16="http://schemas.microsoft.com/office/drawing/2014/main" id="{9946F9B7-B555-420C-8E37-13F0BA7EBA65}"/>
                </a:ext>
              </a:extLst>
            </p:cNvPr>
            <p:cNvSpPr txBox="1"/>
            <p:nvPr/>
          </p:nvSpPr>
          <p:spPr>
            <a:xfrm>
              <a:off x="9061684" y="5130289"/>
              <a:ext cx="647745" cy="242374"/>
            </a:xfrm>
            <a:prstGeom prst="rect">
              <a:avLst/>
            </a:prstGeom>
            <a:noFill/>
          </p:spPr>
          <p:txBody>
            <a:bodyPr wrap="square" rtlCol="0">
              <a:spAutoFit/>
            </a:bodyPr>
            <a:lstStyle/>
            <a:p>
              <a:r>
                <a:rPr lang="en-US" sz="975" b="1" dirty="0">
                  <a:solidFill>
                    <a:schemeClr val="bg1"/>
                  </a:solidFill>
                </a:rPr>
                <a:t>FRENCH</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144949" y="95876"/>
            <a:ext cx="1947529" cy="1342675"/>
          </a:xfrm>
          <a:prstGeom prst="rect">
            <a:avLst/>
          </a:prstGeom>
          <a:noFill/>
        </p:spPr>
        <p:txBody>
          <a:bodyPr wrap="square" rtlCol="0">
            <a:spAutoFit/>
          </a:bodyPr>
          <a:lstStyle/>
          <a:p>
            <a:pPr algn="ctr"/>
            <a:r>
              <a:rPr lang="en-US" sz="1600" b="1" dirty="0">
                <a:solidFill>
                  <a:schemeClr val="bg1"/>
                </a:solidFill>
              </a:rPr>
              <a:t>Rocks, Rumbles and Relics</a:t>
            </a:r>
          </a:p>
          <a:p>
            <a:pPr algn="ctr"/>
            <a:r>
              <a:rPr lang="en-US" sz="1600" b="1" dirty="0">
                <a:solidFill>
                  <a:schemeClr val="bg1"/>
                </a:solidFill>
              </a:rPr>
              <a:t>Years 3 &amp; 4</a:t>
            </a:r>
          </a:p>
          <a:p>
            <a:pPr algn="ctr"/>
            <a:r>
              <a:rPr lang="en-US" sz="1600" b="1" dirty="0">
                <a:solidFill>
                  <a:schemeClr val="bg1"/>
                </a:solidFill>
              </a:rPr>
              <a:t>Spring Term</a:t>
            </a:r>
          </a:p>
          <a:p>
            <a:pPr algn="ctr"/>
            <a:r>
              <a:rPr lang="en-US" sz="1600" b="1" dirty="0">
                <a:solidFill>
                  <a:schemeClr val="bg1"/>
                </a:solidFill>
              </a:rPr>
              <a:t> February 2026</a:t>
            </a: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4303862" y="5628785"/>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60187" y="616357"/>
            <a:ext cx="5266004" cy="1785104"/>
          </a:xfrm>
          <a:prstGeom prst="rect">
            <a:avLst/>
          </a:prstGeom>
          <a:noFill/>
        </p:spPr>
        <p:txBody>
          <a:bodyPr wrap="square" rtlCol="0">
            <a:spAutoFit/>
          </a:bodyPr>
          <a:lstStyle/>
          <a:p>
            <a:r>
              <a:rPr lang="en-US" sz="1000" dirty="0"/>
              <a:t>As </a:t>
            </a:r>
            <a:r>
              <a:rPr lang="en-US" sz="1000" b="1" dirty="0"/>
              <a:t>Historians</a:t>
            </a:r>
            <a:r>
              <a:rPr lang="en-US" sz="1000" dirty="0"/>
              <a:t>, we will investigate Pompeii and its destruction and look more deeply into recent earthquakes and tsunamis.</a:t>
            </a:r>
          </a:p>
          <a:p>
            <a:endParaRPr lang="en-US" sz="1000" dirty="0"/>
          </a:p>
          <a:p>
            <a:r>
              <a:rPr lang="en-US" sz="1000" dirty="0"/>
              <a:t>As  </a:t>
            </a:r>
            <a:r>
              <a:rPr lang="en-US" sz="1000" b="1" dirty="0"/>
              <a:t>Scientists</a:t>
            </a:r>
            <a:r>
              <a:rPr lang="en-US" sz="1000" dirty="0"/>
              <a:t>, we will investigate different rocks and we will be asking the question “What is sand?”. We will investigate different soils and how fossils are created. We will continue to look at the topic of Forces and Magnets. This half term will be predominately on the force of magnetism.</a:t>
            </a:r>
          </a:p>
          <a:p>
            <a:endParaRPr lang="en-US" sz="1000" dirty="0"/>
          </a:p>
          <a:p>
            <a:r>
              <a:rPr lang="en-US" sz="1000" dirty="0"/>
              <a:t>As </a:t>
            </a:r>
            <a:r>
              <a:rPr lang="en-US" sz="1000" b="1" dirty="0"/>
              <a:t>Geographers</a:t>
            </a:r>
            <a:r>
              <a:rPr lang="en-US" sz="1000" dirty="0"/>
              <a:t>, we will use maps to identify the major volcanoes of the world and the “Ring of Fire”. We will investigate the cause of volcanoes, earthquakes and tsunamis.</a:t>
            </a:r>
          </a:p>
          <a:p>
            <a:endParaRPr lang="en-US" sz="1000" dirty="0"/>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380385" y="2871404"/>
            <a:ext cx="2530369" cy="861774"/>
          </a:xfrm>
          <a:prstGeom prst="rect">
            <a:avLst/>
          </a:prstGeom>
          <a:noFill/>
        </p:spPr>
        <p:txBody>
          <a:bodyPr wrap="square" rtlCol="0">
            <a:spAutoFit/>
          </a:bodyPr>
          <a:lstStyle/>
          <a:p>
            <a:r>
              <a:rPr lang="en-GB" sz="1000" b="1" dirty="0">
                <a:effectLst/>
                <a:latin typeface="Calibri" panose="020F0502020204030204" pitchFamily="34" charset="0"/>
                <a:ea typeface="Calibri" panose="020F0502020204030204" pitchFamily="34" charset="0"/>
                <a:cs typeface="Times New Roman" panose="02020603050405020304" pitchFamily="18" charset="0"/>
              </a:rPr>
              <a:t>What do Muslims believe about God </a:t>
            </a:r>
          </a:p>
          <a:p>
            <a:r>
              <a:rPr lang="en-GB" sz="1000" b="1" dirty="0">
                <a:effectLst/>
                <a:latin typeface="Calibri" panose="020F0502020204030204" pitchFamily="34" charset="0"/>
                <a:ea typeface="Calibri" panose="020F0502020204030204" pitchFamily="34" charset="0"/>
                <a:cs typeface="Times New Roman" panose="02020603050405020304" pitchFamily="18" charset="0"/>
              </a:rPr>
              <a:t>and where did Islam start?</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000" dirty="0">
                <a:latin typeface="Calibri" panose="020F0502020204030204" pitchFamily="34" charset="0"/>
                <a:ea typeface="Calibri" panose="020F0502020204030204" pitchFamily="34" charset="0"/>
                <a:cs typeface="Times New Roman" panose="02020603050405020304" pitchFamily="18" charset="0"/>
              </a:rPr>
              <a:t>We will learn about </a:t>
            </a:r>
            <a:r>
              <a:rPr lang="en-GB" sz="1000" dirty="0">
                <a:effectLst/>
                <a:latin typeface="Calibri" panose="020F0502020204030204" pitchFamily="34" charset="0"/>
                <a:ea typeface="Calibri" panose="020F0502020204030204" pitchFamily="34" charset="0"/>
                <a:cs typeface="Times New Roman" panose="02020603050405020304" pitchFamily="18" charset="0"/>
              </a:rPr>
              <a:t>Tawhid, Muhammad, the Night of Power, monotheism in a polytheistic culture and the 99 names of Allah.</a:t>
            </a:r>
            <a:endParaRPr lang="en-US" sz="1000" dirty="0"/>
          </a:p>
        </p:txBody>
      </p:sp>
      <p:sp>
        <p:nvSpPr>
          <p:cNvPr id="44" name="TextBox 43">
            <a:extLst>
              <a:ext uri="{FF2B5EF4-FFF2-40B4-BE49-F238E27FC236}">
                <a16:creationId xmlns:a16="http://schemas.microsoft.com/office/drawing/2014/main" id="{5B5EC213-01E7-4176-9C18-F55FBE4E417F}"/>
              </a:ext>
            </a:extLst>
          </p:cNvPr>
          <p:cNvSpPr txBox="1"/>
          <p:nvPr/>
        </p:nvSpPr>
        <p:spPr>
          <a:xfrm>
            <a:off x="7130207" y="2896476"/>
            <a:ext cx="2458915" cy="1015663"/>
          </a:xfrm>
          <a:prstGeom prst="rect">
            <a:avLst/>
          </a:prstGeom>
          <a:noFill/>
        </p:spPr>
        <p:txBody>
          <a:bodyPr wrap="square" rtlCol="0">
            <a:spAutoFit/>
          </a:bodyPr>
          <a:lstStyle/>
          <a:p>
            <a:r>
              <a:rPr lang="en-US" sz="1000" b="1" dirty="0"/>
              <a:t>Tobacco is a drug:</a:t>
            </a:r>
          </a:p>
          <a:p>
            <a:r>
              <a:rPr lang="en-US" sz="1000" dirty="0"/>
              <a:t>We will look at the effects of </a:t>
            </a:r>
          </a:p>
          <a:p>
            <a:r>
              <a:rPr lang="en-US" sz="1000" dirty="0"/>
              <a:t>smoking on the body and peer pressure as a reason that people start to smoke and how people use vaping as an alternative.</a:t>
            </a:r>
          </a:p>
          <a:p>
            <a:endParaRPr lang="en-US" sz="1000" dirty="0"/>
          </a:p>
        </p:txBody>
      </p:sp>
      <p:sp>
        <p:nvSpPr>
          <p:cNvPr id="52" name="TextBox 51">
            <a:extLst>
              <a:ext uri="{FF2B5EF4-FFF2-40B4-BE49-F238E27FC236}">
                <a16:creationId xmlns:a16="http://schemas.microsoft.com/office/drawing/2014/main" id="{BEAEAF32-AAFF-4A5D-873B-C70FB674404C}"/>
              </a:ext>
            </a:extLst>
          </p:cNvPr>
          <p:cNvSpPr txBox="1"/>
          <p:nvPr/>
        </p:nvSpPr>
        <p:spPr>
          <a:xfrm>
            <a:off x="92048" y="5800609"/>
            <a:ext cx="2342738"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Events in school to support our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SMSC development will include; RE day</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 Pupil Voice, Lent, Easter.</a:t>
            </a:r>
            <a:endParaRPr kumimoji="0" lang="en-GB" sz="10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mn-cs"/>
            </a:endParaRPr>
          </a:p>
        </p:txBody>
      </p:sp>
      <p:sp>
        <p:nvSpPr>
          <p:cNvPr id="55" name="TextBox 54">
            <a:extLst>
              <a:ext uri="{FF2B5EF4-FFF2-40B4-BE49-F238E27FC236}">
                <a16:creationId xmlns:a16="http://schemas.microsoft.com/office/drawing/2014/main" id="{0B3E0BA9-2D90-4E24-8C91-7B4A5FF4118E}"/>
              </a:ext>
            </a:extLst>
          </p:cNvPr>
          <p:cNvSpPr txBox="1"/>
          <p:nvPr/>
        </p:nvSpPr>
        <p:spPr>
          <a:xfrm>
            <a:off x="2401792" y="2264008"/>
            <a:ext cx="1681297" cy="2708434"/>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Addition</a:t>
            </a:r>
          </a:p>
          <a:p>
            <a:pPr marL="171450" indent="-171450">
              <a:buFont typeface="Arial" panose="020B0604020202020204" pitchFamily="34" charset="0"/>
              <a:buChar char="•"/>
            </a:pPr>
            <a:r>
              <a:rPr lang="en-US" sz="1000" dirty="0"/>
              <a:t>Subtraction</a:t>
            </a:r>
          </a:p>
          <a:p>
            <a:pPr marL="171450" indent="-171450">
              <a:buFont typeface="Arial" panose="020B0604020202020204" pitchFamily="34" charset="0"/>
              <a:buChar char="•"/>
            </a:pPr>
            <a:r>
              <a:rPr lang="en-US" sz="1000" dirty="0"/>
              <a:t>Multiplication</a:t>
            </a:r>
          </a:p>
          <a:p>
            <a:pPr marL="171450" indent="-171450">
              <a:buFont typeface="Arial" panose="020B0604020202020204" pitchFamily="34" charset="0"/>
              <a:buChar char="•"/>
            </a:pPr>
            <a:r>
              <a:rPr lang="en-US" sz="1000" dirty="0"/>
              <a:t>Division</a:t>
            </a:r>
          </a:p>
          <a:p>
            <a:pPr marL="171450" indent="-171450">
              <a:buFont typeface="Arial" panose="020B0604020202020204" pitchFamily="34" charset="0"/>
              <a:buChar char="•"/>
            </a:pPr>
            <a:r>
              <a:rPr lang="en-US" sz="1000" dirty="0"/>
              <a:t>Measure (perimeter)</a:t>
            </a:r>
          </a:p>
          <a:p>
            <a:pPr marL="171450" indent="-171450">
              <a:buFont typeface="Arial" panose="020B0604020202020204" pitchFamily="34" charset="0"/>
              <a:buChar char="•"/>
            </a:pPr>
            <a:r>
              <a:rPr lang="en-US" sz="1000" dirty="0"/>
              <a:t>Fractions</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your children practices their Times Tables  every week.</a:t>
            </a:r>
          </a:p>
          <a:p>
            <a:pPr marL="171450" indent="-171450">
              <a:buFont typeface="Arial" panose="020B0604020202020204" pitchFamily="34" charset="0"/>
              <a:buChar char="•"/>
            </a:pPr>
            <a:r>
              <a:rPr lang="en-US" sz="1000" dirty="0"/>
              <a:t>Ensure homework </a:t>
            </a:r>
            <a:r>
              <a:rPr lang="en-US" sz="1000"/>
              <a:t>is completed.</a:t>
            </a:r>
            <a:endParaRPr lang="en-US" sz="1000" dirty="0"/>
          </a:p>
          <a:p>
            <a:endParaRPr lang="en-US" sz="1000" dirty="0"/>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365734" y="4170221"/>
            <a:ext cx="2458915" cy="861774"/>
          </a:xfrm>
          <a:prstGeom prst="rect">
            <a:avLst/>
          </a:prstGeom>
          <a:noFill/>
        </p:spPr>
        <p:txBody>
          <a:bodyPr wrap="square" rtlCol="0">
            <a:spAutoFit/>
          </a:bodyPr>
          <a:lstStyle/>
          <a:p>
            <a:r>
              <a:rPr lang="en-GB" sz="1000" b="1" dirty="0"/>
              <a:t>Data logging:</a:t>
            </a:r>
          </a:p>
          <a:p>
            <a:r>
              <a:rPr lang="en-GB" sz="1000" dirty="0"/>
              <a:t>We will learn about data loggers ,</a:t>
            </a:r>
          </a:p>
          <a:p>
            <a:r>
              <a:rPr lang="en-GB" sz="1000" dirty="0"/>
              <a:t>recognising how and why data is collected over time, before using data loggers to carry out an investigation,</a:t>
            </a:r>
          </a:p>
        </p:txBody>
      </p:sp>
      <p:sp>
        <p:nvSpPr>
          <p:cNvPr id="61" name="TextBox 60">
            <a:extLst>
              <a:ext uri="{FF2B5EF4-FFF2-40B4-BE49-F238E27FC236}">
                <a16:creationId xmlns:a16="http://schemas.microsoft.com/office/drawing/2014/main" id="{CBD3B849-548D-4343-BA5C-09BD53FCC753}"/>
              </a:ext>
            </a:extLst>
          </p:cNvPr>
          <p:cNvSpPr txBox="1"/>
          <p:nvPr/>
        </p:nvSpPr>
        <p:spPr>
          <a:xfrm>
            <a:off x="4921386" y="5678429"/>
            <a:ext cx="2440342" cy="1169551"/>
          </a:xfrm>
          <a:prstGeom prst="rect">
            <a:avLst/>
          </a:prstGeom>
          <a:noFill/>
        </p:spPr>
        <p:txBody>
          <a:bodyPr wrap="square" rtlCol="0">
            <a:spAutoFit/>
          </a:bodyPr>
          <a:lstStyle/>
          <a:p>
            <a:r>
              <a:rPr lang="en-US" sz="1000" b="1" dirty="0"/>
              <a:t>Netball &amp; H.R.E:</a:t>
            </a:r>
          </a:p>
          <a:p>
            <a:r>
              <a:rPr lang="en-US" sz="1000" dirty="0"/>
              <a:t>We will use skills learned to play a game of High 5 Netball, focusing on positions and active sideline roles.</a:t>
            </a:r>
          </a:p>
          <a:p>
            <a:r>
              <a:rPr lang="en-US" sz="1000" dirty="0"/>
              <a:t>In Heart, Respiratory Exercise , we will improve heart and lung capacity through exercise. </a:t>
            </a:r>
          </a:p>
        </p:txBody>
      </p:sp>
      <p:sp>
        <p:nvSpPr>
          <p:cNvPr id="64" name="TextBox 63">
            <a:extLst>
              <a:ext uri="{FF2B5EF4-FFF2-40B4-BE49-F238E27FC236}">
                <a16:creationId xmlns:a16="http://schemas.microsoft.com/office/drawing/2014/main" id="{4D4D4009-CDC6-4ED0-AC70-9D341E66A067}"/>
              </a:ext>
            </a:extLst>
          </p:cNvPr>
          <p:cNvSpPr txBox="1"/>
          <p:nvPr/>
        </p:nvSpPr>
        <p:spPr>
          <a:xfrm>
            <a:off x="7397913" y="5718443"/>
            <a:ext cx="2251062" cy="861774"/>
          </a:xfrm>
          <a:prstGeom prst="rect">
            <a:avLst/>
          </a:prstGeom>
          <a:noFill/>
        </p:spPr>
        <p:txBody>
          <a:bodyPr wrap="square" rtlCol="0">
            <a:spAutoFit/>
          </a:bodyPr>
          <a:lstStyle/>
          <a:p>
            <a:r>
              <a:rPr lang="en-US" sz="1000" b="1" dirty="0"/>
              <a:t>The French Classroom:</a:t>
            </a:r>
          </a:p>
          <a:p>
            <a:r>
              <a:rPr lang="en-US" sz="1000" dirty="0"/>
              <a:t>We will learn the names of items found predominately in the classroom alongside simple classroom instructions.</a:t>
            </a:r>
          </a:p>
        </p:txBody>
      </p:sp>
      <p:sp>
        <p:nvSpPr>
          <p:cNvPr id="71" name="TextBox 70">
            <a:extLst>
              <a:ext uri="{FF2B5EF4-FFF2-40B4-BE49-F238E27FC236}">
                <a16:creationId xmlns:a16="http://schemas.microsoft.com/office/drawing/2014/main" id="{5492B5FF-90D4-45DE-9E1D-F1CD484B243D}"/>
              </a:ext>
            </a:extLst>
          </p:cNvPr>
          <p:cNvSpPr txBox="1"/>
          <p:nvPr/>
        </p:nvSpPr>
        <p:spPr>
          <a:xfrm>
            <a:off x="53114" y="1760122"/>
            <a:ext cx="2086465" cy="3170099"/>
          </a:xfrm>
          <a:prstGeom prst="rect">
            <a:avLst/>
          </a:prstGeom>
          <a:noFill/>
        </p:spPr>
        <p:txBody>
          <a:bodyPr wrap="square" rtlCol="0">
            <a:spAutoFit/>
          </a:bodyPr>
          <a:lstStyle/>
          <a:p>
            <a:pPr marL="171450" indent="-171450">
              <a:buFont typeface="Arial" panose="020B0604020202020204" pitchFamily="34" charset="0"/>
              <a:buChar char="•"/>
            </a:pPr>
            <a:r>
              <a:rPr lang="en-US" sz="1000" b="1" dirty="0"/>
              <a:t>Stories</a:t>
            </a:r>
            <a:r>
              <a:rPr lang="en-US" sz="1000" dirty="0"/>
              <a:t>: We will be creating our own dilemma stories with an underwater theme.</a:t>
            </a:r>
          </a:p>
          <a:p>
            <a:pPr marL="171450" indent="-171450">
              <a:buFont typeface="Arial" panose="020B0604020202020204" pitchFamily="34" charset="0"/>
              <a:buChar char="•"/>
            </a:pPr>
            <a:r>
              <a:rPr lang="en-US" sz="1000" b="1" dirty="0"/>
              <a:t>Newspaper Articles</a:t>
            </a:r>
            <a:r>
              <a:rPr lang="en-US" sz="1000" dirty="0"/>
              <a:t>: We will analyse newspaper reports of earthquakes or erosion related disasters noting the language, techniques and layout.</a:t>
            </a:r>
          </a:p>
          <a:p>
            <a:pPr marL="171450" indent="-171450">
              <a:buFont typeface="Arial" panose="020B0604020202020204" pitchFamily="34" charset="0"/>
              <a:buChar char="•"/>
            </a:pPr>
            <a:r>
              <a:rPr lang="en-US" sz="1000" b="1" dirty="0"/>
              <a:t>Narratives</a:t>
            </a:r>
            <a:r>
              <a:rPr lang="en-US" sz="1000" dirty="0"/>
              <a:t>: We will be planning a short narrative from the point of view of a natural disaster.</a:t>
            </a:r>
          </a:p>
          <a:p>
            <a:pPr marL="171450" indent="-171450">
              <a:buFont typeface="Arial" panose="020B0604020202020204" pitchFamily="34" charset="0"/>
              <a:buChar char="•"/>
            </a:pPr>
            <a:r>
              <a:rPr lang="en-US" sz="1000" b="1" dirty="0"/>
              <a:t>Class text: </a:t>
            </a:r>
            <a:r>
              <a:rPr lang="en-GB" sz="1000" dirty="0"/>
              <a:t>The Firework Maker’s Daughter by Philip Pullman and use extracts from various non-fiction books.</a:t>
            </a:r>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Discuss newly learnt words (spellings).</a:t>
            </a:r>
          </a:p>
          <a:p>
            <a:pPr marL="171450" indent="-171450">
              <a:buFont typeface="Arial" panose="020B0604020202020204" pitchFamily="34" charset="0"/>
              <a:buChar char="•"/>
            </a:pPr>
            <a:r>
              <a:rPr lang="en-US" sz="1000" dirty="0"/>
              <a:t>Encourage your child to read.</a:t>
            </a:r>
          </a:p>
        </p:txBody>
      </p:sp>
      <p:sp>
        <p:nvSpPr>
          <p:cNvPr id="72" name="TextBox 71">
            <a:extLst>
              <a:ext uri="{FF2B5EF4-FFF2-40B4-BE49-F238E27FC236}">
                <a16:creationId xmlns:a16="http://schemas.microsoft.com/office/drawing/2014/main" id="{4A93261E-2FB7-40C5-9705-60C67096CB12}"/>
              </a:ext>
            </a:extLst>
          </p:cNvPr>
          <p:cNvSpPr txBox="1"/>
          <p:nvPr/>
        </p:nvSpPr>
        <p:spPr>
          <a:xfrm>
            <a:off x="7130208" y="4255041"/>
            <a:ext cx="2458915" cy="1015663"/>
          </a:xfrm>
          <a:prstGeom prst="rect">
            <a:avLst/>
          </a:prstGeom>
          <a:noFill/>
        </p:spPr>
        <p:txBody>
          <a:bodyPr wrap="square" rtlCol="0">
            <a:spAutoFit/>
          </a:bodyPr>
          <a:lstStyle/>
          <a:p>
            <a:r>
              <a:rPr lang="en-US" sz="1000" b="1" dirty="0"/>
              <a:t>Music:</a:t>
            </a:r>
          </a:p>
          <a:p>
            <a:r>
              <a:rPr lang="en-GB" sz="1000" kern="100" dirty="0">
                <a:effectLst/>
                <a:latin typeface="Calibri" panose="020F0502020204030204" pitchFamily="34" charset="0"/>
                <a:ea typeface="Calibri" panose="020F0502020204030204" pitchFamily="34" charset="0"/>
                <a:cs typeface="Times New Roman" panose="02020603050405020304" pitchFamily="18" charset="0"/>
              </a:rPr>
              <a:t>Through the topic of Samba and carnival sounds and instruments, we will learn to identify the key features of Samba music. The children will learn how to play syncopated rhythms with breaks.</a:t>
            </a:r>
            <a:endParaRPr lang="en-US" sz="1000" b="1"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2478725" y="5742806"/>
            <a:ext cx="2342738" cy="861774"/>
          </a:xfrm>
          <a:prstGeom prst="rect">
            <a:avLst/>
          </a:prstGeom>
          <a:noFill/>
        </p:spPr>
        <p:txBody>
          <a:bodyPr wrap="square" rtlCol="0">
            <a:spAutoFit/>
          </a:bodyPr>
          <a:lstStyle/>
          <a:p>
            <a:r>
              <a:rPr lang="en-US" sz="1000" b="1" dirty="0"/>
              <a:t>Artists and techniques:</a:t>
            </a:r>
          </a:p>
          <a:p>
            <a:r>
              <a:rPr lang="en-US" sz="1000" dirty="0"/>
              <a:t>We will be looking at </a:t>
            </a:r>
            <a:r>
              <a:rPr lang="en-GB" sz="1000" dirty="0"/>
              <a:t>ammonites and artistic techniques used in sketching, printmaking and sculpture.</a:t>
            </a:r>
            <a:endParaRPr lang="en-US" sz="1000" dirty="0"/>
          </a:p>
          <a:p>
            <a:endParaRPr lang="en-US" sz="1000" dirty="0"/>
          </a:p>
        </p:txBody>
      </p:sp>
      <p:pic>
        <p:nvPicPr>
          <p:cNvPr id="3" name="Picture 2">
            <a:extLst>
              <a:ext uri="{FF2B5EF4-FFF2-40B4-BE49-F238E27FC236}">
                <a16:creationId xmlns:a16="http://schemas.microsoft.com/office/drawing/2014/main" id="{E9D90A22-638F-46E6-B913-143D666B46A9}"/>
              </a:ext>
            </a:extLst>
          </p:cNvPr>
          <p:cNvPicPr>
            <a:picLocks noChangeAspect="1"/>
          </p:cNvPicPr>
          <p:nvPr/>
        </p:nvPicPr>
        <p:blipFill>
          <a:blip r:embed="rId7"/>
          <a:stretch>
            <a:fillRect/>
          </a:stretch>
        </p:blipFill>
        <p:spPr>
          <a:xfrm>
            <a:off x="2493725" y="132053"/>
            <a:ext cx="1508023" cy="1508023"/>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2.xml><?xml version="1.0" encoding="utf-8"?>
<ds:datastoreItem xmlns:ds="http://schemas.openxmlformats.org/officeDocument/2006/customXml" ds:itemID="{2BFAC91D-BA4B-4311-B5FB-C3D24A6D3EB6}">
  <ds:schemaRefs>
    <ds:schemaRef ds:uri="http://www.w3.org/XML/1998/namespace"/>
    <ds:schemaRef ds:uri="http://schemas.microsoft.com/office/2006/documentManagement/types"/>
    <ds:schemaRef ds:uri="b43abf7f-f8ae-4bd0-b546-67f91f60e394"/>
    <ds:schemaRef ds:uri="http://schemas.microsoft.com/office/infopath/2007/PartnerControls"/>
    <ds:schemaRef ds:uri="http://schemas.microsoft.com/office/2006/metadata/properties"/>
    <ds:schemaRef ds:uri="http://purl.org/dc/dcmitype/"/>
    <ds:schemaRef ds:uri="http://purl.org/dc/terms/"/>
    <ds:schemaRef ds:uri="http://purl.org/dc/elements/1.1/"/>
    <ds:schemaRef ds:uri="http://schemas.openxmlformats.org/package/2006/metadata/core-properties"/>
  </ds:schemaRefs>
</ds:datastoreItem>
</file>

<file path=customXml/itemProps3.xml><?xml version="1.0" encoding="utf-8"?>
<ds:datastoreItem xmlns:ds="http://schemas.openxmlformats.org/officeDocument/2006/customXml" ds:itemID="{B17F0955-A669-439F-8E02-2C24CA88FAC3}"/>
</file>

<file path=docProps/app.xml><?xml version="1.0" encoding="utf-8"?>
<Properties xmlns="http://schemas.openxmlformats.org/officeDocument/2006/extended-properties" xmlns:vt="http://schemas.openxmlformats.org/officeDocument/2006/docPropsVTypes">
  <Template>Office Theme</Template>
  <TotalTime>1725</TotalTime>
  <Words>527</Words>
  <Application>Microsoft Office PowerPoint</Application>
  <PresentationFormat>A4 Paper (210x297 mm)</PresentationFormat>
  <Paragraphs>60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Davies</cp:lastModifiedBy>
  <cp:revision>50</cp:revision>
  <cp:lastPrinted>2021-05-28T11:17:02Z</cp:lastPrinted>
  <dcterms:created xsi:type="dcterms:W3CDTF">2021-05-28T10:08:42Z</dcterms:created>
  <dcterms:modified xsi:type="dcterms:W3CDTF">2026-02-11T10:47:52Z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