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5" d="100"/>
          <a:sy n="75" d="100"/>
        </p:scale>
        <p:origin x="13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62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105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198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6978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E4DE7-7F8A-4FF9-8E17-4EB95647ECFE}" type="datetimeFigureOut">
              <a:rPr lang="en-GB" smtClean="0"/>
              <a:t>22/05/2026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8874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4DE7-7F8A-4FF9-8E17-4EB95647ECFE}" type="datetimeFigureOut">
              <a:rPr lang="en-GB" smtClean="0"/>
              <a:t>22/05/2026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5295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E4DE7-7F8A-4FF9-8E17-4EB95647ECFE}" type="datetimeFigureOut">
              <a:rPr lang="en-GB" smtClean="0"/>
              <a:t>22/05/2026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59999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E4DE7-7F8A-4FF9-8E17-4EB95647ECFE}" type="datetimeFigureOut">
              <a:rPr lang="en-GB" smtClean="0"/>
              <a:t>22/05/2026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975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DE7-7F8A-4FF9-8E17-4EB95647ECFE}" type="datetimeFigureOut">
              <a:rPr lang="en-GB" smtClean="0"/>
              <a:t>22/05/2026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41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9312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22/05/2026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9948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4DE7-7F8A-4FF9-8E17-4EB95647ECFE}" type="datetimeFigureOut">
              <a:rPr lang="en-GB" smtClean="0"/>
              <a:t>22/05/2026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9F9C-00DD-456E-BFB0-3D184BCC10DD}" type="slidenum">
              <a:rPr lang="en-GB" smtClean="0"/>
              <a:t>‹#›</a:t>
            </a:fld>
            <a:endParaRPr lang="en-GB"/>
          </a:p>
        </p:txBody>
      </p:sp>
    </p:spTree>
    <p:extLst>
      <p:ext uri="{BB962C8B-B14F-4D97-AF65-F5344CB8AC3E}">
        <p14:creationId xmlns:p14="http://schemas.microsoft.com/office/powerpoint/2010/main" val="10526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62656C7-FA13-4C84-97F1-4787E0C107DE}"/>
              </a:ext>
            </a:extLst>
          </p:cNvPr>
          <p:cNvSpPr/>
          <p:nvPr/>
        </p:nvSpPr>
        <p:spPr>
          <a:xfrm>
            <a:off x="3579966" y="232964"/>
            <a:ext cx="6124655" cy="18416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5" name="Rectangle: Diagonal Corners Rounded 4">
            <a:extLst>
              <a:ext uri="{FF2B5EF4-FFF2-40B4-BE49-F238E27FC236}">
                <a16:creationId xmlns:a16="http://schemas.microsoft.com/office/drawing/2014/main" id="{03E8DE4E-A95E-483A-A699-EABB5AA1488B}"/>
              </a:ext>
            </a:extLst>
          </p:cNvPr>
          <p:cNvSpPr/>
          <p:nvPr/>
        </p:nvSpPr>
        <p:spPr>
          <a:xfrm>
            <a:off x="118624" y="230521"/>
            <a:ext cx="3277720" cy="1017101"/>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6" name="Rectangle: Diagonal Corners Rounded 5">
            <a:extLst>
              <a:ext uri="{FF2B5EF4-FFF2-40B4-BE49-F238E27FC236}">
                <a16:creationId xmlns:a16="http://schemas.microsoft.com/office/drawing/2014/main" id="{4787B26A-CAFA-4122-9581-3993AFD111D0}"/>
              </a:ext>
            </a:extLst>
          </p:cNvPr>
          <p:cNvSpPr/>
          <p:nvPr/>
        </p:nvSpPr>
        <p:spPr>
          <a:xfrm>
            <a:off x="184754" y="2212463"/>
            <a:ext cx="2152824" cy="4525007"/>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Diagonal Corners Rounded 7">
            <a:extLst>
              <a:ext uri="{FF2B5EF4-FFF2-40B4-BE49-F238E27FC236}">
                <a16:creationId xmlns:a16="http://schemas.microsoft.com/office/drawing/2014/main" id="{8238F6DB-F444-4881-B025-A9E420DFE549}"/>
              </a:ext>
            </a:extLst>
          </p:cNvPr>
          <p:cNvSpPr/>
          <p:nvPr/>
        </p:nvSpPr>
        <p:spPr>
          <a:xfrm>
            <a:off x="4499442" y="2221540"/>
            <a:ext cx="2515142" cy="1327512"/>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14" name="Rectangle: Diagonal Corners Rounded 13">
            <a:extLst>
              <a:ext uri="{FF2B5EF4-FFF2-40B4-BE49-F238E27FC236}">
                <a16:creationId xmlns:a16="http://schemas.microsoft.com/office/drawing/2014/main" id="{2D3692A2-2089-469E-85F5-99870EEDF311}"/>
              </a:ext>
            </a:extLst>
          </p:cNvPr>
          <p:cNvSpPr/>
          <p:nvPr/>
        </p:nvSpPr>
        <p:spPr>
          <a:xfrm>
            <a:off x="10215513" y="3971329"/>
            <a:ext cx="2361957" cy="1213607"/>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18" name="Rectangle 17">
            <a:extLst>
              <a:ext uri="{FF2B5EF4-FFF2-40B4-BE49-F238E27FC236}">
                <a16:creationId xmlns:a16="http://schemas.microsoft.com/office/drawing/2014/main" id="{112D18C7-25B7-44A9-9046-7A1A8B51A8D6}"/>
              </a:ext>
            </a:extLst>
          </p:cNvPr>
          <p:cNvSpPr/>
          <p:nvPr/>
        </p:nvSpPr>
        <p:spPr>
          <a:xfrm>
            <a:off x="255503" y="1289314"/>
            <a:ext cx="3003962" cy="785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20" name="Picture 19">
            <a:extLst>
              <a:ext uri="{FF2B5EF4-FFF2-40B4-BE49-F238E27FC236}">
                <a16:creationId xmlns:a16="http://schemas.microsoft.com/office/drawing/2014/main" id="{F2EC4A2F-C5DE-4CCC-8DB2-59F9D9C3A23E}"/>
              </a:ext>
            </a:extLst>
          </p:cNvPr>
          <p:cNvPicPr>
            <a:picLocks noChangeAspect="1"/>
          </p:cNvPicPr>
          <p:nvPr/>
        </p:nvPicPr>
        <p:blipFill>
          <a:blip r:embed="rId2"/>
          <a:stretch>
            <a:fillRect/>
          </a:stretch>
        </p:blipFill>
        <p:spPr>
          <a:xfrm>
            <a:off x="2427668" y="2226930"/>
            <a:ext cx="1971465" cy="3410551"/>
          </a:xfrm>
          <a:prstGeom prst="rect">
            <a:avLst/>
          </a:prstGeom>
        </p:spPr>
      </p:pic>
      <p:pic>
        <p:nvPicPr>
          <p:cNvPr id="26" name="Picture 25">
            <a:extLst>
              <a:ext uri="{FF2B5EF4-FFF2-40B4-BE49-F238E27FC236}">
                <a16:creationId xmlns:a16="http://schemas.microsoft.com/office/drawing/2014/main" id="{6BCBEE75-4041-4AEF-9595-72ECCC1E6E08}"/>
              </a:ext>
            </a:extLst>
          </p:cNvPr>
          <p:cNvPicPr>
            <a:picLocks noChangeAspect="1"/>
          </p:cNvPicPr>
          <p:nvPr/>
        </p:nvPicPr>
        <p:blipFill>
          <a:blip r:embed="rId3"/>
          <a:stretch>
            <a:fillRect/>
          </a:stretch>
        </p:blipFill>
        <p:spPr>
          <a:xfrm>
            <a:off x="4541944" y="5412682"/>
            <a:ext cx="2472640" cy="1324788"/>
          </a:xfrm>
          <a:prstGeom prst="rect">
            <a:avLst/>
          </a:prstGeom>
        </p:spPr>
      </p:pic>
      <p:pic>
        <p:nvPicPr>
          <p:cNvPr id="27" name="Picture 26">
            <a:extLst>
              <a:ext uri="{FF2B5EF4-FFF2-40B4-BE49-F238E27FC236}">
                <a16:creationId xmlns:a16="http://schemas.microsoft.com/office/drawing/2014/main" id="{C951014B-E3ED-466A-AF6F-22D18013E9D4}"/>
              </a:ext>
            </a:extLst>
          </p:cNvPr>
          <p:cNvPicPr>
            <a:picLocks noChangeAspect="1"/>
          </p:cNvPicPr>
          <p:nvPr/>
        </p:nvPicPr>
        <p:blipFill>
          <a:blip r:embed="rId3"/>
          <a:stretch>
            <a:fillRect/>
          </a:stretch>
        </p:blipFill>
        <p:spPr>
          <a:xfrm>
            <a:off x="7108735" y="5412683"/>
            <a:ext cx="2623553" cy="1324788"/>
          </a:xfrm>
          <a:prstGeom prst="rect">
            <a:avLst/>
          </a:prstGeom>
        </p:spPr>
      </p:pic>
      <p:sp>
        <p:nvSpPr>
          <p:cNvPr id="29" name="Rectangle: Diagonal Corners Rounded 28">
            <a:extLst>
              <a:ext uri="{FF2B5EF4-FFF2-40B4-BE49-F238E27FC236}">
                <a16:creationId xmlns:a16="http://schemas.microsoft.com/office/drawing/2014/main" id="{5293D54B-F153-4EFE-B15D-9A2E14673BE2}"/>
              </a:ext>
            </a:extLst>
          </p:cNvPr>
          <p:cNvSpPr/>
          <p:nvPr/>
        </p:nvSpPr>
        <p:spPr>
          <a:xfrm>
            <a:off x="2421290" y="5695071"/>
            <a:ext cx="1971465" cy="10423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dirty="0"/>
          </a:p>
        </p:txBody>
      </p:sp>
      <p:sp>
        <p:nvSpPr>
          <p:cNvPr id="32" name="Rectangle: Diagonal Corners Rounded 31">
            <a:extLst>
              <a:ext uri="{FF2B5EF4-FFF2-40B4-BE49-F238E27FC236}">
                <a16:creationId xmlns:a16="http://schemas.microsoft.com/office/drawing/2014/main" id="{636DECAC-2F18-46A6-ADDE-660CB269DD6E}"/>
              </a:ext>
            </a:extLst>
          </p:cNvPr>
          <p:cNvSpPr/>
          <p:nvPr/>
        </p:nvSpPr>
        <p:spPr>
          <a:xfrm>
            <a:off x="7901940" y="343557"/>
            <a:ext cx="1700976" cy="262217"/>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3" name="TextBox 32">
            <a:extLst>
              <a:ext uri="{FF2B5EF4-FFF2-40B4-BE49-F238E27FC236}">
                <a16:creationId xmlns:a16="http://schemas.microsoft.com/office/drawing/2014/main" id="{ECCC7A50-1E51-417D-BBDA-7AF9CE5175D3}"/>
              </a:ext>
            </a:extLst>
          </p:cNvPr>
          <p:cNvSpPr txBox="1"/>
          <p:nvPr/>
        </p:nvSpPr>
        <p:spPr>
          <a:xfrm>
            <a:off x="7437120" y="338328"/>
            <a:ext cx="2193871" cy="267446"/>
          </a:xfrm>
          <a:prstGeom prst="rect">
            <a:avLst/>
          </a:prstGeom>
          <a:noFill/>
        </p:spPr>
        <p:txBody>
          <a:bodyPr wrap="square" rtlCol="0">
            <a:spAutoFit/>
          </a:bodyPr>
          <a:lstStyle/>
          <a:p>
            <a:pPr algn="r"/>
            <a:r>
              <a:rPr lang="en-US" sz="1138" b="1" dirty="0">
                <a:solidFill>
                  <a:schemeClr val="bg1"/>
                </a:solidFill>
              </a:rPr>
              <a:t>Characteristics of Learning</a:t>
            </a:r>
            <a:endParaRPr lang="en-GB" sz="1138" b="1" dirty="0">
              <a:solidFill>
                <a:schemeClr val="bg1"/>
              </a:solidFill>
            </a:endParaRPr>
          </a:p>
        </p:txBody>
      </p:sp>
      <p:sp>
        <p:nvSpPr>
          <p:cNvPr id="34" name="Rectangle: Diagonal Corners Rounded 33">
            <a:extLst>
              <a:ext uri="{FF2B5EF4-FFF2-40B4-BE49-F238E27FC236}">
                <a16:creationId xmlns:a16="http://schemas.microsoft.com/office/drawing/2014/main" id="{8A26E71E-1D93-4303-BFF3-A5F608277CDC}"/>
              </a:ext>
            </a:extLst>
          </p:cNvPr>
          <p:cNvSpPr/>
          <p:nvPr/>
        </p:nvSpPr>
        <p:spPr>
          <a:xfrm>
            <a:off x="1114243" y="2291146"/>
            <a:ext cx="948840" cy="25007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5" name="TextBox 34">
            <a:extLst>
              <a:ext uri="{FF2B5EF4-FFF2-40B4-BE49-F238E27FC236}">
                <a16:creationId xmlns:a16="http://schemas.microsoft.com/office/drawing/2014/main" id="{7327A914-7E4B-4A78-A7A8-2B183988055F}"/>
              </a:ext>
            </a:extLst>
          </p:cNvPr>
          <p:cNvSpPr txBox="1"/>
          <p:nvPr/>
        </p:nvSpPr>
        <p:spPr>
          <a:xfrm>
            <a:off x="1258368" y="2279663"/>
            <a:ext cx="835200" cy="242374"/>
          </a:xfrm>
          <a:prstGeom prst="rect">
            <a:avLst/>
          </a:prstGeom>
          <a:noFill/>
        </p:spPr>
        <p:txBody>
          <a:bodyPr wrap="square" rtlCol="0">
            <a:spAutoFit/>
          </a:bodyPr>
          <a:lstStyle/>
          <a:p>
            <a:pPr algn="r"/>
            <a:r>
              <a:rPr lang="en-US" sz="975" b="1" dirty="0">
                <a:solidFill>
                  <a:schemeClr val="bg1"/>
                </a:solidFill>
              </a:rPr>
              <a:t>LITERACY</a:t>
            </a:r>
            <a:endParaRPr lang="en-GB" sz="975" b="1" dirty="0">
              <a:solidFill>
                <a:schemeClr val="bg1"/>
              </a:solidFill>
            </a:endParaRPr>
          </a:p>
        </p:txBody>
      </p:sp>
      <p:pic>
        <p:nvPicPr>
          <p:cNvPr id="36" name="Picture 35">
            <a:extLst>
              <a:ext uri="{FF2B5EF4-FFF2-40B4-BE49-F238E27FC236}">
                <a16:creationId xmlns:a16="http://schemas.microsoft.com/office/drawing/2014/main" id="{8EFB4DA6-B0C8-40A0-9658-92E67EE644EC}"/>
              </a:ext>
            </a:extLst>
          </p:cNvPr>
          <p:cNvPicPr>
            <a:picLocks noChangeAspect="1"/>
          </p:cNvPicPr>
          <p:nvPr/>
        </p:nvPicPr>
        <p:blipFill>
          <a:blip r:embed="rId4"/>
          <a:stretch>
            <a:fillRect/>
          </a:stretch>
        </p:blipFill>
        <p:spPr>
          <a:xfrm>
            <a:off x="2996378" y="2282193"/>
            <a:ext cx="1153316" cy="247671"/>
          </a:xfrm>
          <a:prstGeom prst="rect">
            <a:avLst/>
          </a:prstGeom>
        </p:spPr>
      </p:pic>
      <p:pic>
        <p:nvPicPr>
          <p:cNvPr id="37" name="Picture 36">
            <a:extLst>
              <a:ext uri="{FF2B5EF4-FFF2-40B4-BE49-F238E27FC236}">
                <a16:creationId xmlns:a16="http://schemas.microsoft.com/office/drawing/2014/main" id="{F6A906BF-7CD9-49CF-8AE7-148C4AD7B79C}"/>
              </a:ext>
            </a:extLst>
          </p:cNvPr>
          <p:cNvPicPr>
            <a:picLocks noChangeAspect="1"/>
          </p:cNvPicPr>
          <p:nvPr/>
        </p:nvPicPr>
        <p:blipFill>
          <a:blip r:embed="rId4"/>
          <a:stretch>
            <a:fillRect/>
          </a:stretch>
        </p:blipFill>
        <p:spPr>
          <a:xfrm>
            <a:off x="4541944" y="2260121"/>
            <a:ext cx="2451096" cy="247671"/>
          </a:xfrm>
          <a:prstGeom prst="rect">
            <a:avLst/>
          </a:prstGeom>
        </p:spPr>
      </p:pic>
      <p:sp>
        <p:nvSpPr>
          <p:cNvPr id="40" name="TextBox 39">
            <a:extLst>
              <a:ext uri="{FF2B5EF4-FFF2-40B4-BE49-F238E27FC236}">
                <a16:creationId xmlns:a16="http://schemas.microsoft.com/office/drawing/2014/main" id="{939B9080-EA0F-45A5-8BB1-C668E8DF89F6}"/>
              </a:ext>
            </a:extLst>
          </p:cNvPr>
          <p:cNvSpPr txBox="1"/>
          <p:nvPr/>
        </p:nvSpPr>
        <p:spPr>
          <a:xfrm>
            <a:off x="3040082" y="2280299"/>
            <a:ext cx="1142609" cy="242374"/>
          </a:xfrm>
          <a:prstGeom prst="rect">
            <a:avLst/>
          </a:prstGeom>
          <a:noFill/>
        </p:spPr>
        <p:txBody>
          <a:bodyPr wrap="square" rtlCol="0">
            <a:spAutoFit/>
          </a:bodyPr>
          <a:lstStyle/>
          <a:p>
            <a:pPr algn="r"/>
            <a:r>
              <a:rPr lang="en-US" sz="975" b="1" dirty="0">
                <a:solidFill>
                  <a:schemeClr val="bg1"/>
                </a:solidFill>
              </a:rPr>
              <a:t>MATHEMATICS</a:t>
            </a:r>
            <a:endParaRPr lang="en-GB" sz="975" b="1" dirty="0">
              <a:solidFill>
                <a:schemeClr val="bg1"/>
              </a:solidFill>
            </a:endParaRPr>
          </a:p>
        </p:txBody>
      </p:sp>
      <p:sp>
        <p:nvSpPr>
          <p:cNvPr id="42" name="TextBox 41">
            <a:extLst>
              <a:ext uri="{FF2B5EF4-FFF2-40B4-BE49-F238E27FC236}">
                <a16:creationId xmlns:a16="http://schemas.microsoft.com/office/drawing/2014/main" id="{9835012C-E248-476E-98E5-B0FBE0B6D680}"/>
              </a:ext>
            </a:extLst>
          </p:cNvPr>
          <p:cNvSpPr txBox="1"/>
          <p:nvPr/>
        </p:nvSpPr>
        <p:spPr>
          <a:xfrm>
            <a:off x="4427599" y="2258460"/>
            <a:ext cx="2579645" cy="242374"/>
          </a:xfrm>
          <a:prstGeom prst="rect">
            <a:avLst/>
          </a:prstGeom>
          <a:noFill/>
        </p:spPr>
        <p:txBody>
          <a:bodyPr wrap="square" rtlCol="0">
            <a:spAutoFit/>
          </a:bodyPr>
          <a:lstStyle/>
          <a:p>
            <a:pPr algn="ctr"/>
            <a:r>
              <a:rPr lang="en-US" sz="975" b="1" dirty="0">
                <a:solidFill>
                  <a:schemeClr val="bg1"/>
                </a:solidFill>
              </a:rPr>
              <a:t>Personal, Social and Emotional Development</a:t>
            </a:r>
            <a:endParaRPr lang="en-GB" sz="975" b="1" dirty="0">
              <a:solidFill>
                <a:schemeClr val="bg1"/>
              </a:solidFill>
            </a:endParaRPr>
          </a:p>
        </p:txBody>
      </p:sp>
      <p:pic>
        <p:nvPicPr>
          <p:cNvPr id="45" name="Picture 44">
            <a:extLst>
              <a:ext uri="{FF2B5EF4-FFF2-40B4-BE49-F238E27FC236}">
                <a16:creationId xmlns:a16="http://schemas.microsoft.com/office/drawing/2014/main" id="{3BB634BC-D462-4225-B115-407652B2E1B8}"/>
              </a:ext>
            </a:extLst>
          </p:cNvPr>
          <p:cNvPicPr>
            <a:picLocks noChangeAspect="1"/>
          </p:cNvPicPr>
          <p:nvPr/>
        </p:nvPicPr>
        <p:blipFill>
          <a:blip r:embed="rId5"/>
          <a:stretch>
            <a:fillRect/>
          </a:stretch>
        </p:blipFill>
        <p:spPr>
          <a:xfrm>
            <a:off x="7128987" y="2224264"/>
            <a:ext cx="2623776" cy="1324788"/>
          </a:xfrm>
          <a:prstGeom prst="rect">
            <a:avLst/>
          </a:prstGeom>
        </p:spPr>
      </p:pic>
      <p:pic>
        <p:nvPicPr>
          <p:cNvPr id="46" name="Picture 45">
            <a:extLst>
              <a:ext uri="{FF2B5EF4-FFF2-40B4-BE49-F238E27FC236}">
                <a16:creationId xmlns:a16="http://schemas.microsoft.com/office/drawing/2014/main" id="{5DC5DDA9-A636-4BE7-84D3-B19CF2D44610}"/>
              </a:ext>
            </a:extLst>
          </p:cNvPr>
          <p:cNvPicPr>
            <a:picLocks noChangeAspect="1"/>
          </p:cNvPicPr>
          <p:nvPr/>
        </p:nvPicPr>
        <p:blipFill>
          <a:blip r:embed="rId5"/>
          <a:stretch>
            <a:fillRect/>
          </a:stretch>
        </p:blipFill>
        <p:spPr>
          <a:xfrm>
            <a:off x="7132944" y="3667295"/>
            <a:ext cx="2623554" cy="1667296"/>
          </a:xfrm>
          <a:prstGeom prst="rect">
            <a:avLst/>
          </a:prstGeom>
        </p:spPr>
      </p:pic>
      <p:pic>
        <p:nvPicPr>
          <p:cNvPr id="47" name="Picture 46">
            <a:extLst>
              <a:ext uri="{FF2B5EF4-FFF2-40B4-BE49-F238E27FC236}">
                <a16:creationId xmlns:a16="http://schemas.microsoft.com/office/drawing/2014/main" id="{1FF63C65-25F3-4093-8A43-71E537B06E3C}"/>
              </a:ext>
            </a:extLst>
          </p:cNvPr>
          <p:cNvPicPr>
            <a:picLocks noChangeAspect="1"/>
          </p:cNvPicPr>
          <p:nvPr/>
        </p:nvPicPr>
        <p:blipFill>
          <a:blip r:embed="rId5"/>
          <a:stretch>
            <a:fillRect/>
          </a:stretch>
        </p:blipFill>
        <p:spPr>
          <a:xfrm>
            <a:off x="4541944" y="3667295"/>
            <a:ext cx="2472640" cy="1667295"/>
          </a:xfrm>
          <a:prstGeom prst="rect">
            <a:avLst/>
          </a:prstGeom>
        </p:spPr>
      </p:pic>
      <p:pic>
        <p:nvPicPr>
          <p:cNvPr id="48" name="Picture 47">
            <a:extLst>
              <a:ext uri="{FF2B5EF4-FFF2-40B4-BE49-F238E27FC236}">
                <a16:creationId xmlns:a16="http://schemas.microsoft.com/office/drawing/2014/main" id="{9DFE1AE1-408D-4885-8082-7D2320A7DE21}"/>
              </a:ext>
            </a:extLst>
          </p:cNvPr>
          <p:cNvPicPr>
            <a:picLocks noChangeAspect="1"/>
          </p:cNvPicPr>
          <p:nvPr/>
        </p:nvPicPr>
        <p:blipFill>
          <a:blip r:embed="rId6"/>
          <a:stretch>
            <a:fillRect/>
          </a:stretch>
        </p:blipFill>
        <p:spPr>
          <a:xfrm>
            <a:off x="7963517" y="2264345"/>
            <a:ext cx="1762766" cy="247671"/>
          </a:xfrm>
          <a:prstGeom prst="rect">
            <a:avLst/>
          </a:prstGeom>
        </p:spPr>
      </p:pic>
      <p:pic>
        <p:nvPicPr>
          <p:cNvPr id="49" name="Picture 48">
            <a:extLst>
              <a:ext uri="{FF2B5EF4-FFF2-40B4-BE49-F238E27FC236}">
                <a16:creationId xmlns:a16="http://schemas.microsoft.com/office/drawing/2014/main" id="{8F4BF5C8-3A52-4F28-8165-9AE94547153B}"/>
              </a:ext>
            </a:extLst>
          </p:cNvPr>
          <p:cNvPicPr>
            <a:picLocks noChangeAspect="1"/>
          </p:cNvPicPr>
          <p:nvPr/>
        </p:nvPicPr>
        <p:blipFill>
          <a:blip r:embed="rId6"/>
          <a:stretch>
            <a:fillRect/>
          </a:stretch>
        </p:blipFill>
        <p:spPr>
          <a:xfrm>
            <a:off x="5336315" y="3749987"/>
            <a:ext cx="1630255" cy="247672"/>
          </a:xfrm>
          <a:prstGeom prst="rect">
            <a:avLst/>
          </a:prstGeom>
        </p:spPr>
      </p:pic>
      <p:pic>
        <p:nvPicPr>
          <p:cNvPr id="50" name="Picture 49">
            <a:extLst>
              <a:ext uri="{FF2B5EF4-FFF2-40B4-BE49-F238E27FC236}">
                <a16:creationId xmlns:a16="http://schemas.microsoft.com/office/drawing/2014/main" id="{27ECBFFA-F669-4F09-BD38-553487A6CB8D}"/>
              </a:ext>
            </a:extLst>
          </p:cNvPr>
          <p:cNvPicPr>
            <a:picLocks noChangeAspect="1"/>
          </p:cNvPicPr>
          <p:nvPr/>
        </p:nvPicPr>
        <p:blipFill>
          <a:blip r:embed="rId6"/>
          <a:stretch>
            <a:fillRect/>
          </a:stretch>
        </p:blipFill>
        <p:spPr>
          <a:xfrm>
            <a:off x="8964714" y="5513012"/>
            <a:ext cx="736615" cy="247671"/>
          </a:xfrm>
          <a:prstGeom prst="rect">
            <a:avLst/>
          </a:prstGeom>
        </p:spPr>
      </p:pic>
      <p:pic>
        <p:nvPicPr>
          <p:cNvPr id="51" name="Picture 50">
            <a:extLst>
              <a:ext uri="{FF2B5EF4-FFF2-40B4-BE49-F238E27FC236}">
                <a16:creationId xmlns:a16="http://schemas.microsoft.com/office/drawing/2014/main" id="{547400CB-98A0-4064-B430-BAFF350FD82B}"/>
              </a:ext>
            </a:extLst>
          </p:cNvPr>
          <p:cNvPicPr>
            <a:picLocks noChangeAspect="1"/>
          </p:cNvPicPr>
          <p:nvPr/>
        </p:nvPicPr>
        <p:blipFill>
          <a:blip r:embed="rId6"/>
          <a:stretch>
            <a:fillRect/>
          </a:stretch>
        </p:blipFill>
        <p:spPr>
          <a:xfrm>
            <a:off x="3818634" y="5760683"/>
            <a:ext cx="525333" cy="247671"/>
          </a:xfrm>
          <a:prstGeom prst="rect">
            <a:avLst/>
          </a:prstGeom>
        </p:spPr>
      </p:pic>
      <p:sp>
        <p:nvSpPr>
          <p:cNvPr id="56" name="TextBox 55">
            <a:extLst>
              <a:ext uri="{FF2B5EF4-FFF2-40B4-BE49-F238E27FC236}">
                <a16:creationId xmlns:a16="http://schemas.microsoft.com/office/drawing/2014/main" id="{5921C644-530F-4FE5-98B1-21D2AAF1AC42}"/>
              </a:ext>
            </a:extLst>
          </p:cNvPr>
          <p:cNvSpPr txBox="1"/>
          <p:nvPr/>
        </p:nvSpPr>
        <p:spPr>
          <a:xfrm>
            <a:off x="7891128" y="2265002"/>
            <a:ext cx="1850418" cy="242374"/>
          </a:xfrm>
          <a:prstGeom prst="rect">
            <a:avLst/>
          </a:prstGeom>
          <a:noFill/>
        </p:spPr>
        <p:txBody>
          <a:bodyPr wrap="square" rtlCol="0">
            <a:spAutoFit/>
          </a:bodyPr>
          <a:lstStyle/>
          <a:p>
            <a:pPr algn="ctr"/>
            <a:r>
              <a:rPr lang="en-US" sz="975" b="1" dirty="0">
                <a:solidFill>
                  <a:schemeClr val="bg1"/>
                </a:solidFill>
              </a:rPr>
              <a:t>Communication and Language</a:t>
            </a:r>
            <a:endParaRPr lang="en-GB" sz="975" b="1" dirty="0">
              <a:solidFill>
                <a:schemeClr val="bg1"/>
              </a:solidFill>
            </a:endParaRPr>
          </a:p>
        </p:txBody>
      </p:sp>
      <p:sp>
        <p:nvSpPr>
          <p:cNvPr id="57" name="TextBox 56">
            <a:extLst>
              <a:ext uri="{FF2B5EF4-FFF2-40B4-BE49-F238E27FC236}">
                <a16:creationId xmlns:a16="http://schemas.microsoft.com/office/drawing/2014/main" id="{49D3F9CA-546A-4034-B270-D0BA958BE1F5}"/>
              </a:ext>
            </a:extLst>
          </p:cNvPr>
          <p:cNvSpPr txBox="1"/>
          <p:nvPr/>
        </p:nvSpPr>
        <p:spPr>
          <a:xfrm>
            <a:off x="9060373" y="5518309"/>
            <a:ext cx="676570" cy="242374"/>
          </a:xfrm>
          <a:prstGeom prst="rect">
            <a:avLst/>
          </a:prstGeom>
          <a:noFill/>
        </p:spPr>
        <p:txBody>
          <a:bodyPr wrap="square" rtlCol="0">
            <a:spAutoFit/>
          </a:bodyPr>
          <a:lstStyle/>
          <a:p>
            <a:pPr algn="r"/>
            <a:r>
              <a:rPr lang="en-US" sz="975" b="1" dirty="0">
                <a:solidFill>
                  <a:schemeClr val="bg1"/>
                </a:solidFill>
              </a:rPr>
              <a:t>RE</a:t>
            </a:r>
            <a:endParaRPr lang="en-GB" sz="975" b="1" dirty="0">
              <a:solidFill>
                <a:schemeClr val="bg1"/>
              </a:solidFill>
            </a:endParaRPr>
          </a:p>
        </p:txBody>
      </p:sp>
      <p:sp>
        <p:nvSpPr>
          <p:cNvPr id="58" name="TextBox 57">
            <a:extLst>
              <a:ext uri="{FF2B5EF4-FFF2-40B4-BE49-F238E27FC236}">
                <a16:creationId xmlns:a16="http://schemas.microsoft.com/office/drawing/2014/main" id="{B956333B-4BA1-458A-B1BB-1B8CA983E209}"/>
              </a:ext>
            </a:extLst>
          </p:cNvPr>
          <p:cNvSpPr txBox="1"/>
          <p:nvPr/>
        </p:nvSpPr>
        <p:spPr>
          <a:xfrm>
            <a:off x="5181517" y="3747567"/>
            <a:ext cx="1735771" cy="242374"/>
          </a:xfrm>
          <a:prstGeom prst="rect">
            <a:avLst/>
          </a:prstGeom>
          <a:noFill/>
        </p:spPr>
        <p:txBody>
          <a:bodyPr wrap="square" rtlCol="0">
            <a:spAutoFit/>
          </a:bodyPr>
          <a:lstStyle/>
          <a:p>
            <a:pPr algn="r"/>
            <a:r>
              <a:rPr lang="en-US" sz="975" b="1" dirty="0">
                <a:solidFill>
                  <a:schemeClr val="bg1"/>
                </a:solidFill>
              </a:rPr>
              <a:t>Understanding of the World</a:t>
            </a:r>
            <a:endParaRPr lang="en-GB" sz="975" b="1" dirty="0">
              <a:solidFill>
                <a:schemeClr val="bg1"/>
              </a:solidFill>
            </a:endParaRPr>
          </a:p>
        </p:txBody>
      </p:sp>
      <p:sp>
        <p:nvSpPr>
          <p:cNvPr id="60" name="TextBox 59">
            <a:extLst>
              <a:ext uri="{FF2B5EF4-FFF2-40B4-BE49-F238E27FC236}">
                <a16:creationId xmlns:a16="http://schemas.microsoft.com/office/drawing/2014/main" id="{C7479758-9A6C-49A5-B9DE-CFD0DFA14A92}"/>
              </a:ext>
            </a:extLst>
          </p:cNvPr>
          <p:cNvSpPr txBox="1"/>
          <p:nvPr/>
        </p:nvSpPr>
        <p:spPr>
          <a:xfrm>
            <a:off x="3806296" y="5760048"/>
            <a:ext cx="508564" cy="242374"/>
          </a:xfrm>
          <a:prstGeom prst="rect">
            <a:avLst/>
          </a:prstGeom>
          <a:noFill/>
        </p:spPr>
        <p:txBody>
          <a:bodyPr wrap="square" rtlCol="0">
            <a:spAutoFit/>
          </a:bodyPr>
          <a:lstStyle/>
          <a:p>
            <a:pPr algn="r"/>
            <a:r>
              <a:rPr lang="en-US" sz="975" b="1" dirty="0">
                <a:solidFill>
                  <a:schemeClr val="bg1"/>
                </a:solidFill>
              </a:rPr>
              <a:t>SMSC</a:t>
            </a:r>
            <a:endParaRPr lang="en-GB" sz="975" b="1" dirty="0">
              <a:solidFill>
                <a:schemeClr val="bg1"/>
              </a:solidFill>
            </a:endParaRPr>
          </a:p>
        </p:txBody>
      </p:sp>
      <p:grpSp>
        <p:nvGrpSpPr>
          <p:cNvPr id="69" name="Group 68">
            <a:extLst>
              <a:ext uri="{FF2B5EF4-FFF2-40B4-BE49-F238E27FC236}">
                <a16:creationId xmlns:a16="http://schemas.microsoft.com/office/drawing/2014/main" id="{33D8120D-B23D-4EE5-B1BB-7816F9DB0E53}"/>
              </a:ext>
            </a:extLst>
          </p:cNvPr>
          <p:cNvGrpSpPr/>
          <p:nvPr/>
        </p:nvGrpSpPr>
        <p:grpSpPr>
          <a:xfrm>
            <a:off x="8313226" y="3728425"/>
            <a:ext cx="1439537" cy="259983"/>
            <a:chOff x="6741091" y="5129445"/>
            <a:chExt cx="453848" cy="259983"/>
          </a:xfrm>
        </p:grpSpPr>
        <p:pic>
          <p:nvPicPr>
            <p:cNvPr id="53" name="Picture 52">
              <a:extLst>
                <a:ext uri="{FF2B5EF4-FFF2-40B4-BE49-F238E27FC236}">
                  <a16:creationId xmlns:a16="http://schemas.microsoft.com/office/drawing/2014/main" id="{015F822E-177B-40F4-803D-9B9EA0D0A4D9}"/>
                </a:ext>
              </a:extLst>
            </p:cNvPr>
            <p:cNvPicPr>
              <a:picLocks noChangeAspect="1"/>
            </p:cNvPicPr>
            <p:nvPr/>
          </p:nvPicPr>
          <p:blipFill>
            <a:blip r:embed="rId6"/>
            <a:stretch>
              <a:fillRect/>
            </a:stretch>
          </p:blipFill>
          <p:spPr>
            <a:xfrm>
              <a:off x="6741091" y="5141757"/>
              <a:ext cx="444607" cy="247671"/>
            </a:xfrm>
            <a:prstGeom prst="rect">
              <a:avLst/>
            </a:prstGeom>
          </p:spPr>
        </p:pic>
        <p:sp>
          <p:nvSpPr>
            <p:cNvPr id="62" name="TextBox 61">
              <a:extLst>
                <a:ext uri="{FF2B5EF4-FFF2-40B4-BE49-F238E27FC236}">
                  <a16:creationId xmlns:a16="http://schemas.microsoft.com/office/drawing/2014/main" id="{A287CF4E-642A-49F1-82DF-DF4EB3CB9267}"/>
                </a:ext>
              </a:extLst>
            </p:cNvPr>
            <p:cNvSpPr txBox="1"/>
            <p:nvPr/>
          </p:nvSpPr>
          <p:spPr>
            <a:xfrm>
              <a:off x="6771250" y="5129445"/>
              <a:ext cx="423689" cy="242374"/>
            </a:xfrm>
            <a:prstGeom prst="rect">
              <a:avLst/>
            </a:prstGeom>
            <a:noFill/>
          </p:spPr>
          <p:txBody>
            <a:bodyPr wrap="square" rtlCol="0">
              <a:spAutoFit/>
            </a:bodyPr>
            <a:lstStyle/>
            <a:p>
              <a:pPr algn="r"/>
              <a:r>
                <a:rPr lang="en-US" sz="975" b="1" dirty="0">
                  <a:solidFill>
                    <a:schemeClr val="bg1"/>
                  </a:solidFill>
                </a:rPr>
                <a:t>Physical Development</a:t>
              </a:r>
              <a:endParaRPr lang="en-GB" sz="975" b="1" dirty="0">
                <a:solidFill>
                  <a:schemeClr val="bg1"/>
                </a:solidFill>
              </a:endParaRPr>
            </a:p>
          </p:txBody>
        </p:sp>
      </p:grpSp>
      <p:sp>
        <p:nvSpPr>
          <p:cNvPr id="65" name="TextBox 64">
            <a:extLst>
              <a:ext uri="{FF2B5EF4-FFF2-40B4-BE49-F238E27FC236}">
                <a16:creationId xmlns:a16="http://schemas.microsoft.com/office/drawing/2014/main" id="{0A374F86-175C-47D0-8C78-B1351CAA25B7}"/>
              </a:ext>
            </a:extLst>
          </p:cNvPr>
          <p:cNvSpPr txBox="1"/>
          <p:nvPr/>
        </p:nvSpPr>
        <p:spPr>
          <a:xfrm>
            <a:off x="221660" y="304233"/>
            <a:ext cx="3010464" cy="842538"/>
          </a:xfrm>
          <a:prstGeom prst="rect">
            <a:avLst/>
          </a:prstGeom>
          <a:noFill/>
        </p:spPr>
        <p:txBody>
          <a:bodyPr wrap="square" rtlCol="0">
            <a:spAutoFit/>
          </a:bodyPr>
          <a:lstStyle/>
          <a:p>
            <a:pPr algn="ctr"/>
            <a:r>
              <a:rPr lang="en-US" sz="1625" b="1" dirty="0">
                <a:solidFill>
                  <a:schemeClr val="bg1"/>
                </a:solidFill>
              </a:rPr>
              <a:t>Big Wide World</a:t>
            </a:r>
          </a:p>
          <a:p>
            <a:pPr algn="ctr"/>
            <a:r>
              <a:rPr lang="en-US" sz="1625" b="1" dirty="0">
                <a:solidFill>
                  <a:schemeClr val="bg1"/>
                </a:solidFill>
              </a:rPr>
              <a:t>Pegasus Class </a:t>
            </a:r>
          </a:p>
          <a:p>
            <a:pPr algn="ctr"/>
            <a:r>
              <a:rPr lang="en-US" sz="1625" b="1" dirty="0">
                <a:solidFill>
                  <a:schemeClr val="bg1"/>
                </a:solidFill>
              </a:rPr>
              <a:t>Summer Term June 2026</a:t>
            </a:r>
          </a:p>
        </p:txBody>
      </p:sp>
      <p:pic>
        <p:nvPicPr>
          <p:cNvPr id="66" name="Picture 65">
            <a:extLst>
              <a:ext uri="{FF2B5EF4-FFF2-40B4-BE49-F238E27FC236}">
                <a16:creationId xmlns:a16="http://schemas.microsoft.com/office/drawing/2014/main" id="{94A54CD9-AA80-4B8A-9321-8144278466AF}"/>
              </a:ext>
            </a:extLst>
          </p:cNvPr>
          <p:cNvPicPr>
            <a:picLocks noChangeAspect="1"/>
          </p:cNvPicPr>
          <p:nvPr/>
        </p:nvPicPr>
        <p:blipFill>
          <a:blip r:embed="rId6"/>
          <a:stretch>
            <a:fillRect/>
          </a:stretch>
        </p:blipFill>
        <p:spPr>
          <a:xfrm>
            <a:off x="5246739" y="5495023"/>
            <a:ext cx="1714971" cy="247671"/>
          </a:xfrm>
          <a:prstGeom prst="rect">
            <a:avLst/>
          </a:prstGeom>
        </p:spPr>
      </p:pic>
      <p:sp>
        <p:nvSpPr>
          <p:cNvPr id="67" name="TextBox 66">
            <a:extLst>
              <a:ext uri="{FF2B5EF4-FFF2-40B4-BE49-F238E27FC236}">
                <a16:creationId xmlns:a16="http://schemas.microsoft.com/office/drawing/2014/main" id="{326F14C9-7F9E-4247-B96F-D35BC629E865}"/>
              </a:ext>
            </a:extLst>
          </p:cNvPr>
          <p:cNvSpPr txBox="1"/>
          <p:nvPr/>
        </p:nvSpPr>
        <p:spPr>
          <a:xfrm>
            <a:off x="5216137" y="5501559"/>
            <a:ext cx="1745573" cy="992579"/>
          </a:xfrm>
          <a:prstGeom prst="rect">
            <a:avLst/>
          </a:prstGeom>
          <a:noFill/>
        </p:spPr>
        <p:txBody>
          <a:bodyPr wrap="square" rtlCol="0">
            <a:spAutoFit/>
          </a:bodyPr>
          <a:lstStyle/>
          <a:p>
            <a:pPr algn="r"/>
            <a:r>
              <a:rPr lang="en-US" sz="975" b="1" dirty="0">
                <a:solidFill>
                  <a:schemeClr val="bg1"/>
                </a:solidFill>
              </a:rPr>
              <a:t>Expressive Arts and Design</a:t>
            </a:r>
            <a:endParaRPr lang="en-GB" sz="975" b="1" dirty="0">
              <a:solidFill>
                <a:schemeClr val="bg1"/>
              </a:solidFill>
            </a:endParaRPr>
          </a:p>
        </p:txBody>
      </p:sp>
      <p:sp>
        <p:nvSpPr>
          <p:cNvPr id="2" name="TextBox 1">
            <a:extLst>
              <a:ext uri="{FF2B5EF4-FFF2-40B4-BE49-F238E27FC236}">
                <a16:creationId xmlns:a16="http://schemas.microsoft.com/office/drawing/2014/main" id="{E989DC53-0E7B-4137-8376-6D02BFFE2AE5}"/>
              </a:ext>
            </a:extLst>
          </p:cNvPr>
          <p:cNvSpPr txBox="1"/>
          <p:nvPr/>
        </p:nvSpPr>
        <p:spPr>
          <a:xfrm>
            <a:off x="3656819" y="397175"/>
            <a:ext cx="5885661" cy="1569660"/>
          </a:xfrm>
          <a:prstGeom prst="rect">
            <a:avLst/>
          </a:prstGeom>
          <a:noFill/>
        </p:spPr>
        <p:txBody>
          <a:bodyPr wrap="square" rtlCol="0">
            <a:spAutoFit/>
          </a:bodyPr>
          <a:lstStyle/>
          <a:p>
            <a:endParaRPr lang="en-US" sz="1200" dirty="0"/>
          </a:p>
          <a:p>
            <a:r>
              <a:rPr lang="en-US" sz="1200" dirty="0">
                <a:latin typeface="Twinkl" panose="02000000000000000000" pitchFamily="2" charset="0"/>
              </a:rPr>
              <a:t>As </a:t>
            </a:r>
            <a:r>
              <a:rPr lang="en-US" sz="1200" b="1" dirty="0">
                <a:latin typeface="Twinkl" panose="02000000000000000000" pitchFamily="2" charset="0"/>
              </a:rPr>
              <a:t>Investigative</a:t>
            </a:r>
            <a:r>
              <a:rPr lang="en-US" sz="1200" dirty="0">
                <a:latin typeface="Twinkl" panose="02000000000000000000" pitchFamily="2" charset="0"/>
              </a:rPr>
              <a:t> </a:t>
            </a:r>
            <a:r>
              <a:rPr lang="en-US" sz="1200" b="1" dirty="0">
                <a:latin typeface="Twinkl" panose="02000000000000000000" pitchFamily="2" charset="0"/>
              </a:rPr>
              <a:t>Learners</a:t>
            </a:r>
            <a:r>
              <a:rPr lang="en-US" sz="1200" dirty="0">
                <a:latin typeface="Twinkl" panose="02000000000000000000" pitchFamily="2" charset="0"/>
              </a:rPr>
              <a:t> we will explore and experience things, and ‘have a go’.</a:t>
            </a:r>
          </a:p>
          <a:p>
            <a:endParaRPr lang="en-US" sz="1200" dirty="0">
              <a:latin typeface="Twinkl" panose="02000000000000000000" pitchFamily="2" charset="0"/>
            </a:endParaRPr>
          </a:p>
          <a:p>
            <a:r>
              <a:rPr lang="en-US" sz="1200" dirty="0">
                <a:latin typeface="Twinkl" panose="02000000000000000000" pitchFamily="2" charset="0"/>
              </a:rPr>
              <a:t>As </a:t>
            </a:r>
            <a:r>
              <a:rPr lang="en-US" sz="1200" b="1" dirty="0">
                <a:latin typeface="Twinkl" panose="02000000000000000000" pitchFamily="2" charset="0"/>
              </a:rPr>
              <a:t>Active Learners </a:t>
            </a:r>
            <a:r>
              <a:rPr lang="en-US" sz="1200" dirty="0">
                <a:latin typeface="Twinkl" panose="02000000000000000000" pitchFamily="2" charset="0"/>
              </a:rPr>
              <a:t>we will concentrate and keep on trying if we encounter difficulties and enjoy our achievements.</a:t>
            </a:r>
          </a:p>
          <a:p>
            <a:endParaRPr lang="en-US" sz="1200" dirty="0">
              <a:latin typeface="Twinkl" panose="02000000000000000000" pitchFamily="2" charset="0"/>
            </a:endParaRPr>
          </a:p>
          <a:p>
            <a:r>
              <a:rPr lang="en-US" sz="1200" dirty="0">
                <a:latin typeface="Twinkl" panose="02000000000000000000" pitchFamily="2" charset="0"/>
              </a:rPr>
              <a:t>As </a:t>
            </a:r>
            <a:r>
              <a:rPr lang="en-US" sz="1200" b="1" dirty="0">
                <a:latin typeface="Twinkl" panose="02000000000000000000" pitchFamily="2" charset="0"/>
              </a:rPr>
              <a:t>Creative and Critical Thinkers </a:t>
            </a:r>
            <a:r>
              <a:rPr lang="en-US" sz="1200" dirty="0">
                <a:latin typeface="Twinkl" panose="02000000000000000000" pitchFamily="2" charset="0"/>
              </a:rPr>
              <a:t>we will formulate our own ideas and make links between ideas. We will develop our own strategies for doing things. </a:t>
            </a:r>
          </a:p>
        </p:txBody>
      </p:sp>
      <p:sp>
        <p:nvSpPr>
          <p:cNvPr id="3" name="TextBox 2">
            <a:extLst>
              <a:ext uri="{FF2B5EF4-FFF2-40B4-BE49-F238E27FC236}">
                <a16:creationId xmlns:a16="http://schemas.microsoft.com/office/drawing/2014/main" id="{51535A70-F0E4-45AC-9F58-D85389E86DA9}"/>
              </a:ext>
            </a:extLst>
          </p:cNvPr>
          <p:cNvSpPr txBox="1"/>
          <p:nvPr/>
        </p:nvSpPr>
        <p:spPr>
          <a:xfrm>
            <a:off x="170549" y="2416181"/>
            <a:ext cx="2172845" cy="4524315"/>
          </a:xfrm>
          <a:prstGeom prst="rect">
            <a:avLst/>
          </a:prstGeom>
          <a:noFill/>
        </p:spPr>
        <p:txBody>
          <a:bodyPr wrap="square" rtlCol="0">
            <a:spAutoFit/>
          </a:bodyPr>
          <a:lstStyle/>
          <a:p>
            <a:r>
              <a:rPr lang="en-US" sz="900" b="1" dirty="0">
                <a:latin typeface="Twinkl" panose="02000000000000000000" pitchFamily="2" charset="0"/>
              </a:rPr>
              <a:t>Reading-</a:t>
            </a:r>
          </a:p>
          <a:p>
            <a:r>
              <a:rPr lang="en-US" sz="900" dirty="0">
                <a:latin typeface="Twinkl" panose="02000000000000000000" pitchFamily="2" charset="0"/>
              </a:rPr>
              <a:t>Nursery children will continue to develop their phonics knowledge through different animals. </a:t>
            </a:r>
          </a:p>
          <a:p>
            <a:r>
              <a:rPr lang="en-US" sz="900" dirty="0">
                <a:latin typeface="Twinkl" panose="02000000000000000000" pitchFamily="2" charset="0"/>
              </a:rPr>
              <a:t>Reception children will revisit all Phase 3 diagraphs and trigraphs, then begin to explore CVCC, CCVC words.  </a:t>
            </a:r>
          </a:p>
          <a:p>
            <a:r>
              <a:rPr lang="en-US" sz="900" dirty="0">
                <a:latin typeface="Twinkl" panose="02000000000000000000" pitchFamily="2" charset="0"/>
              </a:rPr>
              <a:t>We will listen to a range of stories including; All Are Welcome by Alexandra Penfold, Clean Up! by </a:t>
            </a:r>
            <a:r>
              <a:rPr lang="en-US" sz="900" dirty="0" err="1">
                <a:latin typeface="Twinkl" panose="02000000000000000000" pitchFamily="2" charset="0"/>
              </a:rPr>
              <a:t>Dapo</a:t>
            </a:r>
            <a:r>
              <a:rPr lang="en-US" sz="900" dirty="0">
                <a:latin typeface="Twinkl" panose="02000000000000000000" pitchFamily="2" charset="0"/>
              </a:rPr>
              <a:t> Adeola and Don’t Spill the Milk! by Christopher </a:t>
            </a:r>
            <a:r>
              <a:rPr lang="en-US" sz="900" dirty="0" err="1">
                <a:latin typeface="Twinkl" panose="02000000000000000000" pitchFamily="2" charset="0"/>
              </a:rPr>
              <a:t>Corr</a:t>
            </a:r>
            <a:r>
              <a:rPr lang="en-US" sz="900" dirty="0">
                <a:latin typeface="Twinkl" panose="02000000000000000000" pitchFamily="2" charset="0"/>
              </a:rPr>
              <a:t> and Stephen Davies.  We will also explore non-fiction books about the world.  </a:t>
            </a:r>
          </a:p>
          <a:p>
            <a:r>
              <a:rPr lang="en-US" sz="900" b="1" dirty="0">
                <a:latin typeface="Twinkl" panose="02000000000000000000" pitchFamily="2" charset="0"/>
              </a:rPr>
              <a:t>Writing- </a:t>
            </a:r>
          </a:p>
          <a:p>
            <a:r>
              <a:rPr lang="en-US" sz="900" dirty="0">
                <a:latin typeface="Twinkl" panose="02000000000000000000" pitchFamily="2" charset="0"/>
              </a:rPr>
              <a:t>Mark making opportunities will be available inside and out.  We will use our phonics knowledge to sound out words to write poetry, signs and stories.   </a:t>
            </a:r>
          </a:p>
          <a:p>
            <a:r>
              <a:rPr lang="en-US" sz="900" b="1" dirty="0">
                <a:latin typeface="Twinkl" panose="02000000000000000000" pitchFamily="2" charset="0"/>
              </a:rPr>
              <a:t>At home you could….</a:t>
            </a:r>
          </a:p>
          <a:p>
            <a:r>
              <a:rPr lang="en-US" sz="900" dirty="0">
                <a:latin typeface="Twinkl" panose="02000000000000000000" pitchFamily="2" charset="0"/>
              </a:rPr>
              <a:t>- share non-fiction books about the world</a:t>
            </a:r>
          </a:p>
          <a:p>
            <a:r>
              <a:rPr lang="en-US" sz="900" dirty="0">
                <a:latin typeface="Twinkl" panose="02000000000000000000" pitchFamily="2" charset="0"/>
              </a:rPr>
              <a:t>- make marks using pencils, paint, chalk, water</a:t>
            </a:r>
          </a:p>
          <a:p>
            <a:r>
              <a:rPr lang="en-US" sz="900" dirty="0">
                <a:latin typeface="Twinkl" panose="02000000000000000000" pitchFamily="2" charset="0"/>
              </a:rPr>
              <a:t>-Nursery: practice name writing using correct letter formation and practice writing other letters at the beginning of words</a:t>
            </a:r>
          </a:p>
          <a:p>
            <a:r>
              <a:rPr lang="en-US" sz="900" dirty="0">
                <a:latin typeface="Twinkl" panose="02000000000000000000" pitchFamily="2" charset="0"/>
              </a:rPr>
              <a:t>- Reception: write sentences using phonics knowledge</a:t>
            </a:r>
          </a:p>
        </p:txBody>
      </p:sp>
      <p:sp>
        <p:nvSpPr>
          <p:cNvPr id="43" name="TextBox 42">
            <a:extLst>
              <a:ext uri="{FF2B5EF4-FFF2-40B4-BE49-F238E27FC236}">
                <a16:creationId xmlns:a16="http://schemas.microsoft.com/office/drawing/2014/main" id="{2EC87FF6-75C8-49F7-929B-BCB6608F97CB}"/>
              </a:ext>
            </a:extLst>
          </p:cNvPr>
          <p:cNvSpPr txBox="1"/>
          <p:nvPr/>
        </p:nvSpPr>
        <p:spPr>
          <a:xfrm>
            <a:off x="2398456" y="2509382"/>
            <a:ext cx="2092881" cy="3293209"/>
          </a:xfrm>
          <a:prstGeom prst="rect">
            <a:avLst/>
          </a:prstGeom>
          <a:noFill/>
        </p:spPr>
        <p:txBody>
          <a:bodyPr wrap="square" rtlCol="0">
            <a:spAutoFit/>
          </a:bodyPr>
          <a:lstStyle/>
          <a:p>
            <a:r>
              <a:rPr lang="en-US" sz="800" dirty="0">
                <a:latin typeface="Twinkl" panose="02000000000000000000" pitchFamily="2" charset="0"/>
              </a:rPr>
              <a:t>We will be using White Rose Mastery Guidance </a:t>
            </a:r>
            <a:r>
              <a:rPr lang="en-GB" sz="800" dirty="0">
                <a:latin typeface="Twinkl" panose="02000000000000000000" pitchFamily="2" charset="0"/>
              </a:rPr>
              <a:t>through the topics: Grouping and Sharing and Visualise, Build and Map</a:t>
            </a:r>
          </a:p>
          <a:p>
            <a:r>
              <a:rPr lang="en-US" sz="800" b="1" dirty="0">
                <a:latin typeface="Twinkl" panose="02000000000000000000" pitchFamily="2" charset="0"/>
              </a:rPr>
              <a:t>Number</a:t>
            </a:r>
          </a:p>
          <a:p>
            <a:r>
              <a:rPr lang="en-US" sz="800" dirty="0">
                <a:latin typeface="Twinkl" panose="02000000000000000000" pitchFamily="2" charset="0"/>
              </a:rPr>
              <a:t>We will be: </a:t>
            </a:r>
          </a:p>
          <a:p>
            <a:r>
              <a:rPr lang="en-US" sz="800" dirty="0">
                <a:latin typeface="Twinkl" panose="02000000000000000000" pitchFamily="2" charset="0"/>
              </a:rPr>
              <a:t>-grouping: dividing a set equally between a certain number of groups</a:t>
            </a:r>
          </a:p>
          <a:p>
            <a:r>
              <a:rPr lang="en-US" sz="800" dirty="0">
                <a:latin typeface="Twinkl" panose="02000000000000000000" pitchFamily="2" charset="0"/>
              </a:rPr>
              <a:t>-sharing: dividing a set by placing a certain number of items in each group</a:t>
            </a:r>
          </a:p>
          <a:p>
            <a:r>
              <a:rPr lang="en-US" sz="800" dirty="0">
                <a:latin typeface="Twinkl" panose="02000000000000000000" pitchFamily="2" charset="0"/>
              </a:rPr>
              <a:t>-thinking about odd and even sharing</a:t>
            </a:r>
          </a:p>
          <a:p>
            <a:r>
              <a:rPr lang="en-US" sz="800" dirty="0">
                <a:latin typeface="Twinkl" panose="02000000000000000000" pitchFamily="2" charset="0"/>
              </a:rPr>
              <a:t>-thinking about the concept of unequal</a:t>
            </a:r>
          </a:p>
          <a:p>
            <a:r>
              <a:rPr lang="en-US" sz="800" dirty="0">
                <a:latin typeface="Twinkl" panose="02000000000000000000" pitchFamily="2" charset="0"/>
              </a:rPr>
              <a:t>-consolidating our work on doubles</a:t>
            </a:r>
          </a:p>
          <a:p>
            <a:r>
              <a:rPr lang="en-US" sz="800" b="1" dirty="0">
                <a:latin typeface="Twinkl" panose="02000000000000000000" pitchFamily="2" charset="0"/>
              </a:rPr>
              <a:t>Shape, Space and Measure</a:t>
            </a:r>
          </a:p>
          <a:p>
            <a:r>
              <a:rPr lang="en-US" sz="800" dirty="0">
                <a:latin typeface="Twinkl" panose="02000000000000000000" pitchFamily="2" charset="0"/>
              </a:rPr>
              <a:t>We will:</a:t>
            </a:r>
          </a:p>
          <a:p>
            <a:r>
              <a:rPr lang="en-US" sz="800" dirty="0">
                <a:latin typeface="Twinkl" panose="02000000000000000000" pitchFamily="2" charset="0"/>
              </a:rPr>
              <a:t>-make and explore patterns</a:t>
            </a:r>
          </a:p>
          <a:p>
            <a:r>
              <a:rPr lang="en-US" sz="800" dirty="0">
                <a:latin typeface="Twinkl" panose="02000000000000000000" pitchFamily="2" charset="0"/>
              </a:rPr>
              <a:t>-describe positions</a:t>
            </a:r>
          </a:p>
          <a:p>
            <a:r>
              <a:rPr lang="en-US" sz="800" dirty="0">
                <a:latin typeface="Twinkl" panose="02000000000000000000" pitchFamily="2" charset="0"/>
              </a:rPr>
              <a:t>-explore mapping</a:t>
            </a:r>
          </a:p>
          <a:p>
            <a:r>
              <a:rPr lang="en-US" sz="800" b="1" dirty="0">
                <a:latin typeface="Twinkl" panose="02000000000000000000" pitchFamily="2" charset="0"/>
              </a:rPr>
              <a:t>At home you could….</a:t>
            </a:r>
          </a:p>
          <a:p>
            <a:r>
              <a:rPr lang="en-US" sz="800" dirty="0">
                <a:latin typeface="Twinkl" panose="02000000000000000000" pitchFamily="2" charset="0"/>
              </a:rPr>
              <a:t>-share objects out at home and see if it is fair</a:t>
            </a:r>
          </a:p>
          <a:p>
            <a:r>
              <a:rPr lang="en-US" sz="800" dirty="0">
                <a:latin typeface="Twinkl" panose="02000000000000000000" pitchFamily="2" charset="0"/>
              </a:rPr>
              <a:t>-identify whether groups are equal</a:t>
            </a:r>
          </a:p>
          <a:p>
            <a:r>
              <a:rPr lang="en-US" sz="800" dirty="0">
                <a:latin typeface="Twinkl" panose="02000000000000000000" pitchFamily="2" charset="0"/>
              </a:rPr>
              <a:t>-look for patterns and shapes </a:t>
            </a:r>
          </a:p>
          <a:p>
            <a:r>
              <a:rPr lang="en-US" sz="800" dirty="0">
                <a:latin typeface="Twinkl" panose="02000000000000000000" pitchFamily="2" charset="0"/>
              </a:rPr>
              <a:t>-think about where things are</a:t>
            </a:r>
          </a:p>
          <a:p>
            <a:r>
              <a:rPr lang="en-US" sz="800" dirty="0">
                <a:latin typeface="Twinkl" panose="02000000000000000000" pitchFamily="2" charset="0"/>
              </a:rPr>
              <a:t>-give instructions to build using positional language</a:t>
            </a:r>
          </a:p>
        </p:txBody>
      </p:sp>
      <p:sp>
        <p:nvSpPr>
          <p:cNvPr id="9" name="Rectangle 8">
            <a:extLst>
              <a:ext uri="{FF2B5EF4-FFF2-40B4-BE49-F238E27FC236}">
                <a16:creationId xmlns:a16="http://schemas.microsoft.com/office/drawing/2014/main" id="{CBEB244C-5D09-4BEB-8771-BBA6EA63ED4F}"/>
              </a:ext>
            </a:extLst>
          </p:cNvPr>
          <p:cNvSpPr/>
          <p:nvPr/>
        </p:nvSpPr>
        <p:spPr>
          <a:xfrm>
            <a:off x="4536243" y="2609522"/>
            <a:ext cx="2472640" cy="784830"/>
          </a:xfrm>
          <a:prstGeom prst="rect">
            <a:avLst/>
          </a:prstGeom>
        </p:spPr>
        <p:txBody>
          <a:bodyPr wrap="square">
            <a:spAutoFit/>
          </a:bodyPr>
          <a:lstStyle/>
          <a:p>
            <a:r>
              <a:rPr lang="en-US" sz="900" dirty="0">
                <a:latin typeface="Twinkl" panose="02000000000000000000" pitchFamily="2" charset="0"/>
              </a:rPr>
              <a:t>This term we will learning about how to stay safe when crossing a road.  We will continue to practice taking turns when playing a variety of games.  </a:t>
            </a:r>
          </a:p>
          <a:p>
            <a:endParaRPr lang="en-US" sz="900" dirty="0">
              <a:latin typeface="Twinkl" panose="02000000000000000000" pitchFamily="2" charset="0"/>
            </a:endParaRPr>
          </a:p>
        </p:txBody>
      </p:sp>
      <p:sp>
        <p:nvSpPr>
          <p:cNvPr id="11" name="Rectangle 10">
            <a:extLst>
              <a:ext uri="{FF2B5EF4-FFF2-40B4-BE49-F238E27FC236}">
                <a16:creationId xmlns:a16="http://schemas.microsoft.com/office/drawing/2014/main" id="{A23C3C7F-D080-4730-9F47-DE56860D388E}"/>
              </a:ext>
            </a:extLst>
          </p:cNvPr>
          <p:cNvSpPr/>
          <p:nvPr/>
        </p:nvSpPr>
        <p:spPr>
          <a:xfrm>
            <a:off x="2479444" y="5845135"/>
            <a:ext cx="1858382" cy="923330"/>
          </a:xfrm>
          <a:prstGeom prst="rect">
            <a:avLst/>
          </a:prstGeom>
        </p:spPr>
        <p:txBody>
          <a:bodyPr wrap="square">
            <a:spAutoFit/>
          </a:bodyPr>
          <a:lstStyle/>
          <a:p>
            <a:pPr lvl="0"/>
            <a:endParaRPr lang="en-GB" sz="900" dirty="0">
              <a:solidFill>
                <a:srgbClr val="000000"/>
              </a:solidFill>
              <a:latin typeface="Calibri" panose="020F0502020204030204" pitchFamily="34" charset="0"/>
              <a:cs typeface="Calibri" panose="020F0502020204030204" pitchFamily="34" charset="0"/>
            </a:endParaRPr>
          </a:p>
          <a:p>
            <a:pPr lvl="0"/>
            <a:r>
              <a:rPr lang="en-GB" sz="900" dirty="0">
                <a:solidFill>
                  <a:srgbClr val="000000"/>
                </a:solidFill>
                <a:latin typeface="Twinkl" panose="02000000000000000000" pitchFamily="2" charset="0"/>
                <a:cs typeface="Calibri" panose="020F0502020204030204" pitchFamily="34" charset="0"/>
              </a:rPr>
              <a:t>As part of our SMSC curriculum, children will participate in a variety of activities, including intra house sports competitions and RE days.</a:t>
            </a:r>
            <a:endParaRPr lang="en-GB" sz="900" dirty="0">
              <a:solidFill>
                <a:srgbClr val="FF0000"/>
              </a:solidFill>
              <a:latin typeface="Twinkl" panose="02000000000000000000" pitchFamily="2" charset="0"/>
              <a:cs typeface="Calibri" panose="020F0502020204030204" pitchFamily="34" charset="0"/>
            </a:endParaRPr>
          </a:p>
        </p:txBody>
      </p:sp>
      <p:sp>
        <p:nvSpPr>
          <p:cNvPr id="52" name="Rectangle 51">
            <a:extLst>
              <a:ext uri="{FF2B5EF4-FFF2-40B4-BE49-F238E27FC236}">
                <a16:creationId xmlns:a16="http://schemas.microsoft.com/office/drawing/2014/main" id="{764FA136-F02F-44EA-AB6F-2DDDCA865187}"/>
              </a:ext>
            </a:extLst>
          </p:cNvPr>
          <p:cNvSpPr/>
          <p:nvPr/>
        </p:nvSpPr>
        <p:spPr>
          <a:xfrm>
            <a:off x="4683858" y="4254966"/>
            <a:ext cx="2262373" cy="646331"/>
          </a:xfrm>
          <a:prstGeom prst="rect">
            <a:avLst/>
          </a:prstGeom>
        </p:spPr>
        <p:txBody>
          <a:bodyPr wrap="square">
            <a:spAutoFit/>
          </a:bodyPr>
          <a:lstStyle/>
          <a:p>
            <a:r>
              <a:rPr lang="en-US" sz="900" dirty="0">
                <a:latin typeface="Twinkl" panose="02000000000000000000" pitchFamily="2" charset="0"/>
              </a:rPr>
              <a:t>This term we will be exploring different animals from around the world and what habitats they live in.  </a:t>
            </a:r>
          </a:p>
          <a:p>
            <a:endParaRPr lang="en-US" sz="900" b="1" dirty="0"/>
          </a:p>
        </p:txBody>
      </p:sp>
      <p:sp>
        <p:nvSpPr>
          <p:cNvPr id="54" name="Rectangle 53">
            <a:extLst>
              <a:ext uri="{FF2B5EF4-FFF2-40B4-BE49-F238E27FC236}">
                <a16:creationId xmlns:a16="http://schemas.microsoft.com/office/drawing/2014/main" id="{FE14576C-EFD6-4418-8C0C-5B580F1047E9}"/>
              </a:ext>
            </a:extLst>
          </p:cNvPr>
          <p:cNvSpPr/>
          <p:nvPr/>
        </p:nvSpPr>
        <p:spPr>
          <a:xfrm>
            <a:off x="7128988" y="2615023"/>
            <a:ext cx="2489748" cy="923330"/>
          </a:xfrm>
          <a:prstGeom prst="rect">
            <a:avLst/>
          </a:prstGeom>
        </p:spPr>
        <p:txBody>
          <a:bodyPr wrap="square">
            <a:spAutoFit/>
          </a:bodyPr>
          <a:lstStyle/>
          <a:p>
            <a:r>
              <a:rPr lang="en-US" sz="900" dirty="0">
                <a:latin typeface="Twinkl" panose="02000000000000000000" pitchFamily="2" charset="0"/>
              </a:rPr>
              <a:t>This term we will talk about our own experiences of holidays and places we have visited.  </a:t>
            </a:r>
          </a:p>
          <a:p>
            <a:r>
              <a:rPr lang="en-US" sz="900" dirty="0">
                <a:latin typeface="Twinkl" panose="02000000000000000000" pitchFamily="2" charset="0"/>
              </a:rPr>
              <a:t>We will learn a variety of new vocabulary related to the world and use these words in our conversations with others.   </a:t>
            </a:r>
          </a:p>
        </p:txBody>
      </p:sp>
      <p:sp>
        <p:nvSpPr>
          <p:cNvPr id="55" name="Rectangle 54">
            <a:extLst>
              <a:ext uri="{FF2B5EF4-FFF2-40B4-BE49-F238E27FC236}">
                <a16:creationId xmlns:a16="http://schemas.microsoft.com/office/drawing/2014/main" id="{1DD3E604-2FAD-4F3C-9530-1A0A9DB9758F}"/>
              </a:ext>
            </a:extLst>
          </p:cNvPr>
          <p:cNvSpPr/>
          <p:nvPr/>
        </p:nvSpPr>
        <p:spPr>
          <a:xfrm>
            <a:off x="7157395" y="4023434"/>
            <a:ext cx="2598901" cy="1200329"/>
          </a:xfrm>
          <a:prstGeom prst="rect">
            <a:avLst/>
          </a:prstGeom>
          <a:noFill/>
        </p:spPr>
        <p:txBody>
          <a:bodyPr wrap="square">
            <a:spAutoFit/>
          </a:bodyPr>
          <a:lstStyle/>
          <a:p>
            <a:r>
              <a:rPr lang="en-US" sz="900" dirty="0">
                <a:latin typeface="Twinkl" panose="02000000000000000000" pitchFamily="2" charset="0"/>
              </a:rPr>
              <a:t>This term we will develop our gross motor skills through access to the outside using tricycles and the trim trail.  In PE we will be practicing our jumping, throwing and running.  </a:t>
            </a:r>
          </a:p>
          <a:p>
            <a:r>
              <a:rPr lang="en-US" sz="900" dirty="0">
                <a:latin typeface="Twinkl" panose="02000000000000000000" pitchFamily="2" charset="0"/>
              </a:rPr>
              <a:t>We will continue to develop our fine motor skills through using a range of small tools and funky finger activities to help develop hand-eye co-ordination. </a:t>
            </a:r>
          </a:p>
        </p:txBody>
      </p:sp>
      <p:sp>
        <p:nvSpPr>
          <p:cNvPr id="59" name="Rectangle 58">
            <a:extLst>
              <a:ext uri="{FF2B5EF4-FFF2-40B4-BE49-F238E27FC236}">
                <a16:creationId xmlns:a16="http://schemas.microsoft.com/office/drawing/2014/main" id="{B0FBD60E-DBBE-4A8C-8195-03FE5C4750B9}"/>
              </a:ext>
            </a:extLst>
          </p:cNvPr>
          <p:cNvSpPr/>
          <p:nvPr/>
        </p:nvSpPr>
        <p:spPr>
          <a:xfrm>
            <a:off x="4553931" y="5766444"/>
            <a:ext cx="2523845" cy="1061829"/>
          </a:xfrm>
          <a:prstGeom prst="rect">
            <a:avLst/>
          </a:prstGeom>
        </p:spPr>
        <p:txBody>
          <a:bodyPr wrap="square">
            <a:spAutoFit/>
          </a:bodyPr>
          <a:lstStyle/>
          <a:p>
            <a:r>
              <a:rPr lang="en-US" sz="900" dirty="0">
                <a:latin typeface="Twinkl" panose="02000000000000000000" pitchFamily="2" charset="0"/>
              </a:rPr>
              <a:t>This term we will develop our art skills through using a variety of resources to create pandas, lions, geckos, monkeys as well as the Taj Mahal and the Earth.  </a:t>
            </a:r>
          </a:p>
          <a:p>
            <a:r>
              <a:rPr lang="en-US" sz="900" dirty="0">
                <a:latin typeface="Twinkl" panose="02000000000000000000" pitchFamily="2" charset="0"/>
              </a:rPr>
              <a:t>We will use our imagination in our role play area linked to our interests.    </a:t>
            </a:r>
          </a:p>
          <a:p>
            <a:endParaRPr lang="en-US" sz="900" b="1" dirty="0"/>
          </a:p>
        </p:txBody>
      </p:sp>
      <p:sp>
        <p:nvSpPr>
          <p:cNvPr id="63" name="Rectangle 62">
            <a:extLst>
              <a:ext uri="{FF2B5EF4-FFF2-40B4-BE49-F238E27FC236}">
                <a16:creationId xmlns:a16="http://schemas.microsoft.com/office/drawing/2014/main" id="{54BAB88D-6848-4785-BFBD-DC6F3A246FF8}"/>
              </a:ext>
            </a:extLst>
          </p:cNvPr>
          <p:cNvSpPr/>
          <p:nvPr/>
        </p:nvSpPr>
        <p:spPr>
          <a:xfrm>
            <a:off x="7220374" y="5664132"/>
            <a:ext cx="2372123" cy="1061829"/>
          </a:xfrm>
          <a:prstGeom prst="rect">
            <a:avLst/>
          </a:prstGeom>
        </p:spPr>
        <p:txBody>
          <a:bodyPr wrap="square">
            <a:spAutoFit/>
          </a:bodyPr>
          <a:lstStyle/>
          <a:p>
            <a:r>
              <a:rPr lang="en-US" sz="900" b="1" dirty="0">
                <a:latin typeface="Twinkl" panose="02000000000000000000" pitchFamily="2" charset="0"/>
              </a:rPr>
              <a:t>Does everyone believe in God?</a:t>
            </a:r>
          </a:p>
          <a:p>
            <a:r>
              <a:rPr lang="en-US" sz="900" dirty="0">
                <a:latin typeface="Twinkl" panose="02000000000000000000" pitchFamily="2" charset="0"/>
              </a:rPr>
              <a:t>We will explore the different characteristics attributed to God or the divine and develop an understanding that different people use the word ‘God’ to mean slightly different things. We will share our own ideas about God.</a:t>
            </a:r>
          </a:p>
        </p:txBody>
      </p:sp>
      <p:pic>
        <p:nvPicPr>
          <p:cNvPr id="13" name="Picture 12">
            <a:extLst>
              <a:ext uri="{FF2B5EF4-FFF2-40B4-BE49-F238E27FC236}">
                <a16:creationId xmlns:a16="http://schemas.microsoft.com/office/drawing/2014/main" id="{9EA0624D-E048-4F76-B317-D6DC276DE35E}"/>
              </a:ext>
            </a:extLst>
          </p:cNvPr>
          <p:cNvPicPr>
            <a:picLocks noChangeAspect="1"/>
          </p:cNvPicPr>
          <p:nvPr/>
        </p:nvPicPr>
        <p:blipFill rotWithShape="1">
          <a:blip r:embed="rId7"/>
          <a:srcRect t="14718" b="17353"/>
          <a:stretch/>
        </p:blipFill>
        <p:spPr>
          <a:xfrm>
            <a:off x="1925513" y="1328001"/>
            <a:ext cx="564497" cy="696643"/>
          </a:xfrm>
          <a:prstGeom prst="rect">
            <a:avLst/>
          </a:prstGeom>
        </p:spPr>
      </p:pic>
      <p:pic>
        <p:nvPicPr>
          <p:cNvPr id="15" name="Picture 14">
            <a:extLst>
              <a:ext uri="{FF2B5EF4-FFF2-40B4-BE49-F238E27FC236}">
                <a16:creationId xmlns:a16="http://schemas.microsoft.com/office/drawing/2014/main" id="{8AF030D1-2DA1-4454-BFD3-EB83361B3BFE}"/>
              </a:ext>
            </a:extLst>
          </p:cNvPr>
          <p:cNvPicPr>
            <a:picLocks noChangeAspect="1"/>
          </p:cNvPicPr>
          <p:nvPr/>
        </p:nvPicPr>
        <p:blipFill rotWithShape="1">
          <a:blip r:embed="rId8"/>
          <a:srcRect t="20650" b="11767"/>
          <a:stretch/>
        </p:blipFill>
        <p:spPr>
          <a:xfrm>
            <a:off x="2565253" y="1329894"/>
            <a:ext cx="563972" cy="689067"/>
          </a:xfrm>
          <a:prstGeom prst="rect">
            <a:avLst/>
          </a:prstGeom>
        </p:spPr>
      </p:pic>
      <p:pic>
        <p:nvPicPr>
          <p:cNvPr id="16" name="Picture 15">
            <a:extLst>
              <a:ext uri="{FF2B5EF4-FFF2-40B4-BE49-F238E27FC236}">
                <a16:creationId xmlns:a16="http://schemas.microsoft.com/office/drawing/2014/main" id="{F114F842-596A-4C5F-A6C9-A76779664C70}"/>
              </a:ext>
            </a:extLst>
          </p:cNvPr>
          <p:cNvPicPr>
            <a:picLocks noChangeAspect="1"/>
          </p:cNvPicPr>
          <p:nvPr/>
        </p:nvPicPr>
        <p:blipFill rotWithShape="1">
          <a:blip r:embed="rId9"/>
          <a:srcRect t="18242" b="13858"/>
          <a:stretch/>
        </p:blipFill>
        <p:spPr>
          <a:xfrm>
            <a:off x="1165952" y="1321333"/>
            <a:ext cx="569477" cy="703311"/>
          </a:xfrm>
          <a:prstGeom prst="rect">
            <a:avLst/>
          </a:prstGeom>
        </p:spPr>
      </p:pic>
      <p:pic>
        <p:nvPicPr>
          <p:cNvPr id="17" name="Picture 16">
            <a:extLst>
              <a:ext uri="{FF2B5EF4-FFF2-40B4-BE49-F238E27FC236}">
                <a16:creationId xmlns:a16="http://schemas.microsoft.com/office/drawing/2014/main" id="{FB02B936-60D2-435F-B343-007CEC1E0809}"/>
              </a:ext>
            </a:extLst>
          </p:cNvPr>
          <p:cNvPicPr>
            <a:picLocks noChangeAspect="1"/>
          </p:cNvPicPr>
          <p:nvPr/>
        </p:nvPicPr>
        <p:blipFill rotWithShape="1">
          <a:blip r:embed="rId10"/>
          <a:srcRect t="21315" b="10460"/>
          <a:stretch/>
        </p:blipFill>
        <p:spPr>
          <a:xfrm>
            <a:off x="426785" y="1325482"/>
            <a:ext cx="569477" cy="705145"/>
          </a:xfrm>
          <a:prstGeom prst="rect">
            <a:avLst/>
          </a:prstGeom>
        </p:spPr>
      </p:pic>
    </p:spTree>
    <p:extLst>
      <p:ext uri="{BB962C8B-B14F-4D97-AF65-F5344CB8AC3E}">
        <p14:creationId xmlns:p14="http://schemas.microsoft.com/office/powerpoint/2010/main" val="28749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2EC87B58BD7A41A7D69ADEBD652E78" ma:contentTypeVersion="20" ma:contentTypeDescription="Create a new document." ma:contentTypeScope="" ma:versionID="897be2cb40f8d8cd0873dc4beab17def">
  <xsd:schema xmlns:xsd="http://www.w3.org/2001/XMLSchema" xmlns:xs="http://www.w3.org/2001/XMLSchema" xmlns:p="http://schemas.microsoft.com/office/2006/metadata/properties" xmlns:ns2="6a158a6a-454f-4afe-a7d4-2c9353e6d01f" xmlns:ns3="27710824-13d0-4ff0-80b4-1133d42a8012" targetNamespace="http://schemas.microsoft.com/office/2006/metadata/properties" ma:root="true" ma:fieldsID="7f592cfcd3eeb02f158aff61ebc773bb" ns2:_="" ns3:_="">
    <xsd:import namespace="6a158a6a-454f-4afe-a7d4-2c9353e6d01f"/>
    <xsd:import namespace="27710824-13d0-4ff0-80b4-1133d42a8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8a6a-454f-4afe-a7d4-2c9353e6d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1127a7-ea9e-42e0-b75c-90388b9b2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10824-13d0-4ff0-80b4-1133d42a80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82fe9f2-ec51-4e50-8215-75bb076ba325}" ma:internalName="TaxCatchAll" ma:showField="CatchAllData" ma:web="27710824-13d0-4ff0-80b4-1133d42a8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158a6a-454f-4afe-a7d4-2c9353e6d01f">
      <Terms xmlns="http://schemas.microsoft.com/office/infopath/2007/PartnerControls"/>
    </lcf76f155ced4ddcb4097134ff3c332f>
    <TaxCatchAll xmlns="27710824-13d0-4ff0-80b4-1133d42a80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81DD0-BC0A-411D-B15B-4B40C3C329BE}"/>
</file>

<file path=customXml/itemProps2.xml><?xml version="1.0" encoding="utf-8"?>
<ds:datastoreItem xmlns:ds="http://schemas.openxmlformats.org/officeDocument/2006/customXml" ds:itemID="{2BFAC91D-BA4B-4311-B5FB-C3D24A6D3EB6}">
  <ds:schemaRefs>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61cb09d6-26cd-4fbc-81f3-b389e21c1a7f"/>
    <ds:schemaRef ds:uri="6a158a6a-454f-4afe-a7d4-2c9353e6d01f"/>
    <ds:schemaRef ds:uri="27710824-13d0-4ff0-80b4-1133d42a8012"/>
  </ds:schemaRefs>
</ds:datastoreItem>
</file>

<file path=customXml/itemProps3.xml><?xml version="1.0" encoding="utf-8"?>
<ds:datastoreItem xmlns:ds="http://schemas.openxmlformats.org/officeDocument/2006/customXml" ds:itemID="{49B35DAB-1654-4039-AA5B-082FDDC5C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20158</TotalTime>
  <Words>660</Words>
  <Application>Microsoft Office PowerPoint</Application>
  <PresentationFormat>A4 Paper (210x297 mm)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9313123 office.3123</dc:creator>
  <cp:lastModifiedBy>Mrs Jarrett</cp:lastModifiedBy>
  <cp:revision>202</cp:revision>
  <cp:lastPrinted>2021-05-28T11:17:02Z</cp:lastPrinted>
  <dcterms:created xsi:type="dcterms:W3CDTF">2021-05-28T10:08:42Z</dcterms:created>
  <dcterms:modified xsi:type="dcterms:W3CDTF">2026-05-22T10:21:02Z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0x0101005E2EC87B58BD7A41A7D69ADEBD652E78</vt:lpwstr>
  </property>
</Properties>
</file>