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18" d="100"/>
          <a:sy n="118" d="100"/>
        </p:scale>
        <p:origin x="8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6201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105585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19897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697829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887408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52951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AE4DE7-7F8A-4FF9-8E17-4EB95647ECFE}"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59999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AE4DE7-7F8A-4FF9-8E17-4EB95647ECFE}"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97531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AE4DE7-7F8A-4FF9-8E17-4EB95647ECFE}"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4103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93129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994897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E4DE7-7F8A-4FF9-8E17-4EB95647ECFE}" type="datetimeFigureOut">
              <a:rPr lang="en-GB" smtClean="0"/>
              <a:t>27/03/2026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EB9F9C-00DD-456E-BFB0-3D184BCC10DD}" type="slidenum">
              <a:rPr lang="en-GB" smtClean="0"/>
              <a:t>‹#›</a:t>
            </a:fld>
            <a:endParaRPr lang="en-GB"/>
          </a:p>
        </p:txBody>
      </p:sp>
    </p:spTree>
    <p:extLst>
      <p:ext uri="{BB962C8B-B14F-4D97-AF65-F5344CB8AC3E}">
        <p14:creationId xmlns:p14="http://schemas.microsoft.com/office/powerpoint/2010/main" val="105263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Diagonal Corners Rounded 3">
            <a:extLst>
              <a:ext uri="{FF2B5EF4-FFF2-40B4-BE49-F238E27FC236}">
                <a16:creationId xmlns:a16="http://schemas.microsoft.com/office/drawing/2014/main" id="{B62656C7-FA13-4C84-97F1-4787E0C107DE}"/>
              </a:ext>
            </a:extLst>
          </p:cNvPr>
          <p:cNvSpPr/>
          <p:nvPr/>
        </p:nvSpPr>
        <p:spPr>
          <a:xfrm>
            <a:off x="3579966" y="232964"/>
            <a:ext cx="6124655" cy="1841699"/>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5" name="Rectangle: Diagonal Corners Rounded 4">
            <a:extLst>
              <a:ext uri="{FF2B5EF4-FFF2-40B4-BE49-F238E27FC236}">
                <a16:creationId xmlns:a16="http://schemas.microsoft.com/office/drawing/2014/main" id="{03E8DE4E-A95E-483A-A699-EABB5AA1488B}"/>
              </a:ext>
            </a:extLst>
          </p:cNvPr>
          <p:cNvSpPr/>
          <p:nvPr/>
        </p:nvSpPr>
        <p:spPr>
          <a:xfrm>
            <a:off x="118624" y="230521"/>
            <a:ext cx="3277720" cy="1017101"/>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6" name="Rectangle: Diagonal Corners Rounded 5">
            <a:extLst>
              <a:ext uri="{FF2B5EF4-FFF2-40B4-BE49-F238E27FC236}">
                <a16:creationId xmlns:a16="http://schemas.microsoft.com/office/drawing/2014/main" id="{4787B26A-CAFA-4122-9581-3993AFD111D0}"/>
              </a:ext>
            </a:extLst>
          </p:cNvPr>
          <p:cNvSpPr/>
          <p:nvPr/>
        </p:nvSpPr>
        <p:spPr>
          <a:xfrm>
            <a:off x="184754" y="2212463"/>
            <a:ext cx="2152824" cy="452500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8" name="Rectangle: Diagonal Corners Rounded 7">
            <a:extLst>
              <a:ext uri="{FF2B5EF4-FFF2-40B4-BE49-F238E27FC236}">
                <a16:creationId xmlns:a16="http://schemas.microsoft.com/office/drawing/2014/main" id="{8238F6DB-F444-4881-B025-A9E420DFE549}"/>
              </a:ext>
            </a:extLst>
          </p:cNvPr>
          <p:cNvSpPr/>
          <p:nvPr/>
        </p:nvSpPr>
        <p:spPr>
          <a:xfrm>
            <a:off x="4499442" y="2221540"/>
            <a:ext cx="2515142" cy="1327512"/>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14" name="Rectangle: Diagonal Corners Rounded 13">
            <a:extLst>
              <a:ext uri="{FF2B5EF4-FFF2-40B4-BE49-F238E27FC236}">
                <a16:creationId xmlns:a16="http://schemas.microsoft.com/office/drawing/2014/main" id="{2D3692A2-2089-469E-85F5-99870EEDF311}"/>
              </a:ext>
            </a:extLst>
          </p:cNvPr>
          <p:cNvSpPr/>
          <p:nvPr/>
        </p:nvSpPr>
        <p:spPr>
          <a:xfrm>
            <a:off x="10215513" y="3971329"/>
            <a:ext cx="2361957" cy="121360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18" name="Rectangle 17">
            <a:extLst>
              <a:ext uri="{FF2B5EF4-FFF2-40B4-BE49-F238E27FC236}">
                <a16:creationId xmlns:a16="http://schemas.microsoft.com/office/drawing/2014/main" id="{112D18C7-25B7-44A9-9046-7A1A8B51A8D6}"/>
              </a:ext>
            </a:extLst>
          </p:cNvPr>
          <p:cNvSpPr/>
          <p:nvPr/>
        </p:nvSpPr>
        <p:spPr>
          <a:xfrm>
            <a:off x="255503" y="1289314"/>
            <a:ext cx="3003962" cy="7853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pic>
        <p:nvPicPr>
          <p:cNvPr id="20" name="Picture 19">
            <a:extLst>
              <a:ext uri="{FF2B5EF4-FFF2-40B4-BE49-F238E27FC236}">
                <a16:creationId xmlns:a16="http://schemas.microsoft.com/office/drawing/2014/main" id="{F2EC4A2F-C5DE-4CCC-8DB2-59F9D9C3A23E}"/>
              </a:ext>
            </a:extLst>
          </p:cNvPr>
          <p:cNvPicPr>
            <a:picLocks noChangeAspect="1"/>
          </p:cNvPicPr>
          <p:nvPr/>
        </p:nvPicPr>
        <p:blipFill>
          <a:blip r:embed="rId2"/>
          <a:stretch>
            <a:fillRect/>
          </a:stretch>
        </p:blipFill>
        <p:spPr>
          <a:xfrm>
            <a:off x="2427668" y="2226931"/>
            <a:ext cx="1971465" cy="3315874"/>
          </a:xfrm>
          <a:prstGeom prst="rect">
            <a:avLst/>
          </a:prstGeom>
        </p:spPr>
      </p:pic>
      <p:pic>
        <p:nvPicPr>
          <p:cNvPr id="26" name="Picture 25">
            <a:extLst>
              <a:ext uri="{FF2B5EF4-FFF2-40B4-BE49-F238E27FC236}">
                <a16:creationId xmlns:a16="http://schemas.microsoft.com/office/drawing/2014/main" id="{6BCBEE75-4041-4AEF-9595-72ECCC1E6E08}"/>
              </a:ext>
            </a:extLst>
          </p:cNvPr>
          <p:cNvPicPr>
            <a:picLocks noChangeAspect="1"/>
          </p:cNvPicPr>
          <p:nvPr/>
        </p:nvPicPr>
        <p:blipFill>
          <a:blip r:embed="rId3"/>
          <a:stretch>
            <a:fillRect/>
          </a:stretch>
        </p:blipFill>
        <p:spPr>
          <a:xfrm>
            <a:off x="4541944" y="5412682"/>
            <a:ext cx="2472640" cy="1324788"/>
          </a:xfrm>
          <a:prstGeom prst="rect">
            <a:avLst/>
          </a:prstGeom>
        </p:spPr>
      </p:pic>
      <p:pic>
        <p:nvPicPr>
          <p:cNvPr id="27" name="Picture 26">
            <a:extLst>
              <a:ext uri="{FF2B5EF4-FFF2-40B4-BE49-F238E27FC236}">
                <a16:creationId xmlns:a16="http://schemas.microsoft.com/office/drawing/2014/main" id="{C951014B-E3ED-466A-AF6F-22D18013E9D4}"/>
              </a:ext>
            </a:extLst>
          </p:cNvPr>
          <p:cNvPicPr>
            <a:picLocks noChangeAspect="1"/>
          </p:cNvPicPr>
          <p:nvPr/>
        </p:nvPicPr>
        <p:blipFill>
          <a:blip r:embed="rId3"/>
          <a:stretch>
            <a:fillRect/>
          </a:stretch>
        </p:blipFill>
        <p:spPr>
          <a:xfrm>
            <a:off x="7108735" y="5412683"/>
            <a:ext cx="2623553" cy="1324788"/>
          </a:xfrm>
          <a:prstGeom prst="rect">
            <a:avLst/>
          </a:prstGeom>
        </p:spPr>
      </p:pic>
      <p:sp>
        <p:nvSpPr>
          <p:cNvPr id="29" name="Rectangle: Diagonal Corners Rounded 28">
            <a:extLst>
              <a:ext uri="{FF2B5EF4-FFF2-40B4-BE49-F238E27FC236}">
                <a16:creationId xmlns:a16="http://schemas.microsoft.com/office/drawing/2014/main" id="{5293D54B-F153-4EFE-B15D-9A2E14673BE2}"/>
              </a:ext>
            </a:extLst>
          </p:cNvPr>
          <p:cNvSpPr/>
          <p:nvPr/>
        </p:nvSpPr>
        <p:spPr>
          <a:xfrm>
            <a:off x="2421290" y="5596173"/>
            <a:ext cx="1971465" cy="1141298"/>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32" name="Rectangle: Diagonal Corners Rounded 31">
            <a:extLst>
              <a:ext uri="{FF2B5EF4-FFF2-40B4-BE49-F238E27FC236}">
                <a16:creationId xmlns:a16="http://schemas.microsoft.com/office/drawing/2014/main" id="{636DECAC-2F18-46A6-ADDE-660CB269DD6E}"/>
              </a:ext>
            </a:extLst>
          </p:cNvPr>
          <p:cNvSpPr/>
          <p:nvPr/>
        </p:nvSpPr>
        <p:spPr>
          <a:xfrm>
            <a:off x="7901940" y="343557"/>
            <a:ext cx="1700976" cy="262217"/>
          </a:xfrm>
          <a:prstGeom prst="round2Diag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3" name="TextBox 32">
            <a:extLst>
              <a:ext uri="{FF2B5EF4-FFF2-40B4-BE49-F238E27FC236}">
                <a16:creationId xmlns:a16="http://schemas.microsoft.com/office/drawing/2014/main" id="{ECCC7A50-1E51-417D-BBDA-7AF9CE5175D3}"/>
              </a:ext>
            </a:extLst>
          </p:cNvPr>
          <p:cNvSpPr txBox="1"/>
          <p:nvPr/>
        </p:nvSpPr>
        <p:spPr>
          <a:xfrm>
            <a:off x="7437120" y="338328"/>
            <a:ext cx="2193871" cy="267446"/>
          </a:xfrm>
          <a:prstGeom prst="rect">
            <a:avLst/>
          </a:prstGeom>
          <a:noFill/>
        </p:spPr>
        <p:txBody>
          <a:bodyPr wrap="square" rtlCol="0">
            <a:spAutoFit/>
          </a:bodyPr>
          <a:lstStyle/>
          <a:p>
            <a:pPr algn="r"/>
            <a:r>
              <a:rPr lang="en-US" sz="1138" b="1" dirty="0">
                <a:solidFill>
                  <a:schemeClr val="bg1"/>
                </a:solidFill>
              </a:rPr>
              <a:t>Characteristics of Learning</a:t>
            </a:r>
            <a:endParaRPr lang="en-GB" sz="1138" b="1" dirty="0">
              <a:solidFill>
                <a:schemeClr val="bg1"/>
              </a:solidFill>
            </a:endParaRPr>
          </a:p>
        </p:txBody>
      </p:sp>
      <p:sp>
        <p:nvSpPr>
          <p:cNvPr id="34" name="Rectangle: Diagonal Corners Rounded 33">
            <a:extLst>
              <a:ext uri="{FF2B5EF4-FFF2-40B4-BE49-F238E27FC236}">
                <a16:creationId xmlns:a16="http://schemas.microsoft.com/office/drawing/2014/main" id="{8A26E71E-1D93-4303-BFF3-A5F608277CDC}"/>
              </a:ext>
            </a:extLst>
          </p:cNvPr>
          <p:cNvSpPr/>
          <p:nvPr/>
        </p:nvSpPr>
        <p:spPr>
          <a:xfrm>
            <a:off x="1114243" y="2291146"/>
            <a:ext cx="948840" cy="250070"/>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5" name="TextBox 34">
            <a:extLst>
              <a:ext uri="{FF2B5EF4-FFF2-40B4-BE49-F238E27FC236}">
                <a16:creationId xmlns:a16="http://schemas.microsoft.com/office/drawing/2014/main" id="{7327A914-7E4B-4A78-A7A8-2B183988055F}"/>
              </a:ext>
            </a:extLst>
          </p:cNvPr>
          <p:cNvSpPr txBox="1"/>
          <p:nvPr/>
        </p:nvSpPr>
        <p:spPr>
          <a:xfrm>
            <a:off x="1258368" y="2279663"/>
            <a:ext cx="835200" cy="242374"/>
          </a:xfrm>
          <a:prstGeom prst="rect">
            <a:avLst/>
          </a:prstGeom>
          <a:noFill/>
        </p:spPr>
        <p:txBody>
          <a:bodyPr wrap="square" rtlCol="0">
            <a:spAutoFit/>
          </a:bodyPr>
          <a:lstStyle/>
          <a:p>
            <a:pPr algn="r"/>
            <a:r>
              <a:rPr lang="en-US" sz="975" b="1" dirty="0">
                <a:solidFill>
                  <a:schemeClr val="bg1"/>
                </a:solidFill>
              </a:rPr>
              <a:t>LITERACY</a:t>
            </a:r>
            <a:endParaRPr lang="en-GB" sz="975" b="1" dirty="0">
              <a:solidFill>
                <a:schemeClr val="bg1"/>
              </a:solidFill>
            </a:endParaRPr>
          </a:p>
        </p:txBody>
      </p:sp>
      <p:pic>
        <p:nvPicPr>
          <p:cNvPr id="36" name="Picture 35">
            <a:extLst>
              <a:ext uri="{FF2B5EF4-FFF2-40B4-BE49-F238E27FC236}">
                <a16:creationId xmlns:a16="http://schemas.microsoft.com/office/drawing/2014/main" id="{8EFB4DA6-B0C8-40A0-9658-92E67EE644EC}"/>
              </a:ext>
            </a:extLst>
          </p:cNvPr>
          <p:cNvPicPr>
            <a:picLocks noChangeAspect="1"/>
          </p:cNvPicPr>
          <p:nvPr/>
        </p:nvPicPr>
        <p:blipFill>
          <a:blip r:embed="rId4"/>
          <a:stretch>
            <a:fillRect/>
          </a:stretch>
        </p:blipFill>
        <p:spPr>
          <a:xfrm>
            <a:off x="2996378" y="2282193"/>
            <a:ext cx="1153316" cy="247671"/>
          </a:xfrm>
          <a:prstGeom prst="rect">
            <a:avLst/>
          </a:prstGeom>
        </p:spPr>
      </p:pic>
      <p:pic>
        <p:nvPicPr>
          <p:cNvPr id="37" name="Picture 36">
            <a:extLst>
              <a:ext uri="{FF2B5EF4-FFF2-40B4-BE49-F238E27FC236}">
                <a16:creationId xmlns:a16="http://schemas.microsoft.com/office/drawing/2014/main" id="{F6A906BF-7CD9-49CF-8AE7-148C4AD7B79C}"/>
              </a:ext>
            </a:extLst>
          </p:cNvPr>
          <p:cNvPicPr>
            <a:picLocks noChangeAspect="1"/>
          </p:cNvPicPr>
          <p:nvPr/>
        </p:nvPicPr>
        <p:blipFill>
          <a:blip r:embed="rId4"/>
          <a:stretch>
            <a:fillRect/>
          </a:stretch>
        </p:blipFill>
        <p:spPr>
          <a:xfrm>
            <a:off x="4541944" y="2260121"/>
            <a:ext cx="2451096" cy="247671"/>
          </a:xfrm>
          <a:prstGeom prst="rect">
            <a:avLst/>
          </a:prstGeom>
        </p:spPr>
      </p:pic>
      <p:sp>
        <p:nvSpPr>
          <p:cNvPr id="40" name="TextBox 39">
            <a:extLst>
              <a:ext uri="{FF2B5EF4-FFF2-40B4-BE49-F238E27FC236}">
                <a16:creationId xmlns:a16="http://schemas.microsoft.com/office/drawing/2014/main" id="{939B9080-EA0F-45A5-8BB1-C668E8DF89F6}"/>
              </a:ext>
            </a:extLst>
          </p:cNvPr>
          <p:cNvSpPr txBox="1"/>
          <p:nvPr/>
        </p:nvSpPr>
        <p:spPr>
          <a:xfrm>
            <a:off x="3040082" y="2280299"/>
            <a:ext cx="1142609" cy="242374"/>
          </a:xfrm>
          <a:prstGeom prst="rect">
            <a:avLst/>
          </a:prstGeom>
          <a:noFill/>
        </p:spPr>
        <p:txBody>
          <a:bodyPr wrap="square" rtlCol="0">
            <a:spAutoFit/>
          </a:bodyPr>
          <a:lstStyle/>
          <a:p>
            <a:pPr algn="r"/>
            <a:r>
              <a:rPr lang="en-US" sz="975" b="1" dirty="0">
                <a:solidFill>
                  <a:schemeClr val="bg1"/>
                </a:solidFill>
              </a:rPr>
              <a:t>MATHEMATICS</a:t>
            </a:r>
            <a:endParaRPr lang="en-GB" sz="975" b="1" dirty="0">
              <a:solidFill>
                <a:schemeClr val="bg1"/>
              </a:solidFill>
            </a:endParaRPr>
          </a:p>
        </p:txBody>
      </p:sp>
      <p:sp>
        <p:nvSpPr>
          <p:cNvPr id="42" name="TextBox 41">
            <a:extLst>
              <a:ext uri="{FF2B5EF4-FFF2-40B4-BE49-F238E27FC236}">
                <a16:creationId xmlns:a16="http://schemas.microsoft.com/office/drawing/2014/main" id="{9835012C-E248-476E-98E5-B0FBE0B6D680}"/>
              </a:ext>
            </a:extLst>
          </p:cNvPr>
          <p:cNvSpPr txBox="1"/>
          <p:nvPr/>
        </p:nvSpPr>
        <p:spPr>
          <a:xfrm>
            <a:off x="4427599" y="2258460"/>
            <a:ext cx="2579645" cy="242374"/>
          </a:xfrm>
          <a:prstGeom prst="rect">
            <a:avLst/>
          </a:prstGeom>
          <a:noFill/>
        </p:spPr>
        <p:txBody>
          <a:bodyPr wrap="square" rtlCol="0">
            <a:spAutoFit/>
          </a:bodyPr>
          <a:lstStyle/>
          <a:p>
            <a:pPr algn="ctr"/>
            <a:r>
              <a:rPr lang="en-US" sz="975" b="1" dirty="0">
                <a:solidFill>
                  <a:schemeClr val="bg1"/>
                </a:solidFill>
              </a:rPr>
              <a:t>Personal, Social and Emotional Development</a:t>
            </a:r>
            <a:endParaRPr lang="en-GB" sz="975" b="1" dirty="0">
              <a:solidFill>
                <a:schemeClr val="bg1"/>
              </a:solidFill>
            </a:endParaRPr>
          </a:p>
        </p:txBody>
      </p:sp>
      <p:pic>
        <p:nvPicPr>
          <p:cNvPr id="45" name="Picture 44">
            <a:extLst>
              <a:ext uri="{FF2B5EF4-FFF2-40B4-BE49-F238E27FC236}">
                <a16:creationId xmlns:a16="http://schemas.microsoft.com/office/drawing/2014/main" id="{3BB634BC-D462-4225-B115-407652B2E1B8}"/>
              </a:ext>
            </a:extLst>
          </p:cNvPr>
          <p:cNvPicPr>
            <a:picLocks noChangeAspect="1"/>
          </p:cNvPicPr>
          <p:nvPr/>
        </p:nvPicPr>
        <p:blipFill>
          <a:blip r:embed="rId5"/>
          <a:stretch>
            <a:fillRect/>
          </a:stretch>
        </p:blipFill>
        <p:spPr>
          <a:xfrm>
            <a:off x="7128987" y="2224264"/>
            <a:ext cx="2623776" cy="1324788"/>
          </a:xfrm>
          <a:prstGeom prst="rect">
            <a:avLst/>
          </a:prstGeom>
        </p:spPr>
      </p:pic>
      <p:pic>
        <p:nvPicPr>
          <p:cNvPr id="46" name="Picture 45">
            <a:extLst>
              <a:ext uri="{FF2B5EF4-FFF2-40B4-BE49-F238E27FC236}">
                <a16:creationId xmlns:a16="http://schemas.microsoft.com/office/drawing/2014/main" id="{5DC5DDA9-A636-4BE7-84D3-B19CF2D44610}"/>
              </a:ext>
            </a:extLst>
          </p:cNvPr>
          <p:cNvPicPr>
            <a:picLocks noChangeAspect="1"/>
          </p:cNvPicPr>
          <p:nvPr/>
        </p:nvPicPr>
        <p:blipFill>
          <a:blip r:embed="rId5"/>
          <a:stretch>
            <a:fillRect/>
          </a:stretch>
        </p:blipFill>
        <p:spPr>
          <a:xfrm>
            <a:off x="7132944" y="3667295"/>
            <a:ext cx="2623554" cy="1667296"/>
          </a:xfrm>
          <a:prstGeom prst="rect">
            <a:avLst/>
          </a:prstGeom>
        </p:spPr>
      </p:pic>
      <p:pic>
        <p:nvPicPr>
          <p:cNvPr id="47" name="Picture 46">
            <a:extLst>
              <a:ext uri="{FF2B5EF4-FFF2-40B4-BE49-F238E27FC236}">
                <a16:creationId xmlns:a16="http://schemas.microsoft.com/office/drawing/2014/main" id="{1FF63C65-25F3-4093-8A43-71E537B06E3C}"/>
              </a:ext>
            </a:extLst>
          </p:cNvPr>
          <p:cNvPicPr>
            <a:picLocks noChangeAspect="1"/>
          </p:cNvPicPr>
          <p:nvPr/>
        </p:nvPicPr>
        <p:blipFill>
          <a:blip r:embed="rId5"/>
          <a:stretch>
            <a:fillRect/>
          </a:stretch>
        </p:blipFill>
        <p:spPr>
          <a:xfrm>
            <a:off x="4541944" y="3667295"/>
            <a:ext cx="2472640" cy="1667295"/>
          </a:xfrm>
          <a:prstGeom prst="rect">
            <a:avLst/>
          </a:prstGeom>
        </p:spPr>
      </p:pic>
      <p:pic>
        <p:nvPicPr>
          <p:cNvPr id="48" name="Picture 47">
            <a:extLst>
              <a:ext uri="{FF2B5EF4-FFF2-40B4-BE49-F238E27FC236}">
                <a16:creationId xmlns:a16="http://schemas.microsoft.com/office/drawing/2014/main" id="{9DFE1AE1-408D-4885-8082-7D2320A7DE21}"/>
              </a:ext>
            </a:extLst>
          </p:cNvPr>
          <p:cNvPicPr>
            <a:picLocks noChangeAspect="1"/>
          </p:cNvPicPr>
          <p:nvPr/>
        </p:nvPicPr>
        <p:blipFill>
          <a:blip r:embed="rId6"/>
          <a:stretch>
            <a:fillRect/>
          </a:stretch>
        </p:blipFill>
        <p:spPr>
          <a:xfrm>
            <a:off x="7963517" y="2264345"/>
            <a:ext cx="1762766" cy="247671"/>
          </a:xfrm>
          <a:prstGeom prst="rect">
            <a:avLst/>
          </a:prstGeom>
        </p:spPr>
      </p:pic>
      <p:pic>
        <p:nvPicPr>
          <p:cNvPr id="49" name="Picture 48">
            <a:extLst>
              <a:ext uri="{FF2B5EF4-FFF2-40B4-BE49-F238E27FC236}">
                <a16:creationId xmlns:a16="http://schemas.microsoft.com/office/drawing/2014/main" id="{8F4BF5C8-3A52-4F28-8165-9AE94547153B}"/>
              </a:ext>
            </a:extLst>
          </p:cNvPr>
          <p:cNvPicPr>
            <a:picLocks noChangeAspect="1"/>
          </p:cNvPicPr>
          <p:nvPr/>
        </p:nvPicPr>
        <p:blipFill>
          <a:blip r:embed="rId6"/>
          <a:stretch>
            <a:fillRect/>
          </a:stretch>
        </p:blipFill>
        <p:spPr>
          <a:xfrm>
            <a:off x="5336315" y="3749987"/>
            <a:ext cx="1630255" cy="247672"/>
          </a:xfrm>
          <a:prstGeom prst="rect">
            <a:avLst/>
          </a:prstGeom>
        </p:spPr>
      </p:pic>
      <p:pic>
        <p:nvPicPr>
          <p:cNvPr id="50" name="Picture 49">
            <a:extLst>
              <a:ext uri="{FF2B5EF4-FFF2-40B4-BE49-F238E27FC236}">
                <a16:creationId xmlns:a16="http://schemas.microsoft.com/office/drawing/2014/main" id="{27ECBFFA-F669-4F09-BD38-553487A6CB8D}"/>
              </a:ext>
            </a:extLst>
          </p:cNvPr>
          <p:cNvPicPr>
            <a:picLocks noChangeAspect="1"/>
          </p:cNvPicPr>
          <p:nvPr/>
        </p:nvPicPr>
        <p:blipFill>
          <a:blip r:embed="rId6"/>
          <a:stretch>
            <a:fillRect/>
          </a:stretch>
        </p:blipFill>
        <p:spPr>
          <a:xfrm>
            <a:off x="8964714" y="5513012"/>
            <a:ext cx="736615" cy="247671"/>
          </a:xfrm>
          <a:prstGeom prst="rect">
            <a:avLst/>
          </a:prstGeom>
        </p:spPr>
      </p:pic>
      <p:pic>
        <p:nvPicPr>
          <p:cNvPr id="51" name="Picture 50">
            <a:extLst>
              <a:ext uri="{FF2B5EF4-FFF2-40B4-BE49-F238E27FC236}">
                <a16:creationId xmlns:a16="http://schemas.microsoft.com/office/drawing/2014/main" id="{547400CB-98A0-4064-B430-BAFF350FD82B}"/>
              </a:ext>
            </a:extLst>
          </p:cNvPr>
          <p:cNvPicPr>
            <a:picLocks noChangeAspect="1"/>
          </p:cNvPicPr>
          <p:nvPr/>
        </p:nvPicPr>
        <p:blipFill>
          <a:blip r:embed="rId6"/>
          <a:stretch>
            <a:fillRect/>
          </a:stretch>
        </p:blipFill>
        <p:spPr>
          <a:xfrm>
            <a:off x="3623783" y="5664132"/>
            <a:ext cx="525333" cy="247671"/>
          </a:xfrm>
          <a:prstGeom prst="rect">
            <a:avLst/>
          </a:prstGeom>
        </p:spPr>
      </p:pic>
      <p:sp>
        <p:nvSpPr>
          <p:cNvPr id="56" name="TextBox 55">
            <a:extLst>
              <a:ext uri="{FF2B5EF4-FFF2-40B4-BE49-F238E27FC236}">
                <a16:creationId xmlns:a16="http://schemas.microsoft.com/office/drawing/2014/main" id="{5921C644-530F-4FE5-98B1-21D2AAF1AC42}"/>
              </a:ext>
            </a:extLst>
          </p:cNvPr>
          <p:cNvSpPr txBox="1"/>
          <p:nvPr/>
        </p:nvSpPr>
        <p:spPr>
          <a:xfrm>
            <a:off x="7891128" y="2265002"/>
            <a:ext cx="1850418" cy="242374"/>
          </a:xfrm>
          <a:prstGeom prst="rect">
            <a:avLst/>
          </a:prstGeom>
          <a:noFill/>
        </p:spPr>
        <p:txBody>
          <a:bodyPr wrap="square" rtlCol="0">
            <a:spAutoFit/>
          </a:bodyPr>
          <a:lstStyle/>
          <a:p>
            <a:pPr algn="ctr"/>
            <a:r>
              <a:rPr lang="en-US" sz="975" b="1" dirty="0">
                <a:solidFill>
                  <a:schemeClr val="bg1"/>
                </a:solidFill>
              </a:rPr>
              <a:t>Communication and Language</a:t>
            </a:r>
            <a:endParaRPr lang="en-GB" sz="975" b="1" dirty="0">
              <a:solidFill>
                <a:schemeClr val="bg1"/>
              </a:solidFill>
            </a:endParaRPr>
          </a:p>
        </p:txBody>
      </p:sp>
      <p:sp>
        <p:nvSpPr>
          <p:cNvPr id="57" name="TextBox 56">
            <a:extLst>
              <a:ext uri="{FF2B5EF4-FFF2-40B4-BE49-F238E27FC236}">
                <a16:creationId xmlns:a16="http://schemas.microsoft.com/office/drawing/2014/main" id="{49D3F9CA-546A-4034-B270-D0BA958BE1F5}"/>
              </a:ext>
            </a:extLst>
          </p:cNvPr>
          <p:cNvSpPr txBox="1"/>
          <p:nvPr/>
        </p:nvSpPr>
        <p:spPr>
          <a:xfrm>
            <a:off x="9060373" y="5518309"/>
            <a:ext cx="676570" cy="242374"/>
          </a:xfrm>
          <a:prstGeom prst="rect">
            <a:avLst/>
          </a:prstGeom>
          <a:noFill/>
        </p:spPr>
        <p:txBody>
          <a:bodyPr wrap="square" rtlCol="0">
            <a:spAutoFit/>
          </a:bodyPr>
          <a:lstStyle/>
          <a:p>
            <a:pPr algn="r"/>
            <a:r>
              <a:rPr lang="en-US" sz="975" b="1" dirty="0">
                <a:solidFill>
                  <a:schemeClr val="bg1"/>
                </a:solidFill>
              </a:rPr>
              <a:t>RE</a:t>
            </a:r>
            <a:endParaRPr lang="en-GB" sz="975" b="1" dirty="0">
              <a:solidFill>
                <a:schemeClr val="bg1"/>
              </a:solidFill>
            </a:endParaRPr>
          </a:p>
        </p:txBody>
      </p:sp>
      <p:sp>
        <p:nvSpPr>
          <p:cNvPr id="58" name="TextBox 57">
            <a:extLst>
              <a:ext uri="{FF2B5EF4-FFF2-40B4-BE49-F238E27FC236}">
                <a16:creationId xmlns:a16="http://schemas.microsoft.com/office/drawing/2014/main" id="{B956333B-4BA1-458A-B1BB-1B8CA983E209}"/>
              </a:ext>
            </a:extLst>
          </p:cNvPr>
          <p:cNvSpPr txBox="1"/>
          <p:nvPr/>
        </p:nvSpPr>
        <p:spPr>
          <a:xfrm>
            <a:off x="5181517" y="3747567"/>
            <a:ext cx="1735771" cy="242374"/>
          </a:xfrm>
          <a:prstGeom prst="rect">
            <a:avLst/>
          </a:prstGeom>
          <a:noFill/>
        </p:spPr>
        <p:txBody>
          <a:bodyPr wrap="square" rtlCol="0">
            <a:spAutoFit/>
          </a:bodyPr>
          <a:lstStyle/>
          <a:p>
            <a:pPr algn="r"/>
            <a:r>
              <a:rPr lang="en-US" sz="975" b="1" dirty="0">
                <a:solidFill>
                  <a:schemeClr val="bg1"/>
                </a:solidFill>
              </a:rPr>
              <a:t>Understanding of the World</a:t>
            </a:r>
            <a:endParaRPr lang="en-GB" sz="975" b="1" dirty="0">
              <a:solidFill>
                <a:schemeClr val="bg1"/>
              </a:solidFill>
            </a:endParaRPr>
          </a:p>
        </p:txBody>
      </p:sp>
      <p:sp>
        <p:nvSpPr>
          <p:cNvPr id="60" name="TextBox 59">
            <a:extLst>
              <a:ext uri="{FF2B5EF4-FFF2-40B4-BE49-F238E27FC236}">
                <a16:creationId xmlns:a16="http://schemas.microsoft.com/office/drawing/2014/main" id="{C7479758-9A6C-49A5-B9DE-CFD0DFA14A92}"/>
              </a:ext>
            </a:extLst>
          </p:cNvPr>
          <p:cNvSpPr txBox="1"/>
          <p:nvPr/>
        </p:nvSpPr>
        <p:spPr>
          <a:xfrm>
            <a:off x="3676743" y="5664132"/>
            <a:ext cx="508564" cy="242374"/>
          </a:xfrm>
          <a:prstGeom prst="rect">
            <a:avLst/>
          </a:prstGeom>
          <a:noFill/>
        </p:spPr>
        <p:txBody>
          <a:bodyPr wrap="square" rtlCol="0">
            <a:spAutoFit/>
          </a:bodyPr>
          <a:lstStyle/>
          <a:p>
            <a:pPr algn="r"/>
            <a:r>
              <a:rPr lang="en-US" sz="975" b="1" dirty="0">
                <a:solidFill>
                  <a:schemeClr val="bg1"/>
                </a:solidFill>
              </a:rPr>
              <a:t>SMSC</a:t>
            </a:r>
            <a:endParaRPr lang="en-GB" sz="975" b="1" dirty="0">
              <a:solidFill>
                <a:schemeClr val="bg1"/>
              </a:solidFill>
            </a:endParaRPr>
          </a:p>
        </p:txBody>
      </p:sp>
      <p:grpSp>
        <p:nvGrpSpPr>
          <p:cNvPr id="69" name="Group 68">
            <a:extLst>
              <a:ext uri="{FF2B5EF4-FFF2-40B4-BE49-F238E27FC236}">
                <a16:creationId xmlns:a16="http://schemas.microsoft.com/office/drawing/2014/main" id="{33D8120D-B23D-4EE5-B1BB-7816F9DB0E53}"/>
              </a:ext>
            </a:extLst>
          </p:cNvPr>
          <p:cNvGrpSpPr/>
          <p:nvPr/>
        </p:nvGrpSpPr>
        <p:grpSpPr>
          <a:xfrm>
            <a:off x="8313226" y="3728425"/>
            <a:ext cx="1439537" cy="259983"/>
            <a:chOff x="6741091" y="5129445"/>
            <a:chExt cx="453848" cy="259983"/>
          </a:xfrm>
        </p:grpSpPr>
        <p:pic>
          <p:nvPicPr>
            <p:cNvPr id="53" name="Picture 52">
              <a:extLst>
                <a:ext uri="{FF2B5EF4-FFF2-40B4-BE49-F238E27FC236}">
                  <a16:creationId xmlns:a16="http://schemas.microsoft.com/office/drawing/2014/main" id="{015F822E-177B-40F4-803D-9B9EA0D0A4D9}"/>
                </a:ext>
              </a:extLst>
            </p:cNvPr>
            <p:cNvPicPr>
              <a:picLocks noChangeAspect="1"/>
            </p:cNvPicPr>
            <p:nvPr/>
          </p:nvPicPr>
          <p:blipFill>
            <a:blip r:embed="rId6"/>
            <a:stretch>
              <a:fillRect/>
            </a:stretch>
          </p:blipFill>
          <p:spPr>
            <a:xfrm>
              <a:off x="6741091" y="5141757"/>
              <a:ext cx="444607" cy="247671"/>
            </a:xfrm>
            <a:prstGeom prst="rect">
              <a:avLst/>
            </a:prstGeom>
          </p:spPr>
        </p:pic>
        <p:sp>
          <p:nvSpPr>
            <p:cNvPr id="62" name="TextBox 61">
              <a:extLst>
                <a:ext uri="{FF2B5EF4-FFF2-40B4-BE49-F238E27FC236}">
                  <a16:creationId xmlns:a16="http://schemas.microsoft.com/office/drawing/2014/main" id="{A287CF4E-642A-49F1-82DF-DF4EB3CB9267}"/>
                </a:ext>
              </a:extLst>
            </p:cNvPr>
            <p:cNvSpPr txBox="1"/>
            <p:nvPr/>
          </p:nvSpPr>
          <p:spPr>
            <a:xfrm>
              <a:off x="6771250" y="5129445"/>
              <a:ext cx="423689" cy="242374"/>
            </a:xfrm>
            <a:prstGeom prst="rect">
              <a:avLst/>
            </a:prstGeom>
            <a:noFill/>
          </p:spPr>
          <p:txBody>
            <a:bodyPr wrap="square" rtlCol="0">
              <a:spAutoFit/>
            </a:bodyPr>
            <a:lstStyle/>
            <a:p>
              <a:pPr algn="r"/>
              <a:r>
                <a:rPr lang="en-US" sz="975" b="1" dirty="0">
                  <a:solidFill>
                    <a:schemeClr val="bg1"/>
                  </a:solidFill>
                </a:rPr>
                <a:t>Physical Development</a:t>
              </a:r>
              <a:endParaRPr lang="en-GB" sz="975" b="1" dirty="0">
                <a:solidFill>
                  <a:schemeClr val="bg1"/>
                </a:solidFill>
              </a:endParaRPr>
            </a:p>
          </p:txBody>
        </p:sp>
      </p:grpSp>
      <p:sp>
        <p:nvSpPr>
          <p:cNvPr id="65" name="TextBox 64">
            <a:extLst>
              <a:ext uri="{FF2B5EF4-FFF2-40B4-BE49-F238E27FC236}">
                <a16:creationId xmlns:a16="http://schemas.microsoft.com/office/drawing/2014/main" id="{0A374F86-175C-47D0-8C78-B1351CAA25B7}"/>
              </a:ext>
            </a:extLst>
          </p:cNvPr>
          <p:cNvSpPr txBox="1"/>
          <p:nvPr/>
        </p:nvSpPr>
        <p:spPr>
          <a:xfrm>
            <a:off x="221660" y="304233"/>
            <a:ext cx="3010464" cy="842538"/>
          </a:xfrm>
          <a:prstGeom prst="rect">
            <a:avLst/>
          </a:prstGeom>
          <a:noFill/>
        </p:spPr>
        <p:txBody>
          <a:bodyPr wrap="square" rtlCol="0">
            <a:spAutoFit/>
          </a:bodyPr>
          <a:lstStyle/>
          <a:p>
            <a:pPr algn="ctr"/>
            <a:r>
              <a:rPr lang="en-US" sz="1625" b="1" dirty="0">
                <a:solidFill>
                  <a:schemeClr val="bg1"/>
                </a:solidFill>
              </a:rPr>
              <a:t>Sunshine and Sunflowers</a:t>
            </a:r>
          </a:p>
          <a:p>
            <a:pPr algn="ctr"/>
            <a:r>
              <a:rPr lang="en-US" sz="1625" b="1" dirty="0">
                <a:solidFill>
                  <a:schemeClr val="bg1"/>
                </a:solidFill>
              </a:rPr>
              <a:t>Pegasus Class </a:t>
            </a:r>
          </a:p>
          <a:p>
            <a:pPr algn="ctr"/>
            <a:r>
              <a:rPr lang="en-US" sz="1625" b="1" dirty="0">
                <a:solidFill>
                  <a:schemeClr val="bg1"/>
                </a:solidFill>
              </a:rPr>
              <a:t>Summer Term </a:t>
            </a:r>
            <a:r>
              <a:rPr lang="en-US" sz="1625" b="1">
                <a:solidFill>
                  <a:schemeClr val="bg1"/>
                </a:solidFill>
              </a:rPr>
              <a:t>April 2026</a:t>
            </a:r>
            <a:endParaRPr lang="en-US" sz="1625" b="1" dirty="0">
              <a:solidFill>
                <a:schemeClr val="bg1"/>
              </a:solidFill>
            </a:endParaRPr>
          </a:p>
        </p:txBody>
      </p:sp>
      <p:pic>
        <p:nvPicPr>
          <p:cNvPr id="66" name="Picture 65">
            <a:extLst>
              <a:ext uri="{FF2B5EF4-FFF2-40B4-BE49-F238E27FC236}">
                <a16:creationId xmlns:a16="http://schemas.microsoft.com/office/drawing/2014/main" id="{94A54CD9-AA80-4B8A-9321-8144278466AF}"/>
              </a:ext>
            </a:extLst>
          </p:cNvPr>
          <p:cNvPicPr>
            <a:picLocks noChangeAspect="1"/>
          </p:cNvPicPr>
          <p:nvPr/>
        </p:nvPicPr>
        <p:blipFill>
          <a:blip r:embed="rId6"/>
          <a:stretch>
            <a:fillRect/>
          </a:stretch>
        </p:blipFill>
        <p:spPr>
          <a:xfrm>
            <a:off x="5246739" y="5495023"/>
            <a:ext cx="1714971" cy="247671"/>
          </a:xfrm>
          <a:prstGeom prst="rect">
            <a:avLst/>
          </a:prstGeom>
        </p:spPr>
      </p:pic>
      <p:sp>
        <p:nvSpPr>
          <p:cNvPr id="67" name="TextBox 66">
            <a:extLst>
              <a:ext uri="{FF2B5EF4-FFF2-40B4-BE49-F238E27FC236}">
                <a16:creationId xmlns:a16="http://schemas.microsoft.com/office/drawing/2014/main" id="{326F14C9-7F9E-4247-B96F-D35BC629E865}"/>
              </a:ext>
            </a:extLst>
          </p:cNvPr>
          <p:cNvSpPr txBox="1"/>
          <p:nvPr/>
        </p:nvSpPr>
        <p:spPr>
          <a:xfrm>
            <a:off x="5216137" y="5501559"/>
            <a:ext cx="1745573" cy="992579"/>
          </a:xfrm>
          <a:prstGeom prst="rect">
            <a:avLst/>
          </a:prstGeom>
          <a:noFill/>
        </p:spPr>
        <p:txBody>
          <a:bodyPr wrap="square" rtlCol="0">
            <a:spAutoFit/>
          </a:bodyPr>
          <a:lstStyle/>
          <a:p>
            <a:pPr algn="r"/>
            <a:r>
              <a:rPr lang="en-US" sz="975" b="1" dirty="0">
                <a:solidFill>
                  <a:schemeClr val="bg1"/>
                </a:solidFill>
              </a:rPr>
              <a:t>Expressive Arts and Design</a:t>
            </a:r>
            <a:endParaRPr lang="en-GB" sz="975" b="1" dirty="0">
              <a:solidFill>
                <a:schemeClr val="bg1"/>
              </a:solidFill>
            </a:endParaRPr>
          </a:p>
        </p:txBody>
      </p:sp>
      <p:sp>
        <p:nvSpPr>
          <p:cNvPr id="2" name="TextBox 1">
            <a:extLst>
              <a:ext uri="{FF2B5EF4-FFF2-40B4-BE49-F238E27FC236}">
                <a16:creationId xmlns:a16="http://schemas.microsoft.com/office/drawing/2014/main" id="{E989DC53-0E7B-4137-8376-6D02BFFE2AE5}"/>
              </a:ext>
            </a:extLst>
          </p:cNvPr>
          <p:cNvSpPr txBox="1"/>
          <p:nvPr/>
        </p:nvSpPr>
        <p:spPr>
          <a:xfrm>
            <a:off x="3656819" y="397175"/>
            <a:ext cx="5885661" cy="1569660"/>
          </a:xfrm>
          <a:prstGeom prst="rect">
            <a:avLst/>
          </a:prstGeom>
          <a:noFill/>
        </p:spPr>
        <p:txBody>
          <a:bodyPr wrap="square" rtlCol="0">
            <a:spAutoFit/>
          </a:bodyPr>
          <a:lstStyle/>
          <a:p>
            <a:endParaRPr lang="en-US" sz="1200" dirty="0"/>
          </a:p>
          <a:p>
            <a:r>
              <a:rPr lang="en-US" sz="1200" dirty="0"/>
              <a:t>As </a:t>
            </a:r>
            <a:r>
              <a:rPr lang="en-US" sz="1200" b="1" dirty="0"/>
              <a:t>Investigative</a:t>
            </a:r>
            <a:r>
              <a:rPr lang="en-US" sz="1200" dirty="0"/>
              <a:t> </a:t>
            </a:r>
            <a:r>
              <a:rPr lang="en-US" sz="1200" b="1" dirty="0"/>
              <a:t>Learners</a:t>
            </a:r>
            <a:r>
              <a:rPr lang="en-US" sz="1200" dirty="0"/>
              <a:t> we will explore and experience things, and ‘have a go’.</a:t>
            </a:r>
          </a:p>
          <a:p>
            <a:endParaRPr lang="en-US" sz="1200" dirty="0"/>
          </a:p>
          <a:p>
            <a:r>
              <a:rPr lang="en-US" sz="1200" dirty="0"/>
              <a:t>As </a:t>
            </a:r>
            <a:r>
              <a:rPr lang="en-US" sz="1200" b="1" dirty="0"/>
              <a:t>Active Learners </a:t>
            </a:r>
            <a:r>
              <a:rPr lang="en-US" sz="1200" dirty="0"/>
              <a:t>we will concentrate and keep on trying if we encounter difficulties and enjoy our achievements.</a:t>
            </a:r>
          </a:p>
          <a:p>
            <a:endParaRPr lang="en-US" sz="1200" dirty="0"/>
          </a:p>
          <a:p>
            <a:r>
              <a:rPr lang="en-US" sz="1200" dirty="0"/>
              <a:t>As </a:t>
            </a:r>
            <a:r>
              <a:rPr lang="en-US" sz="1200" b="1" dirty="0"/>
              <a:t>Creative and Critical Thinkers </a:t>
            </a:r>
            <a:r>
              <a:rPr lang="en-US" sz="1200" dirty="0"/>
              <a:t>we will formulate our own ideas and make links between ideas. We will develop our own strategies for doing things. </a:t>
            </a:r>
          </a:p>
        </p:txBody>
      </p:sp>
      <p:sp>
        <p:nvSpPr>
          <p:cNvPr id="3" name="TextBox 2">
            <a:extLst>
              <a:ext uri="{FF2B5EF4-FFF2-40B4-BE49-F238E27FC236}">
                <a16:creationId xmlns:a16="http://schemas.microsoft.com/office/drawing/2014/main" id="{51535A70-F0E4-45AC-9F58-D85389E86DA9}"/>
              </a:ext>
            </a:extLst>
          </p:cNvPr>
          <p:cNvSpPr txBox="1"/>
          <p:nvPr/>
        </p:nvSpPr>
        <p:spPr>
          <a:xfrm>
            <a:off x="179741" y="2600720"/>
            <a:ext cx="2111622" cy="4247317"/>
          </a:xfrm>
          <a:prstGeom prst="rect">
            <a:avLst/>
          </a:prstGeom>
          <a:noFill/>
        </p:spPr>
        <p:txBody>
          <a:bodyPr wrap="square" rtlCol="0">
            <a:spAutoFit/>
          </a:bodyPr>
          <a:lstStyle/>
          <a:p>
            <a:r>
              <a:rPr lang="en-US" sz="900" b="1" dirty="0"/>
              <a:t>Reading-</a:t>
            </a:r>
            <a:endParaRPr lang="en-US" sz="900" dirty="0"/>
          </a:p>
          <a:p>
            <a:r>
              <a:rPr lang="en-US" sz="900" dirty="0"/>
              <a:t>Nursery children will continue to develop their phonics knowledge through exploring different occupations.</a:t>
            </a:r>
          </a:p>
          <a:p>
            <a:r>
              <a:rPr lang="en-US" sz="900" dirty="0"/>
              <a:t>Reception children will continue to develop their recognition of sounds and continue to put </a:t>
            </a:r>
            <a:r>
              <a:rPr lang="en-US" sz="900"/>
              <a:t>into practice </a:t>
            </a:r>
            <a:r>
              <a:rPr lang="en-US" sz="900" dirty="0"/>
              <a:t>all the skills we have learnt up to now. We will listen to a range of stories including; The Tiny Seed and The Very Hungry Caterpillar by Eric Carle and Errol’s Garden by Gillian Hibbs.  </a:t>
            </a:r>
          </a:p>
          <a:p>
            <a:r>
              <a:rPr lang="en-US" sz="900" dirty="0"/>
              <a:t>We will also explore non-fiction books about flowers and the garden.  </a:t>
            </a:r>
          </a:p>
          <a:p>
            <a:r>
              <a:rPr lang="en-US" sz="900" b="1" dirty="0"/>
              <a:t>Writing-</a:t>
            </a:r>
            <a:r>
              <a:rPr lang="en-US" sz="900" dirty="0"/>
              <a:t> </a:t>
            </a:r>
          </a:p>
          <a:p>
            <a:r>
              <a:rPr lang="en-US" sz="900" dirty="0"/>
              <a:t>Mark making opportunities will be available inside and out.  We will use our phonics knowledge to sound out words to write poetry, instructions and reports.  We will continue to </a:t>
            </a:r>
            <a:r>
              <a:rPr lang="en-US" sz="900" dirty="0" err="1"/>
              <a:t>practise</a:t>
            </a:r>
            <a:r>
              <a:rPr lang="en-US" sz="900" dirty="0"/>
              <a:t> writing our name using the correct letter formation.  </a:t>
            </a:r>
          </a:p>
          <a:p>
            <a:r>
              <a:rPr lang="en-US" sz="900" b="1" dirty="0"/>
              <a:t>At home you could….</a:t>
            </a:r>
          </a:p>
          <a:p>
            <a:r>
              <a:rPr lang="en-US" sz="900" dirty="0"/>
              <a:t>- share non-fiction books about flowers.</a:t>
            </a:r>
          </a:p>
          <a:p>
            <a:r>
              <a:rPr lang="en-US" sz="900" dirty="0"/>
              <a:t>- make marks using pencils, paint, chalk, water.</a:t>
            </a:r>
          </a:p>
          <a:p>
            <a:r>
              <a:rPr lang="en-US" sz="900" dirty="0"/>
              <a:t>-Nursery: </a:t>
            </a:r>
            <a:r>
              <a:rPr lang="en-US" sz="900" dirty="0" err="1"/>
              <a:t>practise</a:t>
            </a:r>
            <a:r>
              <a:rPr lang="en-US" sz="900" dirty="0"/>
              <a:t> name writing using correct letter formation. </a:t>
            </a:r>
            <a:r>
              <a:rPr lang="en-US" sz="900" dirty="0" err="1"/>
              <a:t>Practise</a:t>
            </a:r>
            <a:r>
              <a:rPr lang="en-US" sz="900" dirty="0"/>
              <a:t> writing other letters at the beginning of words.  </a:t>
            </a:r>
          </a:p>
          <a:p>
            <a:r>
              <a:rPr lang="en-US" sz="900" dirty="0"/>
              <a:t>- Reception: write sentences using phonics knowledge.</a:t>
            </a:r>
          </a:p>
        </p:txBody>
      </p:sp>
      <p:sp>
        <p:nvSpPr>
          <p:cNvPr id="43" name="TextBox 42">
            <a:extLst>
              <a:ext uri="{FF2B5EF4-FFF2-40B4-BE49-F238E27FC236}">
                <a16:creationId xmlns:a16="http://schemas.microsoft.com/office/drawing/2014/main" id="{2EC87FF6-75C8-49F7-929B-BCB6608F97CB}"/>
              </a:ext>
            </a:extLst>
          </p:cNvPr>
          <p:cNvSpPr txBox="1"/>
          <p:nvPr/>
        </p:nvSpPr>
        <p:spPr>
          <a:xfrm>
            <a:off x="2416297" y="2592168"/>
            <a:ext cx="2108643" cy="2862322"/>
          </a:xfrm>
          <a:prstGeom prst="rect">
            <a:avLst/>
          </a:prstGeom>
          <a:noFill/>
        </p:spPr>
        <p:txBody>
          <a:bodyPr wrap="square" rtlCol="0">
            <a:spAutoFit/>
          </a:bodyPr>
          <a:lstStyle/>
          <a:p>
            <a:r>
              <a:rPr lang="en-US" sz="900" dirty="0"/>
              <a:t>We will be using White Rose Mastery Guidance exploring the topic; To 20 and Beyond.  </a:t>
            </a:r>
            <a:endParaRPr lang="en-GB" sz="900" dirty="0"/>
          </a:p>
          <a:p>
            <a:r>
              <a:rPr lang="en-US" sz="900" b="1" dirty="0"/>
              <a:t>Number</a:t>
            </a:r>
            <a:endParaRPr lang="en-US" sz="900" dirty="0"/>
          </a:p>
          <a:p>
            <a:r>
              <a:rPr lang="en-US" sz="900" dirty="0"/>
              <a:t>We will explore the representations of numbers between 10-20 and beyond.   </a:t>
            </a:r>
          </a:p>
          <a:p>
            <a:r>
              <a:rPr lang="en-US" sz="900" dirty="0"/>
              <a:t>We will compare numbers between 10-20 and beyond. </a:t>
            </a:r>
          </a:p>
          <a:p>
            <a:r>
              <a:rPr lang="en-US" sz="900" dirty="0"/>
              <a:t>We will continue to develop our understanding that a number can be made up from other numbers. </a:t>
            </a:r>
          </a:p>
          <a:p>
            <a:r>
              <a:rPr lang="en-US" sz="900" b="1" dirty="0"/>
              <a:t>Shape, Space and Measure</a:t>
            </a:r>
          </a:p>
          <a:p>
            <a:r>
              <a:rPr lang="en-US" sz="900" dirty="0"/>
              <a:t>We will revisit 2D shapes and use these shapes to make others.</a:t>
            </a:r>
          </a:p>
          <a:p>
            <a:r>
              <a:rPr lang="en-US" sz="900" b="1" dirty="0"/>
              <a:t>At home you could….</a:t>
            </a:r>
          </a:p>
          <a:p>
            <a:r>
              <a:rPr lang="en-US" sz="900" dirty="0"/>
              <a:t>-count objects beyond 10</a:t>
            </a:r>
          </a:p>
          <a:p>
            <a:r>
              <a:rPr lang="en-US" sz="900" dirty="0"/>
              <a:t>-</a:t>
            </a:r>
            <a:r>
              <a:rPr lang="en-US" sz="900" dirty="0" err="1"/>
              <a:t>Practise</a:t>
            </a:r>
            <a:r>
              <a:rPr lang="en-US" sz="900" dirty="0"/>
              <a:t> number recognition</a:t>
            </a:r>
          </a:p>
          <a:p>
            <a:r>
              <a:rPr lang="en-US" sz="900" dirty="0"/>
              <a:t>-Have a go at writing numbers too</a:t>
            </a:r>
          </a:p>
          <a:p>
            <a:r>
              <a:rPr lang="en-US" sz="900" dirty="0"/>
              <a:t>-hunt shapes around your house.  </a:t>
            </a:r>
          </a:p>
          <a:p>
            <a:r>
              <a:rPr lang="en-US" sz="900" dirty="0"/>
              <a:t>-compare the size of different objects.  </a:t>
            </a:r>
          </a:p>
        </p:txBody>
      </p:sp>
      <p:sp>
        <p:nvSpPr>
          <p:cNvPr id="9" name="Rectangle 8">
            <a:extLst>
              <a:ext uri="{FF2B5EF4-FFF2-40B4-BE49-F238E27FC236}">
                <a16:creationId xmlns:a16="http://schemas.microsoft.com/office/drawing/2014/main" id="{CBEB244C-5D09-4BEB-8771-BBA6EA63ED4F}"/>
              </a:ext>
            </a:extLst>
          </p:cNvPr>
          <p:cNvSpPr/>
          <p:nvPr/>
        </p:nvSpPr>
        <p:spPr>
          <a:xfrm>
            <a:off x="4537166" y="2704136"/>
            <a:ext cx="2472640" cy="646331"/>
          </a:xfrm>
          <a:prstGeom prst="rect">
            <a:avLst/>
          </a:prstGeom>
        </p:spPr>
        <p:txBody>
          <a:bodyPr wrap="square">
            <a:spAutoFit/>
          </a:bodyPr>
          <a:lstStyle/>
          <a:p>
            <a:r>
              <a:rPr lang="en-US" sz="900" dirty="0"/>
              <a:t>This term we will learning about what makes ourselves and others special. We will learn about roles and responsibilities and about being co-operative with others.</a:t>
            </a:r>
          </a:p>
        </p:txBody>
      </p:sp>
      <p:sp>
        <p:nvSpPr>
          <p:cNvPr id="11" name="Rectangle 10">
            <a:extLst>
              <a:ext uri="{FF2B5EF4-FFF2-40B4-BE49-F238E27FC236}">
                <a16:creationId xmlns:a16="http://schemas.microsoft.com/office/drawing/2014/main" id="{A23C3C7F-D080-4730-9F47-DE56860D388E}"/>
              </a:ext>
            </a:extLst>
          </p:cNvPr>
          <p:cNvSpPr/>
          <p:nvPr/>
        </p:nvSpPr>
        <p:spPr>
          <a:xfrm>
            <a:off x="2496218" y="5888547"/>
            <a:ext cx="1858382" cy="646331"/>
          </a:xfrm>
          <a:prstGeom prst="rect">
            <a:avLst/>
          </a:prstGeom>
        </p:spPr>
        <p:txBody>
          <a:bodyPr wrap="square">
            <a:spAutoFit/>
          </a:bodyPr>
          <a:lstStyle/>
          <a:p>
            <a:pPr lvl="0"/>
            <a:r>
              <a:rPr lang="en-GB" sz="900" dirty="0">
                <a:solidFill>
                  <a:srgbClr val="000000"/>
                </a:solidFill>
                <a:latin typeface="Calibri" panose="020F0502020204030204" pitchFamily="34" charset="0"/>
                <a:cs typeface="Calibri" panose="020F0502020204030204" pitchFamily="34" charset="0"/>
              </a:rPr>
              <a:t>As part of our SMSC curriculum, children will participate in a variety of activities, including intra house sports competitions and RE days.</a:t>
            </a:r>
            <a:endParaRPr lang="en-GB" sz="900" dirty="0">
              <a:solidFill>
                <a:srgbClr val="FF0000"/>
              </a:solidFill>
              <a:latin typeface="Calibri" panose="020F0502020204030204" pitchFamily="34" charset="0"/>
              <a:cs typeface="Calibri" panose="020F0502020204030204" pitchFamily="34" charset="0"/>
            </a:endParaRPr>
          </a:p>
        </p:txBody>
      </p:sp>
      <p:sp>
        <p:nvSpPr>
          <p:cNvPr id="52" name="Rectangle 51">
            <a:extLst>
              <a:ext uri="{FF2B5EF4-FFF2-40B4-BE49-F238E27FC236}">
                <a16:creationId xmlns:a16="http://schemas.microsoft.com/office/drawing/2014/main" id="{764FA136-F02F-44EA-AB6F-2DDDCA865187}"/>
              </a:ext>
            </a:extLst>
          </p:cNvPr>
          <p:cNvSpPr/>
          <p:nvPr/>
        </p:nvSpPr>
        <p:spPr>
          <a:xfrm>
            <a:off x="4683858" y="4254966"/>
            <a:ext cx="2262373" cy="646331"/>
          </a:xfrm>
          <a:prstGeom prst="rect">
            <a:avLst/>
          </a:prstGeom>
        </p:spPr>
        <p:txBody>
          <a:bodyPr wrap="square">
            <a:spAutoFit/>
          </a:bodyPr>
          <a:lstStyle/>
          <a:p>
            <a:r>
              <a:rPr lang="en-US" sz="900" dirty="0"/>
              <a:t>This term we will be spending lots of time outside, discovering plants and minibeasts, drawing maps and growing our own plants from seeds.   </a:t>
            </a:r>
          </a:p>
        </p:txBody>
      </p:sp>
      <p:sp>
        <p:nvSpPr>
          <p:cNvPr id="54" name="Rectangle 53">
            <a:extLst>
              <a:ext uri="{FF2B5EF4-FFF2-40B4-BE49-F238E27FC236}">
                <a16:creationId xmlns:a16="http://schemas.microsoft.com/office/drawing/2014/main" id="{FE14576C-EFD6-4418-8C0C-5B580F1047E9}"/>
              </a:ext>
            </a:extLst>
          </p:cNvPr>
          <p:cNvSpPr/>
          <p:nvPr/>
        </p:nvSpPr>
        <p:spPr>
          <a:xfrm>
            <a:off x="7128988" y="2615023"/>
            <a:ext cx="2489748" cy="923330"/>
          </a:xfrm>
          <a:prstGeom prst="rect">
            <a:avLst/>
          </a:prstGeom>
        </p:spPr>
        <p:txBody>
          <a:bodyPr wrap="square">
            <a:spAutoFit/>
          </a:bodyPr>
          <a:lstStyle/>
          <a:p>
            <a:r>
              <a:rPr lang="en-US" sz="900" dirty="0"/>
              <a:t>This term we will talk about what we can see, hear and smell.  We will listen to others and ask questions.</a:t>
            </a:r>
          </a:p>
          <a:p>
            <a:r>
              <a:rPr lang="en-US" sz="900" dirty="0"/>
              <a:t>We will learn a variety of new vocabulary related to the weather and flowers and use these words in our conversations with others.   </a:t>
            </a:r>
          </a:p>
        </p:txBody>
      </p:sp>
      <p:sp>
        <p:nvSpPr>
          <p:cNvPr id="55" name="Rectangle 54">
            <a:extLst>
              <a:ext uri="{FF2B5EF4-FFF2-40B4-BE49-F238E27FC236}">
                <a16:creationId xmlns:a16="http://schemas.microsoft.com/office/drawing/2014/main" id="{1DD3E604-2FAD-4F3C-9530-1A0A9DB9758F}"/>
              </a:ext>
            </a:extLst>
          </p:cNvPr>
          <p:cNvSpPr/>
          <p:nvPr/>
        </p:nvSpPr>
        <p:spPr>
          <a:xfrm>
            <a:off x="7157395" y="4023434"/>
            <a:ext cx="2598901" cy="1200329"/>
          </a:xfrm>
          <a:prstGeom prst="rect">
            <a:avLst/>
          </a:prstGeom>
          <a:noFill/>
        </p:spPr>
        <p:txBody>
          <a:bodyPr wrap="square">
            <a:spAutoFit/>
          </a:bodyPr>
          <a:lstStyle/>
          <a:p>
            <a:r>
              <a:rPr lang="en-US" sz="900" dirty="0"/>
              <a:t>This term we will develop our  </a:t>
            </a:r>
            <a:r>
              <a:rPr lang="en-US" sz="900" b="1" dirty="0"/>
              <a:t>Gross Motor skills </a:t>
            </a:r>
            <a:r>
              <a:rPr lang="en-US" sz="900" dirty="0"/>
              <a:t>through access to the outside using tricycles and climbing frames.  In PE we will be moving to music and continue to develop our ball skills.  </a:t>
            </a:r>
          </a:p>
          <a:p>
            <a:r>
              <a:rPr lang="en-US" sz="900" dirty="0"/>
              <a:t>We will continue to develop our </a:t>
            </a:r>
            <a:r>
              <a:rPr lang="en-US" sz="900" b="1" dirty="0"/>
              <a:t>Fine Motor skills </a:t>
            </a:r>
            <a:r>
              <a:rPr lang="en-US" sz="900" dirty="0"/>
              <a:t>through using a range of small tools and funky finger activities to help develop hand-eye co-ordination. </a:t>
            </a:r>
          </a:p>
        </p:txBody>
      </p:sp>
      <p:sp>
        <p:nvSpPr>
          <p:cNvPr id="59" name="Rectangle 58">
            <a:extLst>
              <a:ext uri="{FF2B5EF4-FFF2-40B4-BE49-F238E27FC236}">
                <a16:creationId xmlns:a16="http://schemas.microsoft.com/office/drawing/2014/main" id="{B0FBD60E-DBBE-4A8C-8195-03FE5C4750B9}"/>
              </a:ext>
            </a:extLst>
          </p:cNvPr>
          <p:cNvSpPr/>
          <p:nvPr/>
        </p:nvSpPr>
        <p:spPr>
          <a:xfrm>
            <a:off x="4553931" y="5766444"/>
            <a:ext cx="2523845" cy="923330"/>
          </a:xfrm>
          <a:prstGeom prst="rect">
            <a:avLst/>
          </a:prstGeom>
        </p:spPr>
        <p:txBody>
          <a:bodyPr wrap="square">
            <a:spAutoFit/>
          </a:bodyPr>
          <a:lstStyle/>
          <a:p>
            <a:r>
              <a:rPr lang="en-US" sz="900" dirty="0"/>
              <a:t>This term we will develop our art skills through using a variety of resources to create scarecrows, tulips and cactus.  We will be learning about the artist Van Gogh and creating our own sunflower paintings.  We will use our imagination in our role play area linked to our interests.    </a:t>
            </a:r>
          </a:p>
        </p:txBody>
      </p:sp>
      <p:sp>
        <p:nvSpPr>
          <p:cNvPr id="63" name="Rectangle 62">
            <a:extLst>
              <a:ext uri="{FF2B5EF4-FFF2-40B4-BE49-F238E27FC236}">
                <a16:creationId xmlns:a16="http://schemas.microsoft.com/office/drawing/2014/main" id="{54BAB88D-6848-4785-BFBD-DC6F3A246FF8}"/>
              </a:ext>
            </a:extLst>
          </p:cNvPr>
          <p:cNvSpPr/>
          <p:nvPr/>
        </p:nvSpPr>
        <p:spPr>
          <a:xfrm>
            <a:off x="7230793" y="5878925"/>
            <a:ext cx="2372123" cy="646331"/>
          </a:xfrm>
          <a:prstGeom prst="rect">
            <a:avLst/>
          </a:prstGeom>
        </p:spPr>
        <p:txBody>
          <a:bodyPr wrap="square">
            <a:spAutoFit/>
          </a:bodyPr>
          <a:lstStyle/>
          <a:p>
            <a:r>
              <a:rPr lang="en-US" sz="900" dirty="0"/>
              <a:t>We will explore the diversity found within, as well as between families and introduce the idea of difference and respect </a:t>
            </a:r>
            <a:r>
              <a:rPr lang="en-US" sz="900"/>
              <a:t>for difference.</a:t>
            </a:r>
            <a:endParaRPr lang="en-US" sz="900" dirty="0">
              <a:solidFill>
                <a:srgbClr val="FF0000"/>
              </a:solidFill>
            </a:endParaRPr>
          </a:p>
          <a:p>
            <a:endParaRPr lang="en-US" sz="900" dirty="0">
              <a:solidFill>
                <a:srgbClr val="FF0000"/>
              </a:solidFill>
            </a:endParaRPr>
          </a:p>
        </p:txBody>
      </p:sp>
      <p:pic>
        <p:nvPicPr>
          <p:cNvPr id="13" name="Picture 12">
            <a:extLst>
              <a:ext uri="{FF2B5EF4-FFF2-40B4-BE49-F238E27FC236}">
                <a16:creationId xmlns:a16="http://schemas.microsoft.com/office/drawing/2014/main" id="{80F16D8E-7158-5C3B-6C4B-CDE02F2C3509}"/>
              </a:ext>
            </a:extLst>
          </p:cNvPr>
          <p:cNvPicPr>
            <a:picLocks noChangeAspect="1"/>
          </p:cNvPicPr>
          <p:nvPr/>
        </p:nvPicPr>
        <p:blipFill>
          <a:blip r:embed="rId7"/>
          <a:stretch>
            <a:fillRect/>
          </a:stretch>
        </p:blipFill>
        <p:spPr>
          <a:xfrm>
            <a:off x="255503" y="1299038"/>
            <a:ext cx="2976621" cy="763328"/>
          </a:xfrm>
          <a:prstGeom prst="rect">
            <a:avLst/>
          </a:prstGeom>
        </p:spPr>
      </p:pic>
    </p:spTree>
    <p:extLst>
      <p:ext uri="{BB962C8B-B14F-4D97-AF65-F5344CB8AC3E}">
        <p14:creationId xmlns:p14="http://schemas.microsoft.com/office/powerpoint/2010/main" val="2874926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a158a6a-454f-4afe-a7d4-2c9353e6d01f">
      <Terms xmlns="http://schemas.microsoft.com/office/infopath/2007/PartnerControls"/>
    </lcf76f155ced4ddcb4097134ff3c332f>
    <TaxCatchAll xmlns="27710824-13d0-4ff0-80b4-1133d42a801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E2EC87B58BD7A41A7D69ADEBD652E78" ma:contentTypeVersion="20" ma:contentTypeDescription="Create a new document." ma:contentTypeScope="" ma:versionID="897be2cb40f8d8cd0873dc4beab17def">
  <xsd:schema xmlns:xsd="http://www.w3.org/2001/XMLSchema" xmlns:xs="http://www.w3.org/2001/XMLSchema" xmlns:p="http://schemas.microsoft.com/office/2006/metadata/properties" xmlns:ns2="6a158a6a-454f-4afe-a7d4-2c9353e6d01f" xmlns:ns3="27710824-13d0-4ff0-80b4-1133d42a8012" targetNamespace="http://schemas.microsoft.com/office/2006/metadata/properties" ma:root="true" ma:fieldsID="7f592cfcd3eeb02f158aff61ebc773bb" ns2:_="" ns3:_="">
    <xsd:import namespace="6a158a6a-454f-4afe-a7d4-2c9353e6d01f"/>
    <xsd:import namespace="27710824-13d0-4ff0-80b4-1133d42a801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158a6a-454f-4afe-a7d4-2c9353e6d0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b1127a7-ea9e-42e0-b75c-90388b9b2f4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710824-13d0-4ff0-80b4-1133d42a801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82fe9f2-ec51-4e50-8215-75bb076ba325}" ma:internalName="TaxCatchAll" ma:showField="CatchAllData" ma:web="27710824-13d0-4ff0-80b4-1133d42a80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BFAC91D-BA4B-4311-B5FB-C3D24A6D3EB6}">
  <ds:schemaRefs>
    <ds:schemaRef ds:uri="http://purl.org/dc/elements/1.1/"/>
    <ds:schemaRef ds:uri="http://purl.org/dc/dcmitype/"/>
    <ds:schemaRef ds:uri="http://schemas.openxmlformats.org/package/2006/metadata/core-properties"/>
    <ds:schemaRef ds:uri="http://schemas.microsoft.com/office/2006/documentManagement/types"/>
    <ds:schemaRef ds:uri="http://purl.org/dc/terms/"/>
    <ds:schemaRef ds:uri="http://schemas.microsoft.com/office/infopath/2007/PartnerControls"/>
    <ds:schemaRef ds:uri="61cb09d6-26cd-4fbc-81f3-b389e21c1a7f"/>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CAEB66EA-CAC0-4CFD-9D6A-D619DB7F2989}"/>
</file>

<file path=customXml/itemProps3.xml><?xml version="1.0" encoding="utf-8"?>
<ds:datastoreItem xmlns:ds="http://schemas.openxmlformats.org/officeDocument/2006/customXml" ds:itemID="{49B35DAB-1654-4039-AA5B-082FDDC5C4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18343</TotalTime>
  <Words>652</Words>
  <Application>Microsoft Office PowerPoint</Application>
  <PresentationFormat>A4 Paper (210x297 mm)</PresentationFormat>
  <Paragraphs>52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9313123 office.3123</dc:creator>
  <cp:lastModifiedBy>Mrs Jarrett</cp:lastModifiedBy>
  <cp:revision>178</cp:revision>
  <cp:lastPrinted>2021-05-28T11:17:02Z</cp:lastPrinted>
  <dcterms:created xsi:type="dcterms:W3CDTF">2021-05-28T10:08:42Z</dcterms:created>
  <dcterms:modified xsi:type="dcterms:W3CDTF">2026-03-27T11:11:43Z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0x0101005E2EC87B58BD7A41A7D69ADEBD652E78</vt:lpwstr>
  </property>
</Properties>
</file>