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7" d="100"/>
          <a:sy n="117" d="100"/>
        </p:scale>
        <p:origin x="12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6201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1055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1989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69782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AE4DE7-7F8A-4FF9-8E17-4EB95647ECFE}"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8874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E4DE7-7F8A-4FF9-8E17-4EB95647ECFE}"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5295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E4DE7-7F8A-4FF9-8E17-4EB95647ECFE}" type="datetimeFigureOut">
              <a:rPr lang="en-GB" smtClean="0"/>
              <a:t>26/03/2025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59999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E4DE7-7F8A-4FF9-8E17-4EB95647ECFE}" type="datetimeFigureOut">
              <a:rPr lang="en-GB" smtClean="0"/>
              <a:t>26/03/2025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975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E4DE7-7F8A-4FF9-8E17-4EB95647ECFE}" type="datetimeFigureOut">
              <a:rPr lang="en-GB" smtClean="0"/>
              <a:t>26/03/2025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410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93129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9948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4DE7-7F8A-4FF9-8E17-4EB95647ECFE}" type="datetimeFigureOut">
              <a:rPr lang="en-GB" smtClean="0"/>
              <a:t>26/03/2025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B9F9C-00DD-456E-BFB0-3D184BCC10DD}" type="slidenum">
              <a:rPr lang="en-GB" smtClean="0"/>
              <a:t>‹#›</a:t>
            </a:fld>
            <a:endParaRPr lang="en-GB"/>
          </a:p>
        </p:txBody>
      </p:sp>
    </p:spTree>
    <p:extLst>
      <p:ext uri="{BB962C8B-B14F-4D97-AF65-F5344CB8AC3E}">
        <p14:creationId xmlns:p14="http://schemas.microsoft.com/office/powerpoint/2010/main" val="105263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62656C7-FA13-4C84-97F1-4787E0C107DE}"/>
              </a:ext>
            </a:extLst>
          </p:cNvPr>
          <p:cNvSpPr/>
          <p:nvPr/>
        </p:nvSpPr>
        <p:spPr>
          <a:xfrm>
            <a:off x="3579966" y="232964"/>
            <a:ext cx="6124655" cy="1841699"/>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5" name="Rectangle: Diagonal Corners Rounded 4">
            <a:extLst>
              <a:ext uri="{FF2B5EF4-FFF2-40B4-BE49-F238E27FC236}">
                <a16:creationId xmlns:a16="http://schemas.microsoft.com/office/drawing/2014/main" id="{03E8DE4E-A95E-483A-A699-EABB5AA1488B}"/>
              </a:ext>
            </a:extLst>
          </p:cNvPr>
          <p:cNvSpPr/>
          <p:nvPr/>
        </p:nvSpPr>
        <p:spPr>
          <a:xfrm>
            <a:off x="118624" y="230521"/>
            <a:ext cx="3277720" cy="1017101"/>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6" name="Rectangle: Diagonal Corners Rounded 5">
            <a:extLst>
              <a:ext uri="{FF2B5EF4-FFF2-40B4-BE49-F238E27FC236}">
                <a16:creationId xmlns:a16="http://schemas.microsoft.com/office/drawing/2014/main" id="{4787B26A-CAFA-4122-9581-3993AFD111D0}"/>
              </a:ext>
            </a:extLst>
          </p:cNvPr>
          <p:cNvSpPr/>
          <p:nvPr/>
        </p:nvSpPr>
        <p:spPr>
          <a:xfrm>
            <a:off x="184754" y="2212463"/>
            <a:ext cx="1972687" cy="4481114"/>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8" name="Rectangle: Diagonal Corners Rounded 7">
            <a:extLst>
              <a:ext uri="{FF2B5EF4-FFF2-40B4-BE49-F238E27FC236}">
                <a16:creationId xmlns:a16="http://schemas.microsoft.com/office/drawing/2014/main" id="{8238F6DB-F444-4881-B025-A9E420DFE549}"/>
              </a:ext>
            </a:extLst>
          </p:cNvPr>
          <p:cNvSpPr/>
          <p:nvPr/>
        </p:nvSpPr>
        <p:spPr>
          <a:xfrm>
            <a:off x="4348647" y="2218603"/>
            <a:ext cx="2665024" cy="1327512"/>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463" dirty="0"/>
              <a:t>.</a:t>
            </a:r>
            <a:endParaRPr lang="en-GB" sz="1463" dirty="0"/>
          </a:p>
        </p:txBody>
      </p:sp>
      <p:sp>
        <p:nvSpPr>
          <p:cNvPr id="18" name="Rectangle 17">
            <a:extLst>
              <a:ext uri="{FF2B5EF4-FFF2-40B4-BE49-F238E27FC236}">
                <a16:creationId xmlns:a16="http://schemas.microsoft.com/office/drawing/2014/main" id="{112D18C7-25B7-44A9-9046-7A1A8B51A8D6}"/>
              </a:ext>
            </a:extLst>
          </p:cNvPr>
          <p:cNvSpPr/>
          <p:nvPr/>
        </p:nvSpPr>
        <p:spPr>
          <a:xfrm>
            <a:off x="304800" y="1288339"/>
            <a:ext cx="2879969" cy="7863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pic>
        <p:nvPicPr>
          <p:cNvPr id="20" name="Picture 19">
            <a:extLst>
              <a:ext uri="{FF2B5EF4-FFF2-40B4-BE49-F238E27FC236}">
                <a16:creationId xmlns:a16="http://schemas.microsoft.com/office/drawing/2014/main" id="{F2EC4A2F-C5DE-4CCC-8DB2-59F9D9C3A23E}"/>
              </a:ext>
            </a:extLst>
          </p:cNvPr>
          <p:cNvPicPr>
            <a:picLocks noChangeAspect="1"/>
          </p:cNvPicPr>
          <p:nvPr/>
        </p:nvPicPr>
        <p:blipFill>
          <a:blip r:embed="rId2"/>
          <a:stretch>
            <a:fillRect/>
          </a:stretch>
        </p:blipFill>
        <p:spPr>
          <a:xfrm>
            <a:off x="2253378" y="2218231"/>
            <a:ext cx="1971465" cy="4475346"/>
          </a:xfrm>
          <a:prstGeom prst="rect">
            <a:avLst/>
          </a:prstGeom>
        </p:spPr>
      </p:pic>
      <p:pic>
        <p:nvPicPr>
          <p:cNvPr id="26" name="Picture 25">
            <a:extLst>
              <a:ext uri="{FF2B5EF4-FFF2-40B4-BE49-F238E27FC236}">
                <a16:creationId xmlns:a16="http://schemas.microsoft.com/office/drawing/2014/main" id="{6BCBEE75-4041-4AEF-9595-72ECCC1E6E08}"/>
              </a:ext>
            </a:extLst>
          </p:cNvPr>
          <p:cNvPicPr>
            <a:picLocks noChangeAspect="1"/>
          </p:cNvPicPr>
          <p:nvPr/>
        </p:nvPicPr>
        <p:blipFill>
          <a:blip r:embed="rId3"/>
          <a:stretch>
            <a:fillRect/>
          </a:stretch>
        </p:blipFill>
        <p:spPr>
          <a:xfrm>
            <a:off x="4337786" y="5081424"/>
            <a:ext cx="2661681" cy="1197745"/>
          </a:xfrm>
          <a:prstGeom prst="rect">
            <a:avLst/>
          </a:prstGeom>
        </p:spPr>
      </p:pic>
      <p:pic>
        <p:nvPicPr>
          <p:cNvPr id="27" name="Picture 26">
            <a:extLst>
              <a:ext uri="{FF2B5EF4-FFF2-40B4-BE49-F238E27FC236}">
                <a16:creationId xmlns:a16="http://schemas.microsoft.com/office/drawing/2014/main" id="{C951014B-E3ED-466A-AF6F-22D18013E9D4}"/>
              </a:ext>
            </a:extLst>
          </p:cNvPr>
          <p:cNvPicPr>
            <a:picLocks noChangeAspect="1"/>
          </p:cNvPicPr>
          <p:nvPr/>
        </p:nvPicPr>
        <p:blipFill>
          <a:blip r:embed="rId3"/>
          <a:stretch>
            <a:fillRect/>
          </a:stretch>
        </p:blipFill>
        <p:spPr>
          <a:xfrm>
            <a:off x="7124420" y="5081425"/>
            <a:ext cx="2623553" cy="1197744"/>
          </a:xfrm>
          <a:prstGeom prst="rect">
            <a:avLst/>
          </a:prstGeom>
        </p:spPr>
      </p:pic>
      <p:sp>
        <p:nvSpPr>
          <p:cNvPr id="32" name="Rectangle: Diagonal Corners Rounded 31">
            <a:extLst>
              <a:ext uri="{FF2B5EF4-FFF2-40B4-BE49-F238E27FC236}">
                <a16:creationId xmlns:a16="http://schemas.microsoft.com/office/drawing/2014/main" id="{636DECAC-2F18-46A6-ADDE-660CB269DD6E}"/>
              </a:ext>
            </a:extLst>
          </p:cNvPr>
          <p:cNvSpPr/>
          <p:nvPr/>
        </p:nvSpPr>
        <p:spPr>
          <a:xfrm>
            <a:off x="7901940" y="343557"/>
            <a:ext cx="1700976" cy="262217"/>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3" name="TextBox 32">
            <a:extLst>
              <a:ext uri="{FF2B5EF4-FFF2-40B4-BE49-F238E27FC236}">
                <a16:creationId xmlns:a16="http://schemas.microsoft.com/office/drawing/2014/main" id="{ECCC7A50-1E51-417D-BBDA-7AF9CE5175D3}"/>
              </a:ext>
            </a:extLst>
          </p:cNvPr>
          <p:cNvSpPr txBox="1"/>
          <p:nvPr/>
        </p:nvSpPr>
        <p:spPr>
          <a:xfrm>
            <a:off x="7437120" y="338328"/>
            <a:ext cx="2193871" cy="267446"/>
          </a:xfrm>
          <a:prstGeom prst="rect">
            <a:avLst/>
          </a:prstGeom>
          <a:noFill/>
        </p:spPr>
        <p:txBody>
          <a:bodyPr wrap="square" rtlCol="0">
            <a:spAutoFit/>
          </a:bodyPr>
          <a:lstStyle/>
          <a:p>
            <a:pPr algn="r"/>
            <a:r>
              <a:rPr lang="en-US" sz="1138" b="1" dirty="0">
                <a:solidFill>
                  <a:schemeClr val="bg1"/>
                </a:solidFill>
              </a:rPr>
              <a:t>Characteristics of Learning</a:t>
            </a:r>
            <a:endParaRPr lang="en-GB" sz="1138" b="1" dirty="0">
              <a:solidFill>
                <a:schemeClr val="bg1"/>
              </a:solidFill>
            </a:endParaRPr>
          </a:p>
        </p:txBody>
      </p:sp>
      <p:sp>
        <p:nvSpPr>
          <p:cNvPr id="34" name="Rectangle: Diagonal Corners Rounded 33">
            <a:extLst>
              <a:ext uri="{FF2B5EF4-FFF2-40B4-BE49-F238E27FC236}">
                <a16:creationId xmlns:a16="http://schemas.microsoft.com/office/drawing/2014/main" id="{8A26E71E-1D93-4303-BFF3-A5F608277CDC}"/>
              </a:ext>
            </a:extLst>
          </p:cNvPr>
          <p:cNvSpPr/>
          <p:nvPr/>
        </p:nvSpPr>
        <p:spPr>
          <a:xfrm>
            <a:off x="1114243" y="2291146"/>
            <a:ext cx="948840" cy="25007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5" name="TextBox 34">
            <a:extLst>
              <a:ext uri="{FF2B5EF4-FFF2-40B4-BE49-F238E27FC236}">
                <a16:creationId xmlns:a16="http://schemas.microsoft.com/office/drawing/2014/main" id="{7327A914-7E4B-4A78-A7A8-2B183988055F}"/>
              </a:ext>
            </a:extLst>
          </p:cNvPr>
          <p:cNvSpPr txBox="1"/>
          <p:nvPr/>
        </p:nvSpPr>
        <p:spPr>
          <a:xfrm>
            <a:off x="1258368" y="2279663"/>
            <a:ext cx="835200" cy="242374"/>
          </a:xfrm>
          <a:prstGeom prst="rect">
            <a:avLst/>
          </a:prstGeom>
          <a:noFill/>
        </p:spPr>
        <p:txBody>
          <a:bodyPr wrap="square" rtlCol="0">
            <a:spAutoFit/>
          </a:bodyPr>
          <a:lstStyle/>
          <a:p>
            <a:pPr algn="r"/>
            <a:r>
              <a:rPr lang="en-US" sz="975" b="1" dirty="0">
                <a:solidFill>
                  <a:schemeClr val="bg1"/>
                </a:solidFill>
              </a:rPr>
              <a:t>LITERACY</a:t>
            </a:r>
            <a:endParaRPr lang="en-GB" sz="975" b="1" dirty="0">
              <a:solidFill>
                <a:schemeClr val="bg1"/>
              </a:solidFill>
            </a:endParaRPr>
          </a:p>
        </p:txBody>
      </p:sp>
      <p:pic>
        <p:nvPicPr>
          <p:cNvPr id="36" name="Picture 35">
            <a:extLst>
              <a:ext uri="{FF2B5EF4-FFF2-40B4-BE49-F238E27FC236}">
                <a16:creationId xmlns:a16="http://schemas.microsoft.com/office/drawing/2014/main" id="{8EFB4DA6-B0C8-40A0-9658-92E67EE644EC}"/>
              </a:ext>
            </a:extLst>
          </p:cNvPr>
          <p:cNvPicPr>
            <a:picLocks noChangeAspect="1"/>
          </p:cNvPicPr>
          <p:nvPr/>
        </p:nvPicPr>
        <p:blipFill>
          <a:blip r:embed="rId4"/>
          <a:stretch>
            <a:fillRect/>
          </a:stretch>
        </p:blipFill>
        <p:spPr>
          <a:xfrm>
            <a:off x="2996378" y="2282193"/>
            <a:ext cx="1153316" cy="247671"/>
          </a:xfrm>
          <a:prstGeom prst="rect">
            <a:avLst/>
          </a:prstGeom>
        </p:spPr>
      </p:pic>
      <p:pic>
        <p:nvPicPr>
          <p:cNvPr id="37" name="Picture 36">
            <a:extLst>
              <a:ext uri="{FF2B5EF4-FFF2-40B4-BE49-F238E27FC236}">
                <a16:creationId xmlns:a16="http://schemas.microsoft.com/office/drawing/2014/main" id="{F6A906BF-7CD9-49CF-8AE7-148C4AD7B79C}"/>
              </a:ext>
            </a:extLst>
          </p:cNvPr>
          <p:cNvPicPr>
            <a:picLocks noChangeAspect="1"/>
          </p:cNvPicPr>
          <p:nvPr/>
        </p:nvPicPr>
        <p:blipFill>
          <a:blip r:embed="rId4"/>
          <a:stretch>
            <a:fillRect/>
          </a:stretch>
        </p:blipFill>
        <p:spPr>
          <a:xfrm>
            <a:off x="4548371" y="2243171"/>
            <a:ext cx="2451096" cy="247671"/>
          </a:xfrm>
          <a:prstGeom prst="rect">
            <a:avLst/>
          </a:prstGeom>
        </p:spPr>
      </p:pic>
      <p:sp>
        <p:nvSpPr>
          <p:cNvPr id="40" name="TextBox 39">
            <a:extLst>
              <a:ext uri="{FF2B5EF4-FFF2-40B4-BE49-F238E27FC236}">
                <a16:creationId xmlns:a16="http://schemas.microsoft.com/office/drawing/2014/main" id="{939B9080-EA0F-45A5-8BB1-C668E8DF89F6}"/>
              </a:ext>
            </a:extLst>
          </p:cNvPr>
          <p:cNvSpPr txBox="1"/>
          <p:nvPr/>
        </p:nvSpPr>
        <p:spPr>
          <a:xfrm>
            <a:off x="3040082" y="2280299"/>
            <a:ext cx="1142609" cy="242374"/>
          </a:xfrm>
          <a:prstGeom prst="rect">
            <a:avLst/>
          </a:prstGeom>
          <a:noFill/>
        </p:spPr>
        <p:txBody>
          <a:bodyPr wrap="square" rtlCol="0">
            <a:spAutoFit/>
          </a:bodyPr>
          <a:lstStyle/>
          <a:p>
            <a:pPr algn="r"/>
            <a:r>
              <a:rPr lang="en-US" sz="975" b="1" dirty="0">
                <a:solidFill>
                  <a:schemeClr val="bg1"/>
                </a:solidFill>
              </a:rPr>
              <a:t>MATHEMATICS</a:t>
            </a:r>
            <a:endParaRPr lang="en-GB" sz="975" b="1" dirty="0">
              <a:solidFill>
                <a:schemeClr val="bg1"/>
              </a:solidFill>
            </a:endParaRPr>
          </a:p>
        </p:txBody>
      </p:sp>
      <p:sp>
        <p:nvSpPr>
          <p:cNvPr id="42" name="TextBox 41">
            <a:extLst>
              <a:ext uri="{FF2B5EF4-FFF2-40B4-BE49-F238E27FC236}">
                <a16:creationId xmlns:a16="http://schemas.microsoft.com/office/drawing/2014/main" id="{9835012C-E248-476E-98E5-B0FBE0B6D680}"/>
              </a:ext>
            </a:extLst>
          </p:cNvPr>
          <p:cNvSpPr txBox="1"/>
          <p:nvPr/>
        </p:nvSpPr>
        <p:spPr>
          <a:xfrm>
            <a:off x="4434026" y="2241510"/>
            <a:ext cx="2579645" cy="242374"/>
          </a:xfrm>
          <a:prstGeom prst="rect">
            <a:avLst/>
          </a:prstGeom>
          <a:noFill/>
        </p:spPr>
        <p:txBody>
          <a:bodyPr wrap="square" rtlCol="0">
            <a:spAutoFit/>
          </a:bodyPr>
          <a:lstStyle/>
          <a:p>
            <a:pPr algn="ctr"/>
            <a:r>
              <a:rPr lang="en-US" sz="975" b="1" dirty="0">
                <a:solidFill>
                  <a:schemeClr val="bg1"/>
                </a:solidFill>
              </a:rPr>
              <a:t>Personal, social and emotional development</a:t>
            </a:r>
            <a:endParaRPr lang="en-GB" sz="975" b="1" dirty="0">
              <a:solidFill>
                <a:schemeClr val="bg1"/>
              </a:solidFill>
            </a:endParaRPr>
          </a:p>
        </p:txBody>
      </p:sp>
      <p:pic>
        <p:nvPicPr>
          <p:cNvPr id="45" name="Picture 44">
            <a:extLst>
              <a:ext uri="{FF2B5EF4-FFF2-40B4-BE49-F238E27FC236}">
                <a16:creationId xmlns:a16="http://schemas.microsoft.com/office/drawing/2014/main" id="{3BB634BC-D462-4225-B115-407652B2E1B8}"/>
              </a:ext>
            </a:extLst>
          </p:cNvPr>
          <p:cNvPicPr>
            <a:picLocks noChangeAspect="1"/>
          </p:cNvPicPr>
          <p:nvPr/>
        </p:nvPicPr>
        <p:blipFill>
          <a:blip r:embed="rId5"/>
          <a:stretch>
            <a:fillRect/>
          </a:stretch>
        </p:blipFill>
        <p:spPr>
          <a:xfrm>
            <a:off x="7135414" y="2207314"/>
            <a:ext cx="2623776" cy="1324788"/>
          </a:xfrm>
          <a:prstGeom prst="rect">
            <a:avLst/>
          </a:prstGeom>
        </p:spPr>
      </p:pic>
      <p:pic>
        <p:nvPicPr>
          <p:cNvPr id="46" name="Picture 45">
            <a:extLst>
              <a:ext uri="{FF2B5EF4-FFF2-40B4-BE49-F238E27FC236}">
                <a16:creationId xmlns:a16="http://schemas.microsoft.com/office/drawing/2014/main" id="{5DC5DDA9-A636-4BE7-84D3-B19CF2D44610}"/>
              </a:ext>
            </a:extLst>
          </p:cNvPr>
          <p:cNvPicPr>
            <a:picLocks noChangeAspect="1"/>
          </p:cNvPicPr>
          <p:nvPr/>
        </p:nvPicPr>
        <p:blipFill>
          <a:blip r:embed="rId5"/>
          <a:stretch>
            <a:fillRect/>
          </a:stretch>
        </p:blipFill>
        <p:spPr>
          <a:xfrm>
            <a:off x="7129476" y="3616528"/>
            <a:ext cx="2623554" cy="1379081"/>
          </a:xfrm>
          <a:prstGeom prst="rect">
            <a:avLst/>
          </a:prstGeom>
        </p:spPr>
      </p:pic>
      <p:pic>
        <p:nvPicPr>
          <p:cNvPr id="47" name="Picture 46">
            <a:extLst>
              <a:ext uri="{FF2B5EF4-FFF2-40B4-BE49-F238E27FC236}">
                <a16:creationId xmlns:a16="http://schemas.microsoft.com/office/drawing/2014/main" id="{1FF63C65-25F3-4093-8A43-71E537B06E3C}"/>
              </a:ext>
            </a:extLst>
          </p:cNvPr>
          <p:cNvPicPr>
            <a:picLocks noChangeAspect="1"/>
          </p:cNvPicPr>
          <p:nvPr/>
        </p:nvPicPr>
        <p:blipFill>
          <a:blip r:embed="rId5"/>
          <a:stretch>
            <a:fillRect/>
          </a:stretch>
        </p:blipFill>
        <p:spPr>
          <a:xfrm>
            <a:off x="4348647" y="3617841"/>
            <a:ext cx="2665024" cy="1393325"/>
          </a:xfrm>
          <a:prstGeom prst="rect">
            <a:avLst/>
          </a:prstGeom>
        </p:spPr>
      </p:pic>
      <p:pic>
        <p:nvPicPr>
          <p:cNvPr id="48" name="Picture 47">
            <a:extLst>
              <a:ext uri="{FF2B5EF4-FFF2-40B4-BE49-F238E27FC236}">
                <a16:creationId xmlns:a16="http://schemas.microsoft.com/office/drawing/2014/main" id="{9DFE1AE1-408D-4885-8082-7D2320A7DE21}"/>
              </a:ext>
            </a:extLst>
          </p:cNvPr>
          <p:cNvPicPr>
            <a:picLocks noChangeAspect="1"/>
          </p:cNvPicPr>
          <p:nvPr/>
        </p:nvPicPr>
        <p:blipFill>
          <a:blip r:embed="rId6"/>
          <a:stretch>
            <a:fillRect/>
          </a:stretch>
        </p:blipFill>
        <p:spPr>
          <a:xfrm>
            <a:off x="7969944" y="2247395"/>
            <a:ext cx="1762766" cy="247671"/>
          </a:xfrm>
          <a:prstGeom prst="rect">
            <a:avLst/>
          </a:prstGeom>
        </p:spPr>
      </p:pic>
      <p:pic>
        <p:nvPicPr>
          <p:cNvPr id="49" name="Picture 48">
            <a:extLst>
              <a:ext uri="{FF2B5EF4-FFF2-40B4-BE49-F238E27FC236}">
                <a16:creationId xmlns:a16="http://schemas.microsoft.com/office/drawing/2014/main" id="{8F4BF5C8-3A52-4F28-8165-9AE94547153B}"/>
              </a:ext>
            </a:extLst>
          </p:cNvPr>
          <p:cNvPicPr>
            <a:picLocks noChangeAspect="1"/>
          </p:cNvPicPr>
          <p:nvPr/>
        </p:nvPicPr>
        <p:blipFill>
          <a:blip r:embed="rId6"/>
          <a:stretch>
            <a:fillRect/>
          </a:stretch>
        </p:blipFill>
        <p:spPr>
          <a:xfrm>
            <a:off x="5343355" y="3673824"/>
            <a:ext cx="1630255" cy="247672"/>
          </a:xfrm>
          <a:prstGeom prst="rect">
            <a:avLst/>
          </a:prstGeom>
        </p:spPr>
      </p:pic>
      <p:pic>
        <p:nvPicPr>
          <p:cNvPr id="50" name="Picture 49">
            <a:extLst>
              <a:ext uri="{FF2B5EF4-FFF2-40B4-BE49-F238E27FC236}">
                <a16:creationId xmlns:a16="http://schemas.microsoft.com/office/drawing/2014/main" id="{27ECBFFA-F669-4F09-BD38-553487A6CB8D}"/>
              </a:ext>
            </a:extLst>
          </p:cNvPr>
          <p:cNvPicPr>
            <a:picLocks noChangeAspect="1"/>
          </p:cNvPicPr>
          <p:nvPr/>
        </p:nvPicPr>
        <p:blipFill>
          <a:blip r:embed="rId6"/>
          <a:stretch>
            <a:fillRect/>
          </a:stretch>
        </p:blipFill>
        <p:spPr>
          <a:xfrm>
            <a:off x="8962310" y="5114541"/>
            <a:ext cx="736615" cy="247671"/>
          </a:xfrm>
          <a:prstGeom prst="rect">
            <a:avLst/>
          </a:prstGeom>
        </p:spPr>
      </p:pic>
      <p:sp>
        <p:nvSpPr>
          <p:cNvPr id="56" name="TextBox 55">
            <a:extLst>
              <a:ext uri="{FF2B5EF4-FFF2-40B4-BE49-F238E27FC236}">
                <a16:creationId xmlns:a16="http://schemas.microsoft.com/office/drawing/2014/main" id="{5921C644-530F-4FE5-98B1-21D2AAF1AC42}"/>
              </a:ext>
            </a:extLst>
          </p:cNvPr>
          <p:cNvSpPr txBox="1"/>
          <p:nvPr/>
        </p:nvSpPr>
        <p:spPr>
          <a:xfrm>
            <a:off x="7897555" y="2248052"/>
            <a:ext cx="1850418" cy="242374"/>
          </a:xfrm>
          <a:prstGeom prst="rect">
            <a:avLst/>
          </a:prstGeom>
          <a:noFill/>
        </p:spPr>
        <p:txBody>
          <a:bodyPr wrap="square" rtlCol="0">
            <a:spAutoFit/>
          </a:bodyPr>
          <a:lstStyle/>
          <a:p>
            <a:pPr algn="ctr"/>
            <a:r>
              <a:rPr lang="en-US" sz="975" b="1" dirty="0">
                <a:solidFill>
                  <a:schemeClr val="bg1"/>
                </a:solidFill>
              </a:rPr>
              <a:t>Communication and Language</a:t>
            </a:r>
            <a:endParaRPr lang="en-GB" sz="975" b="1" dirty="0">
              <a:solidFill>
                <a:schemeClr val="bg1"/>
              </a:solidFill>
            </a:endParaRPr>
          </a:p>
        </p:txBody>
      </p:sp>
      <p:sp>
        <p:nvSpPr>
          <p:cNvPr id="57" name="TextBox 56">
            <a:extLst>
              <a:ext uri="{FF2B5EF4-FFF2-40B4-BE49-F238E27FC236}">
                <a16:creationId xmlns:a16="http://schemas.microsoft.com/office/drawing/2014/main" id="{49D3F9CA-546A-4034-B270-D0BA958BE1F5}"/>
              </a:ext>
            </a:extLst>
          </p:cNvPr>
          <p:cNvSpPr txBox="1"/>
          <p:nvPr/>
        </p:nvSpPr>
        <p:spPr>
          <a:xfrm>
            <a:off x="9057969" y="5119838"/>
            <a:ext cx="676570" cy="242374"/>
          </a:xfrm>
          <a:prstGeom prst="rect">
            <a:avLst/>
          </a:prstGeom>
          <a:noFill/>
        </p:spPr>
        <p:txBody>
          <a:bodyPr wrap="square" rtlCol="0">
            <a:spAutoFit/>
          </a:bodyPr>
          <a:lstStyle/>
          <a:p>
            <a:pPr algn="r"/>
            <a:r>
              <a:rPr lang="en-US" sz="975" b="1" dirty="0">
                <a:solidFill>
                  <a:schemeClr val="bg1"/>
                </a:solidFill>
              </a:rPr>
              <a:t>RE</a:t>
            </a:r>
            <a:endParaRPr lang="en-GB" sz="975" b="1" dirty="0">
              <a:solidFill>
                <a:schemeClr val="bg1"/>
              </a:solidFill>
            </a:endParaRPr>
          </a:p>
        </p:txBody>
      </p:sp>
      <p:sp>
        <p:nvSpPr>
          <p:cNvPr id="58" name="TextBox 57">
            <a:extLst>
              <a:ext uri="{FF2B5EF4-FFF2-40B4-BE49-F238E27FC236}">
                <a16:creationId xmlns:a16="http://schemas.microsoft.com/office/drawing/2014/main" id="{B956333B-4BA1-458A-B1BB-1B8CA983E209}"/>
              </a:ext>
            </a:extLst>
          </p:cNvPr>
          <p:cNvSpPr txBox="1"/>
          <p:nvPr/>
        </p:nvSpPr>
        <p:spPr>
          <a:xfrm>
            <a:off x="5292555" y="3673824"/>
            <a:ext cx="1735771" cy="242374"/>
          </a:xfrm>
          <a:prstGeom prst="rect">
            <a:avLst/>
          </a:prstGeom>
          <a:noFill/>
        </p:spPr>
        <p:txBody>
          <a:bodyPr wrap="square" rtlCol="0">
            <a:spAutoFit/>
          </a:bodyPr>
          <a:lstStyle/>
          <a:p>
            <a:pPr algn="r"/>
            <a:r>
              <a:rPr lang="en-US" sz="975" b="1" dirty="0">
                <a:solidFill>
                  <a:schemeClr val="bg1"/>
                </a:solidFill>
              </a:rPr>
              <a:t>Understanding of the World</a:t>
            </a:r>
            <a:endParaRPr lang="en-GB" sz="975" b="1" dirty="0">
              <a:solidFill>
                <a:schemeClr val="bg1"/>
              </a:solidFill>
            </a:endParaRPr>
          </a:p>
        </p:txBody>
      </p:sp>
      <p:grpSp>
        <p:nvGrpSpPr>
          <p:cNvPr id="69" name="Group 68">
            <a:extLst>
              <a:ext uri="{FF2B5EF4-FFF2-40B4-BE49-F238E27FC236}">
                <a16:creationId xmlns:a16="http://schemas.microsoft.com/office/drawing/2014/main" id="{33D8120D-B23D-4EE5-B1BB-7816F9DB0E53}"/>
              </a:ext>
            </a:extLst>
          </p:cNvPr>
          <p:cNvGrpSpPr/>
          <p:nvPr/>
        </p:nvGrpSpPr>
        <p:grpSpPr>
          <a:xfrm>
            <a:off x="8293173" y="3650548"/>
            <a:ext cx="1439537" cy="259983"/>
            <a:chOff x="6741091" y="5129445"/>
            <a:chExt cx="453848" cy="259983"/>
          </a:xfrm>
        </p:grpSpPr>
        <p:pic>
          <p:nvPicPr>
            <p:cNvPr id="53" name="Picture 52">
              <a:extLst>
                <a:ext uri="{FF2B5EF4-FFF2-40B4-BE49-F238E27FC236}">
                  <a16:creationId xmlns:a16="http://schemas.microsoft.com/office/drawing/2014/main" id="{015F822E-177B-40F4-803D-9B9EA0D0A4D9}"/>
                </a:ext>
              </a:extLst>
            </p:cNvPr>
            <p:cNvPicPr>
              <a:picLocks noChangeAspect="1"/>
            </p:cNvPicPr>
            <p:nvPr/>
          </p:nvPicPr>
          <p:blipFill>
            <a:blip r:embed="rId6"/>
            <a:stretch>
              <a:fillRect/>
            </a:stretch>
          </p:blipFill>
          <p:spPr>
            <a:xfrm>
              <a:off x="6741091" y="5141757"/>
              <a:ext cx="444607" cy="247671"/>
            </a:xfrm>
            <a:prstGeom prst="rect">
              <a:avLst/>
            </a:prstGeom>
          </p:spPr>
        </p:pic>
        <p:sp>
          <p:nvSpPr>
            <p:cNvPr id="62" name="TextBox 61">
              <a:extLst>
                <a:ext uri="{FF2B5EF4-FFF2-40B4-BE49-F238E27FC236}">
                  <a16:creationId xmlns:a16="http://schemas.microsoft.com/office/drawing/2014/main" id="{A287CF4E-642A-49F1-82DF-DF4EB3CB9267}"/>
                </a:ext>
              </a:extLst>
            </p:cNvPr>
            <p:cNvSpPr txBox="1"/>
            <p:nvPr/>
          </p:nvSpPr>
          <p:spPr>
            <a:xfrm>
              <a:off x="6771250" y="5129445"/>
              <a:ext cx="423689" cy="242374"/>
            </a:xfrm>
            <a:prstGeom prst="rect">
              <a:avLst/>
            </a:prstGeom>
            <a:noFill/>
          </p:spPr>
          <p:txBody>
            <a:bodyPr wrap="square" rtlCol="0">
              <a:spAutoFit/>
            </a:bodyPr>
            <a:lstStyle/>
            <a:p>
              <a:pPr algn="r"/>
              <a:r>
                <a:rPr lang="en-US" sz="975" b="1" dirty="0">
                  <a:solidFill>
                    <a:schemeClr val="bg1"/>
                  </a:solidFill>
                </a:rPr>
                <a:t>Physical Development</a:t>
              </a:r>
              <a:endParaRPr lang="en-GB" sz="975" b="1" dirty="0">
                <a:solidFill>
                  <a:schemeClr val="bg1"/>
                </a:solidFill>
              </a:endParaRPr>
            </a:p>
          </p:txBody>
        </p:sp>
      </p:grpSp>
      <p:sp>
        <p:nvSpPr>
          <p:cNvPr id="65" name="TextBox 64">
            <a:extLst>
              <a:ext uri="{FF2B5EF4-FFF2-40B4-BE49-F238E27FC236}">
                <a16:creationId xmlns:a16="http://schemas.microsoft.com/office/drawing/2014/main" id="{0A374F86-175C-47D0-8C78-B1351CAA25B7}"/>
              </a:ext>
            </a:extLst>
          </p:cNvPr>
          <p:cNvSpPr txBox="1"/>
          <p:nvPr/>
        </p:nvSpPr>
        <p:spPr>
          <a:xfrm>
            <a:off x="221660" y="304233"/>
            <a:ext cx="3010464" cy="842538"/>
          </a:xfrm>
          <a:prstGeom prst="rect">
            <a:avLst/>
          </a:prstGeom>
          <a:noFill/>
        </p:spPr>
        <p:txBody>
          <a:bodyPr wrap="square" rtlCol="0">
            <a:spAutoFit/>
          </a:bodyPr>
          <a:lstStyle/>
          <a:p>
            <a:pPr algn="ctr"/>
            <a:r>
              <a:rPr lang="en-US" sz="1625" b="1" dirty="0">
                <a:solidFill>
                  <a:schemeClr val="bg1"/>
                </a:solidFill>
              </a:rPr>
              <a:t>Animal Safari</a:t>
            </a:r>
          </a:p>
          <a:p>
            <a:pPr algn="ctr"/>
            <a:r>
              <a:rPr lang="en-US" sz="1625" b="1" dirty="0">
                <a:solidFill>
                  <a:schemeClr val="bg1"/>
                </a:solidFill>
              </a:rPr>
              <a:t>Pegasus Class </a:t>
            </a:r>
          </a:p>
          <a:p>
            <a:pPr algn="ctr"/>
            <a:r>
              <a:rPr lang="en-US" sz="1625" b="1" dirty="0">
                <a:solidFill>
                  <a:schemeClr val="bg1"/>
                </a:solidFill>
              </a:rPr>
              <a:t>Summer Term April 2025</a:t>
            </a:r>
          </a:p>
        </p:txBody>
      </p:sp>
      <p:pic>
        <p:nvPicPr>
          <p:cNvPr id="66" name="Picture 65">
            <a:extLst>
              <a:ext uri="{FF2B5EF4-FFF2-40B4-BE49-F238E27FC236}">
                <a16:creationId xmlns:a16="http://schemas.microsoft.com/office/drawing/2014/main" id="{94A54CD9-AA80-4B8A-9321-8144278466AF}"/>
              </a:ext>
            </a:extLst>
          </p:cNvPr>
          <p:cNvPicPr>
            <a:picLocks noChangeAspect="1"/>
          </p:cNvPicPr>
          <p:nvPr/>
        </p:nvPicPr>
        <p:blipFill>
          <a:blip r:embed="rId6"/>
          <a:stretch>
            <a:fillRect/>
          </a:stretch>
        </p:blipFill>
        <p:spPr>
          <a:xfrm>
            <a:off x="5258050" y="5108168"/>
            <a:ext cx="1714971" cy="247671"/>
          </a:xfrm>
          <a:prstGeom prst="rect">
            <a:avLst/>
          </a:prstGeom>
        </p:spPr>
      </p:pic>
      <p:sp>
        <p:nvSpPr>
          <p:cNvPr id="67" name="TextBox 66">
            <a:extLst>
              <a:ext uri="{FF2B5EF4-FFF2-40B4-BE49-F238E27FC236}">
                <a16:creationId xmlns:a16="http://schemas.microsoft.com/office/drawing/2014/main" id="{326F14C9-7F9E-4247-B96F-D35BC629E865}"/>
              </a:ext>
            </a:extLst>
          </p:cNvPr>
          <p:cNvSpPr txBox="1"/>
          <p:nvPr/>
        </p:nvSpPr>
        <p:spPr>
          <a:xfrm>
            <a:off x="5227448" y="5114704"/>
            <a:ext cx="1745573" cy="992579"/>
          </a:xfrm>
          <a:prstGeom prst="rect">
            <a:avLst/>
          </a:prstGeom>
          <a:noFill/>
        </p:spPr>
        <p:txBody>
          <a:bodyPr wrap="square" rtlCol="0">
            <a:spAutoFit/>
          </a:bodyPr>
          <a:lstStyle/>
          <a:p>
            <a:pPr algn="r"/>
            <a:r>
              <a:rPr lang="en-US" sz="975" b="1" dirty="0">
                <a:solidFill>
                  <a:schemeClr val="bg1"/>
                </a:solidFill>
              </a:rPr>
              <a:t>Expressive Arts and Design</a:t>
            </a:r>
            <a:endParaRPr lang="en-GB" sz="975" b="1" dirty="0">
              <a:solidFill>
                <a:schemeClr val="bg1"/>
              </a:solidFill>
            </a:endParaRPr>
          </a:p>
        </p:txBody>
      </p:sp>
      <p:sp>
        <p:nvSpPr>
          <p:cNvPr id="2" name="TextBox 1">
            <a:extLst>
              <a:ext uri="{FF2B5EF4-FFF2-40B4-BE49-F238E27FC236}">
                <a16:creationId xmlns:a16="http://schemas.microsoft.com/office/drawing/2014/main" id="{E989DC53-0E7B-4137-8376-6D02BFFE2AE5}"/>
              </a:ext>
            </a:extLst>
          </p:cNvPr>
          <p:cNvSpPr txBox="1"/>
          <p:nvPr/>
        </p:nvSpPr>
        <p:spPr>
          <a:xfrm>
            <a:off x="3656819" y="397175"/>
            <a:ext cx="5885661" cy="1569660"/>
          </a:xfrm>
          <a:prstGeom prst="rect">
            <a:avLst/>
          </a:prstGeom>
          <a:noFill/>
        </p:spPr>
        <p:txBody>
          <a:bodyPr wrap="square" rtlCol="0">
            <a:spAutoFit/>
          </a:bodyPr>
          <a:lstStyle/>
          <a:p>
            <a:endParaRPr lang="en-US" sz="1200" dirty="0"/>
          </a:p>
          <a:p>
            <a:r>
              <a:rPr lang="en-US" sz="1200" dirty="0"/>
              <a:t>As </a:t>
            </a:r>
            <a:r>
              <a:rPr lang="en-US" sz="1200" b="1" dirty="0"/>
              <a:t>investigative</a:t>
            </a:r>
            <a:r>
              <a:rPr lang="en-US" sz="1200" dirty="0"/>
              <a:t> </a:t>
            </a:r>
            <a:r>
              <a:rPr lang="en-US" sz="1200" b="1" dirty="0"/>
              <a:t>learners</a:t>
            </a:r>
            <a:r>
              <a:rPr lang="en-US" sz="1200" dirty="0"/>
              <a:t> we will explore and experience things, and ‘have a go.’</a:t>
            </a:r>
          </a:p>
          <a:p>
            <a:endParaRPr lang="en-US" sz="1200" dirty="0"/>
          </a:p>
          <a:p>
            <a:r>
              <a:rPr lang="en-US" sz="1200" dirty="0"/>
              <a:t>As </a:t>
            </a:r>
            <a:r>
              <a:rPr lang="en-US" sz="1200" b="1" dirty="0"/>
              <a:t>active learners </a:t>
            </a:r>
            <a:r>
              <a:rPr lang="en-US" sz="1200" dirty="0"/>
              <a:t>we will concentrate and keep on trying if we encounter difficulties and enjoy our achievements.</a:t>
            </a:r>
          </a:p>
          <a:p>
            <a:endParaRPr lang="en-US" sz="1200" dirty="0"/>
          </a:p>
          <a:p>
            <a:r>
              <a:rPr lang="en-US" sz="1200" dirty="0"/>
              <a:t>As </a:t>
            </a:r>
            <a:r>
              <a:rPr lang="en-US" sz="1200" b="1" dirty="0"/>
              <a:t>creative and critical thinkers </a:t>
            </a:r>
            <a:r>
              <a:rPr lang="en-US" sz="1200" dirty="0"/>
              <a:t>we will generate and develop our own ideas, make links between ideas, and develop our own strategies for doing things. </a:t>
            </a:r>
          </a:p>
        </p:txBody>
      </p:sp>
      <p:sp>
        <p:nvSpPr>
          <p:cNvPr id="3" name="TextBox 2">
            <a:extLst>
              <a:ext uri="{FF2B5EF4-FFF2-40B4-BE49-F238E27FC236}">
                <a16:creationId xmlns:a16="http://schemas.microsoft.com/office/drawing/2014/main" id="{51535A70-F0E4-45AC-9F58-D85389E86DA9}"/>
              </a:ext>
            </a:extLst>
          </p:cNvPr>
          <p:cNvSpPr txBox="1"/>
          <p:nvPr/>
        </p:nvSpPr>
        <p:spPr>
          <a:xfrm>
            <a:off x="207075" y="2386444"/>
            <a:ext cx="1939331" cy="4385816"/>
          </a:xfrm>
          <a:prstGeom prst="rect">
            <a:avLst/>
          </a:prstGeom>
          <a:noFill/>
        </p:spPr>
        <p:txBody>
          <a:bodyPr wrap="square" rtlCol="0">
            <a:spAutoFit/>
          </a:bodyPr>
          <a:lstStyle/>
          <a:p>
            <a:r>
              <a:rPr lang="en-US" sz="900" b="1" dirty="0"/>
              <a:t>Reading-</a:t>
            </a:r>
            <a:r>
              <a:rPr lang="en-US" sz="900" dirty="0"/>
              <a:t> </a:t>
            </a:r>
          </a:p>
          <a:p>
            <a:r>
              <a:rPr lang="en-US" sz="900" dirty="0"/>
              <a:t>Nursery will continue to develop their phonics knowledge through the topics; ‘Animals’ and ‘Places to Visit’. Reception will continue to revisit their recognition of sounds using Level 3 diagraphs and then further manipulate these sounds within Level 4 of our Twinkl Phonics </a:t>
            </a:r>
            <a:r>
              <a:rPr lang="en-US" sz="900" dirty="0" err="1"/>
              <a:t>Programme</a:t>
            </a:r>
            <a:r>
              <a:rPr lang="en-US" sz="900" dirty="0"/>
              <a:t>. They will also continue to learn to read and spell a variety of tricky words.  </a:t>
            </a:r>
          </a:p>
          <a:p>
            <a:r>
              <a:rPr lang="en-US" sz="900" dirty="0"/>
              <a:t>We will listen to a range of stories with a theme of Animal Safari, sing songs and share rhymes.  </a:t>
            </a:r>
          </a:p>
          <a:p>
            <a:endParaRPr lang="en-US" sz="900" dirty="0"/>
          </a:p>
          <a:p>
            <a:r>
              <a:rPr lang="en-US" sz="900" b="1" dirty="0"/>
              <a:t>Writing-</a:t>
            </a:r>
            <a:r>
              <a:rPr lang="en-US" sz="900" dirty="0"/>
              <a:t> there will be opportunities for mark making inside and out. We will use our phonics knowledge to sound out words for recounts, lists and poetry.  </a:t>
            </a:r>
          </a:p>
          <a:p>
            <a:r>
              <a:rPr lang="en-US" sz="900" dirty="0"/>
              <a:t>We will continue to </a:t>
            </a:r>
            <a:r>
              <a:rPr lang="en-US" sz="900" dirty="0" err="1"/>
              <a:t>practise</a:t>
            </a:r>
            <a:r>
              <a:rPr lang="en-US" sz="900" dirty="0"/>
              <a:t> correct letter formation when we write.</a:t>
            </a:r>
          </a:p>
          <a:p>
            <a:endParaRPr lang="en-US" sz="900" dirty="0"/>
          </a:p>
          <a:p>
            <a:r>
              <a:rPr lang="en-US" sz="900" b="1" dirty="0"/>
              <a:t>At home you could….</a:t>
            </a:r>
          </a:p>
          <a:p>
            <a:r>
              <a:rPr lang="en-US" sz="900" dirty="0"/>
              <a:t>-share stories together</a:t>
            </a:r>
          </a:p>
          <a:p>
            <a:r>
              <a:rPr lang="en-US" sz="900" dirty="0"/>
              <a:t>-make marks using pencils, paint, chalk or water</a:t>
            </a:r>
          </a:p>
          <a:p>
            <a:r>
              <a:rPr lang="en-US" sz="900" dirty="0"/>
              <a:t>-encourage writing experiences </a:t>
            </a:r>
          </a:p>
          <a:p>
            <a:r>
              <a:rPr lang="en-US" sz="900" dirty="0"/>
              <a:t>-share both fiction and non-fiction animal books</a:t>
            </a:r>
          </a:p>
        </p:txBody>
      </p:sp>
      <p:sp>
        <p:nvSpPr>
          <p:cNvPr id="43" name="TextBox 42">
            <a:extLst>
              <a:ext uri="{FF2B5EF4-FFF2-40B4-BE49-F238E27FC236}">
                <a16:creationId xmlns:a16="http://schemas.microsoft.com/office/drawing/2014/main" id="{2EC87FF6-75C8-49F7-929B-BCB6608F97CB}"/>
              </a:ext>
            </a:extLst>
          </p:cNvPr>
          <p:cNvSpPr txBox="1"/>
          <p:nvPr/>
        </p:nvSpPr>
        <p:spPr>
          <a:xfrm>
            <a:off x="2250762" y="2563390"/>
            <a:ext cx="1970738" cy="4108817"/>
          </a:xfrm>
          <a:prstGeom prst="rect">
            <a:avLst/>
          </a:prstGeom>
          <a:noFill/>
        </p:spPr>
        <p:txBody>
          <a:bodyPr wrap="square" rtlCol="0">
            <a:spAutoFit/>
          </a:bodyPr>
          <a:lstStyle/>
          <a:p>
            <a:r>
              <a:rPr lang="en-US" sz="900" dirty="0"/>
              <a:t>This term we will continue to use White Rose Mastery Guidance to explore the topic: ‘Building 9 &amp; 10’ and then move onto ‘To 20 and Beyond.’</a:t>
            </a:r>
          </a:p>
          <a:p>
            <a:endParaRPr lang="en-US" sz="900" dirty="0"/>
          </a:p>
          <a:p>
            <a:r>
              <a:rPr lang="en-US" sz="900" dirty="0"/>
              <a:t>We will be:  </a:t>
            </a:r>
          </a:p>
          <a:p>
            <a:r>
              <a:rPr lang="en-US" sz="900" b="1" dirty="0"/>
              <a:t>Number</a:t>
            </a:r>
          </a:p>
          <a:p>
            <a:r>
              <a:rPr lang="en-US" sz="900" dirty="0"/>
              <a:t>-counting to 10 and beyond</a:t>
            </a:r>
          </a:p>
          <a:p>
            <a:r>
              <a:rPr lang="en-US" sz="900" dirty="0"/>
              <a:t>-exploring counting patterns</a:t>
            </a:r>
          </a:p>
          <a:p>
            <a:r>
              <a:rPr lang="en-US" sz="900" dirty="0"/>
              <a:t>-comparing numbers to 10 </a:t>
            </a:r>
          </a:p>
          <a:p>
            <a:r>
              <a:rPr lang="en-US" sz="900" dirty="0"/>
              <a:t>-exploring number bonds to 10</a:t>
            </a:r>
          </a:p>
          <a:p>
            <a:endParaRPr lang="en-US" sz="900" b="1" dirty="0"/>
          </a:p>
          <a:p>
            <a:r>
              <a:rPr lang="en-US" sz="900" b="1" dirty="0"/>
              <a:t>Shape, Space and Measure</a:t>
            </a:r>
          </a:p>
          <a:p>
            <a:r>
              <a:rPr lang="en-US" sz="900" dirty="0"/>
              <a:t>-exploring 3D shapes</a:t>
            </a:r>
          </a:p>
          <a:p>
            <a:r>
              <a:rPr lang="en-US" sz="900" dirty="0"/>
              <a:t>-exploring repeating patterns </a:t>
            </a:r>
          </a:p>
          <a:p>
            <a:r>
              <a:rPr lang="en-US" sz="900" dirty="0"/>
              <a:t>-composing and decomposing shapes</a:t>
            </a:r>
          </a:p>
          <a:p>
            <a:endParaRPr lang="en-US" sz="900" dirty="0"/>
          </a:p>
          <a:p>
            <a:r>
              <a:rPr lang="en-US" sz="900" b="1" dirty="0"/>
              <a:t>At home you could….</a:t>
            </a:r>
          </a:p>
          <a:p>
            <a:r>
              <a:rPr lang="en-US" sz="900" dirty="0"/>
              <a:t>-count objects up to ten and above around the house </a:t>
            </a:r>
          </a:p>
          <a:p>
            <a:r>
              <a:rPr lang="en-US" sz="900" dirty="0"/>
              <a:t>-</a:t>
            </a:r>
            <a:r>
              <a:rPr lang="en-US" sz="900" dirty="0" err="1"/>
              <a:t>practise</a:t>
            </a:r>
            <a:r>
              <a:rPr lang="en-US" sz="900" dirty="0"/>
              <a:t> writing numbers 0-10/20</a:t>
            </a:r>
          </a:p>
          <a:p>
            <a:r>
              <a:rPr lang="en-US" sz="900" dirty="0"/>
              <a:t>-bake</a:t>
            </a:r>
          </a:p>
          <a:p>
            <a:r>
              <a:rPr lang="en-US" sz="900" dirty="0"/>
              <a:t>-explore different 3D shapes both inside and outside the house</a:t>
            </a:r>
          </a:p>
          <a:p>
            <a:r>
              <a:rPr lang="en-US" sz="900" dirty="0"/>
              <a:t>-make repeating patterns with items in your house</a:t>
            </a:r>
          </a:p>
          <a:p>
            <a:r>
              <a:rPr lang="en-US" sz="900" dirty="0"/>
              <a:t>-use the 1 Minute </a:t>
            </a:r>
            <a:r>
              <a:rPr lang="en-US" sz="900" dirty="0" err="1"/>
              <a:t>Maths</a:t>
            </a:r>
            <a:r>
              <a:rPr lang="en-US" sz="900" dirty="0"/>
              <a:t> App to </a:t>
            </a:r>
            <a:r>
              <a:rPr lang="en-US" sz="900" dirty="0" err="1"/>
              <a:t>practise</a:t>
            </a:r>
            <a:r>
              <a:rPr lang="en-US" sz="900" dirty="0"/>
              <a:t> </a:t>
            </a:r>
            <a:r>
              <a:rPr lang="en-US" sz="900" dirty="0" err="1"/>
              <a:t>subitising</a:t>
            </a:r>
            <a:r>
              <a:rPr lang="en-US" sz="900" dirty="0"/>
              <a:t> and number bonds</a:t>
            </a:r>
          </a:p>
        </p:txBody>
      </p:sp>
      <p:sp>
        <p:nvSpPr>
          <p:cNvPr id="9" name="Rectangle 8">
            <a:extLst>
              <a:ext uri="{FF2B5EF4-FFF2-40B4-BE49-F238E27FC236}">
                <a16:creationId xmlns:a16="http://schemas.microsoft.com/office/drawing/2014/main" id="{CBEB244C-5D09-4BEB-8771-BBA6EA63ED4F}"/>
              </a:ext>
            </a:extLst>
          </p:cNvPr>
          <p:cNvSpPr/>
          <p:nvPr/>
        </p:nvSpPr>
        <p:spPr>
          <a:xfrm>
            <a:off x="4355987" y="2588686"/>
            <a:ext cx="2665024" cy="646331"/>
          </a:xfrm>
          <a:prstGeom prst="rect">
            <a:avLst/>
          </a:prstGeom>
        </p:spPr>
        <p:txBody>
          <a:bodyPr wrap="square">
            <a:spAutoFit/>
          </a:bodyPr>
          <a:lstStyle/>
          <a:p>
            <a:r>
              <a:rPr lang="en-US" sz="900" dirty="0"/>
              <a:t>This term we will:-</a:t>
            </a:r>
          </a:p>
          <a:p>
            <a:r>
              <a:rPr lang="en-US" sz="900" dirty="0"/>
              <a:t>-talk about our pets and how we care for them</a:t>
            </a:r>
          </a:p>
          <a:p>
            <a:r>
              <a:rPr lang="en-US" sz="900" dirty="0"/>
              <a:t>-discuss times when we were brave and tried something new</a:t>
            </a:r>
          </a:p>
        </p:txBody>
      </p:sp>
      <p:sp>
        <p:nvSpPr>
          <p:cNvPr id="52" name="Rectangle 51">
            <a:extLst>
              <a:ext uri="{FF2B5EF4-FFF2-40B4-BE49-F238E27FC236}">
                <a16:creationId xmlns:a16="http://schemas.microsoft.com/office/drawing/2014/main" id="{764FA136-F02F-44EA-AB6F-2DDDCA865187}"/>
              </a:ext>
            </a:extLst>
          </p:cNvPr>
          <p:cNvSpPr/>
          <p:nvPr/>
        </p:nvSpPr>
        <p:spPr>
          <a:xfrm>
            <a:off x="4404967" y="3968719"/>
            <a:ext cx="2552385" cy="923330"/>
          </a:xfrm>
          <a:prstGeom prst="rect">
            <a:avLst/>
          </a:prstGeom>
        </p:spPr>
        <p:txBody>
          <a:bodyPr wrap="square">
            <a:spAutoFit/>
          </a:bodyPr>
          <a:lstStyle/>
          <a:p>
            <a:r>
              <a:rPr lang="en-US" sz="900" dirty="0"/>
              <a:t>This term we will:-</a:t>
            </a:r>
          </a:p>
          <a:p>
            <a:r>
              <a:rPr lang="en-US" sz="900" dirty="0"/>
              <a:t>-learn about animals from around the world</a:t>
            </a:r>
          </a:p>
          <a:p>
            <a:r>
              <a:rPr lang="en-US" sz="900" dirty="0"/>
              <a:t>-learn about herbivores and carnivores</a:t>
            </a:r>
          </a:p>
          <a:p>
            <a:r>
              <a:rPr lang="en-US" sz="900" dirty="0"/>
              <a:t>-talk about similarities and differences between animals</a:t>
            </a:r>
          </a:p>
          <a:p>
            <a:r>
              <a:rPr lang="en-US" sz="900" dirty="0"/>
              <a:t>-discuss caring for the environment</a:t>
            </a:r>
          </a:p>
        </p:txBody>
      </p:sp>
      <p:sp>
        <p:nvSpPr>
          <p:cNvPr id="54" name="Rectangle 53">
            <a:extLst>
              <a:ext uri="{FF2B5EF4-FFF2-40B4-BE49-F238E27FC236}">
                <a16:creationId xmlns:a16="http://schemas.microsoft.com/office/drawing/2014/main" id="{FE14576C-EFD6-4418-8C0C-5B580F1047E9}"/>
              </a:ext>
            </a:extLst>
          </p:cNvPr>
          <p:cNvSpPr/>
          <p:nvPr/>
        </p:nvSpPr>
        <p:spPr>
          <a:xfrm>
            <a:off x="7135415" y="2598073"/>
            <a:ext cx="2489748" cy="784830"/>
          </a:xfrm>
          <a:prstGeom prst="rect">
            <a:avLst/>
          </a:prstGeom>
        </p:spPr>
        <p:txBody>
          <a:bodyPr wrap="square">
            <a:spAutoFit/>
          </a:bodyPr>
          <a:lstStyle/>
          <a:p>
            <a:r>
              <a:rPr lang="en-US" sz="900" dirty="0"/>
              <a:t>This term we will:-</a:t>
            </a:r>
          </a:p>
          <a:p>
            <a:r>
              <a:rPr lang="en-US" sz="900" dirty="0"/>
              <a:t>-talk about what animals we like  </a:t>
            </a:r>
          </a:p>
          <a:p>
            <a:r>
              <a:rPr lang="en-US" sz="900" dirty="0"/>
              <a:t>-listen to others</a:t>
            </a:r>
          </a:p>
          <a:p>
            <a:r>
              <a:rPr lang="en-US" sz="900" dirty="0"/>
              <a:t>-ask questions</a:t>
            </a:r>
          </a:p>
          <a:p>
            <a:r>
              <a:rPr lang="en-US" sz="900" dirty="0"/>
              <a:t>-hold a conversation with others </a:t>
            </a:r>
          </a:p>
        </p:txBody>
      </p:sp>
      <p:sp>
        <p:nvSpPr>
          <p:cNvPr id="55" name="Rectangle 54">
            <a:extLst>
              <a:ext uri="{FF2B5EF4-FFF2-40B4-BE49-F238E27FC236}">
                <a16:creationId xmlns:a16="http://schemas.microsoft.com/office/drawing/2014/main" id="{1DD3E604-2FAD-4F3C-9530-1A0A9DB9758F}"/>
              </a:ext>
            </a:extLst>
          </p:cNvPr>
          <p:cNvSpPr/>
          <p:nvPr/>
        </p:nvSpPr>
        <p:spPr>
          <a:xfrm>
            <a:off x="7203229" y="3966601"/>
            <a:ext cx="2483169" cy="784830"/>
          </a:xfrm>
          <a:prstGeom prst="rect">
            <a:avLst/>
          </a:prstGeom>
        </p:spPr>
        <p:txBody>
          <a:bodyPr wrap="square">
            <a:spAutoFit/>
          </a:bodyPr>
          <a:lstStyle/>
          <a:p>
            <a:r>
              <a:rPr lang="en-US" sz="900" dirty="0"/>
              <a:t>This term we will:-</a:t>
            </a:r>
          </a:p>
          <a:p>
            <a:r>
              <a:rPr lang="en-US" sz="900" b="1" dirty="0"/>
              <a:t>Gross Motor- </a:t>
            </a:r>
            <a:r>
              <a:rPr lang="en-US" sz="900" dirty="0"/>
              <a:t>access outside play on bikes, tricycles climbing frames and obstacle courses.</a:t>
            </a:r>
          </a:p>
          <a:p>
            <a:r>
              <a:rPr lang="en-US" sz="900" b="1" dirty="0"/>
              <a:t>Fine Motor- </a:t>
            </a:r>
            <a:r>
              <a:rPr lang="en-US" sz="900" dirty="0"/>
              <a:t>use a range of small tools and funky finger activities to develop fine motor control.</a:t>
            </a:r>
          </a:p>
        </p:txBody>
      </p:sp>
      <p:sp>
        <p:nvSpPr>
          <p:cNvPr id="59" name="Rectangle 58">
            <a:extLst>
              <a:ext uri="{FF2B5EF4-FFF2-40B4-BE49-F238E27FC236}">
                <a16:creationId xmlns:a16="http://schemas.microsoft.com/office/drawing/2014/main" id="{B0FBD60E-DBBE-4A8C-8195-03FE5C4750B9}"/>
              </a:ext>
            </a:extLst>
          </p:cNvPr>
          <p:cNvSpPr/>
          <p:nvPr/>
        </p:nvSpPr>
        <p:spPr>
          <a:xfrm>
            <a:off x="4385917" y="5304381"/>
            <a:ext cx="2532269" cy="1061829"/>
          </a:xfrm>
          <a:prstGeom prst="rect">
            <a:avLst/>
          </a:prstGeom>
        </p:spPr>
        <p:txBody>
          <a:bodyPr wrap="square">
            <a:spAutoFit/>
          </a:bodyPr>
          <a:lstStyle/>
          <a:p>
            <a:r>
              <a:rPr lang="en-US" sz="900" dirty="0"/>
              <a:t>We will develop our art skills by sketching animals from around the world and use different materials to create bugs and other animals. We will look closely at Matisse’s The Snail and create some snail inspired artwork.</a:t>
            </a:r>
          </a:p>
          <a:p>
            <a:r>
              <a:rPr lang="en-US" sz="900" dirty="0"/>
              <a:t>We will use our imagination in our role play area linked to our interests.    </a:t>
            </a:r>
          </a:p>
        </p:txBody>
      </p:sp>
      <p:sp>
        <p:nvSpPr>
          <p:cNvPr id="63" name="Rectangle 62">
            <a:extLst>
              <a:ext uri="{FF2B5EF4-FFF2-40B4-BE49-F238E27FC236}">
                <a16:creationId xmlns:a16="http://schemas.microsoft.com/office/drawing/2014/main" id="{54BAB88D-6848-4785-BFBD-DC6F3A246FF8}"/>
              </a:ext>
            </a:extLst>
          </p:cNvPr>
          <p:cNvSpPr/>
          <p:nvPr/>
        </p:nvSpPr>
        <p:spPr>
          <a:xfrm>
            <a:off x="7214327" y="5304106"/>
            <a:ext cx="2372123" cy="923330"/>
          </a:xfrm>
          <a:prstGeom prst="rect">
            <a:avLst/>
          </a:prstGeom>
        </p:spPr>
        <p:txBody>
          <a:bodyPr wrap="square">
            <a:spAutoFit/>
          </a:bodyPr>
          <a:lstStyle/>
          <a:p>
            <a:r>
              <a:rPr lang="en-US" sz="900" dirty="0"/>
              <a:t>We will think about the question; ‘Are All Families the Same?’</a:t>
            </a:r>
          </a:p>
          <a:p>
            <a:r>
              <a:rPr lang="en-US" sz="900" dirty="0"/>
              <a:t>We will explore the diversity found within, as well as between families. Our learning will introduce the idea of difference and respect for difference.</a:t>
            </a:r>
          </a:p>
        </p:txBody>
      </p:sp>
      <p:sp>
        <p:nvSpPr>
          <p:cNvPr id="51" name="Rectangle: Diagonal Corners Rounded 50">
            <a:extLst>
              <a:ext uri="{FF2B5EF4-FFF2-40B4-BE49-F238E27FC236}">
                <a16:creationId xmlns:a16="http://schemas.microsoft.com/office/drawing/2014/main" id="{0860585B-4D48-4B35-A4E2-B72A556485EB}"/>
              </a:ext>
            </a:extLst>
          </p:cNvPr>
          <p:cNvSpPr/>
          <p:nvPr/>
        </p:nvSpPr>
        <p:spPr>
          <a:xfrm>
            <a:off x="4355987" y="6337338"/>
            <a:ext cx="5365259" cy="446301"/>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pic>
        <p:nvPicPr>
          <p:cNvPr id="60" name="Picture 59">
            <a:extLst>
              <a:ext uri="{FF2B5EF4-FFF2-40B4-BE49-F238E27FC236}">
                <a16:creationId xmlns:a16="http://schemas.microsoft.com/office/drawing/2014/main" id="{46365795-75A3-46E0-896C-6E2EAC73D849}"/>
              </a:ext>
            </a:extLst>
          </p:cNvPr>
          <p:cNvPicPr>
            <a:picLocks noChangeAspect="1"/>
          </p:cNvPicPr>
          <p:nvPr/>
        </p:nvPicPr>
        <p:blipFill>
          <a:blip r:embed="rId6"/>
          <a:stretch>
            <a:fillRect/>
          </a:stretch>
        </p:blipFill>
        <p:spPr>
          <a:xfrm>
            <a:off x="9183997" y="6390607"/>
            <a:ext cx="525333" cy="247671"/>
          </a:xfrm>
          <a:prstGeom prst="rect">
            <a:avLst/>
          </a:prstGeom>
        </p:spPr>
      </p:pic>
      <p:sp>
        <p:nvSpPr>
          <p:cNvPr id="70" name="TextBox 69">
            <a:extLst>
              <a:ext uri="{FF2B5EF4-FFF2-40B4-BE49-F238E27FC236}">
                <a16:creationId xmlns:a16="http://schemas.microsoft.com/office/drawing/2014/main" id="{47378DF4-AFAA-43FF-AD5E-14430ABEEE5B}"/>
              </a:ext>
            </a:extLst>
          </p:cNvPr>
          <p:cNvSpPr txBox="1"/>
          <p:nvPr/>
        </p:nvSpPr>
        <p:spPr>
          <a:xfrm>
            <a:off x="9208657" y="6378979"/>
            <a:ext cx="508564" cy="242374"/>
          </a:xfrm>
          <a:prstGeom prst="rect">
            <a:avLst/>
          </a:prstGeom>
          <a:noFill/>
        </p:spPr>
        <p:txBody>
          <a:bodyPr wrap="square" rtlCol="0">
            <a:spAutoFit/>
          </a:bodyPr>
          <a:lstStyle/>
          <a:p>
            <a:pPr algn="r"/>
            <a:r>
              <a:rPr lang="en-US" sz="975" b="1" dirty="0">
                <a:solidFill>
                  <a:schemeClr val="bg1"/>
                </a:solidFill>
              </a:rPr>
              <a:t>SMSC</a:t>
            </a:r>
            <a:endParaRPr lang="en-GB" sz="975" b="1" dirty="0">
              <a:solidFill>
                <a:schemeClr val="bg1"/>
              </a:solidFill>
            </a:endParaRPr>
          </a:p>
        </p:txBody>
      </p:sp>
      <p:sp>
        <p:nvSpPr>
          <p:cNvPr id="71" name="Rectangle 70">
            <a:extLst>
              <a:ext uri="{FF2B5EF4-FFF2-40B4-BE49-F238E27FC236}">
                <a16:creationId xmlns:a16="http://schemas.microsoft.com/office/drawing/2014/main" id="{33585F57-4F8E-4A54-9F5D-1630F88CCA1E}"/>
              </a:ext>
            </a:extLst>
          </p:cNvPr>
          <p:cNvSpPr/>
          <p:nvPr/>
        </p:nvSpPr>
        <p:spPr>
          <a:xfrm>
            <a:off x="4348648" y="6334823"/>
            <a:ext cx="4926970" cy="369332"/>
          </a:xfrm>
          <a:prstGeom prst="rect">
            <a:avLst/>
          </a:prstGeom>
        </p:spPr>
        <p:txBody>
          <a:bodyPr wrap="square">
            <a:spAutoFit/>
          </a:bodyPr>
          <a:lstStyle/>
          <a:p>
            <a:pPr>
              <a:spcAft>
                <a:spcPts val="0"/>
              </a:spcAft>
            </a:pPr>
            <a:r>
              <a:rPr lang="en-US" sz="900" dirty="0"/>
              <a:t>Events in school to support our SMSC development will include; weekly forest school, RE day, </a:t>
            </a:r>
            <a:r>
              <a:rPr lang="en-US" sz="900"/>
              <a:t>VE Day and </a:t>
            </a:r>
            <a:r>
              <a:rPr lang="en-US" sz="900" dirty="0"/>
              <a:t>May Day. </a:t>
            </a:r>
            <a:endParaRPr lang="en-GB" sz="200" b="1" dirty="0">
              <a:ea typeface="Times New Roman" panose="02020603050405020304" pitchFamily="18" charset="0"/>
            </a:endParaRPr>
          </a:p>
        </p:txBody>
      </p:sp>
      <p:pic>
        <p:nvPicPr>
          <p:cNvPr id="7" name="Picture 6">
            <a:extLst>
              <a:ext uri="{FF2B5EF4-FFF2-40B4-BE49-F238E27FC236}">
                <a16:creationId xmlns:a16="http://schemas.microsoft.com/office/drawing/2014/main" id="{910C0AF6-E27B-4106-9040-0F877ABCFD34}"/>
              </a:ext>
            </a:extLst>
          </p:cNvPr>
          <p:cNvPicPr>
            <a:picLocks noChangeAspect="1"/>
          </p:cNvPicPr>
          <p:nvPr/>
        </p:nvPicPr>
        <p:blipFill rotWithShape="1">
          <a:blip r:embed="rId7"/>
          <a:srcRect l="15760" t="-1" b="1903"/>
          <a:stretch/>
        </p:blipFill>
        <p:spPr>
          <a:xfrm>
            <a:off x="2764045" y="1311795"/>
            <a:ext cx="406089" cy="738745"/>
          </a:xfrm>
          <a:prstGeom prst="rect">
            <a:avLst/>
          </a:prstGeom>
        </p:spPr>
      </p:pic>
      <p:pic>
        <p:nvPicPr>
          <p:cNvPr id="10" name="Picture 9">
            <a:extLst>
              <a:ext uri="{FF2B5EF4-FFF2-40B4-BE49-F238E27FC236}">
                <a16:creationId xmlns:a16="http://schemas.microsoft.com/office/drawing/2014/main" id="{48F8C8DE-CB7C-45E2-80BE-A94116BAA337}"/>
              </a:ext>
            </a:extLst>
          </p:cNvPr>
          <p:cNvPicPr>
            <a:picLocks noChangeAspect="1"/>
          </p:cNvPicPr>
          <p:nvPr/>
        </p:nvPicPr>
        <p:blipFill rotWithShape="1">
          <a:blip r:embed="rId8"/>
          <a:srcRect r="8691" b="1732"/>
          <a:stretch/>
        </p:blipFill>
        <p:spPr>
          <a:xfrm>
            <a:off x="1548748" y="1314378"/>
            <a:ext cx="406089" cy="740035"/>
          </a:xfrm>
          <a:prstGeom prst="rect">
            <a:avLst/>
          </a:prstGeom>
        </p:spPr>
      </p:pic>
      <p:pic>
        <p:nvPicPr>
          <p:cNvPr id="11" name="Picture 10">
            <a:extLst>
              <a:ext uri="{FF2B5EF4-FFF2-40B4-BE49-F238E27FC236}">
                <a16:creationId xmlns:a16="http://schemas.microsoft.com/office/drawing/2014/main" id="{ADD0E87C-9E8B-4C7C-828E-9BBDD9BDB643}"/>
              </a:ext>
            </a:extLst>
          </p:cNvPr>
          <p:cNvPicPr>
            <a:picLocks noChangeAspect="1"/>
          </p:cNvPicPr>
          <p:nvPr/>
        </p:nvPicPr>
        <p:blipFill rotWithShape="1">
          <a:blip r:embed="rId9"/>
          <a:srcRect l="-1" t="1" r="4924" b="883"/>
          <a:stretch/>
        </p:blipFill>
        <p:spPr>
          <a:xfrm>
            <a:off x="2357956" y="1315668"/>
            <a:ext cx="406089" cy="738745"/>
          </a:xfrm>
          <a:prstGeom prst="rect">
            <a:avLst/>
          </a:prstGeom>
        </p:spPr>
      </p:pic>
      <p:pic>
        <p:nvPicPr>
          <p:cNvPr id="12" name="Picture 11">
            <a:extLst>
              <a:ext uri="{FF2B5EF4-FFF2-40B4-BE49-F238E27FC236}">
                <a16:creationId xmlns:a16="http://schemas.microsoft.com/office/drawing/2014/main" id="{53088BD8-996C-4BDA-A7B1-D58F5F73C55F}"/>
              </a:ext>
            </a:extLst>
          </p:cNvPr>
          <p:cNvPicPr>
            <a:picLocks noChangeAspect="1"/>
          </p:cNvPicPr>
          <p:nvPr/>
        </p:nvPicPr>
        <p:blipFill rotWithShape="1">
          <a:blip r:embed="rId10"/>
          <a:srcRect b="363"/>
          <a:stretch/>
        </p:blipFill>
        <p:spPr>
          <a:xfrm>
            <a:off x="1141560" y="1311795"/>
            <a:ext cx="407188" cy="742618"/>
          </a:xfrm>
          <a:prstGeom prst="rect">
            <a:avLst/>
          </a:prstGeom>
        </p:spPr>
      </p:pic>
      <p:pic>
        <p:nvPicPr>
          <p:cNvPr id="75" name="Picture 74">
            <a:extLst>
              <a:ext uri="{FF2B5EF4-FFF2-40B4-BE49-F238E27FC236}">
                <a16:creationId xmlns:a16="http://schemas.microsoft.com/office/drawing/2014/main" id="{0F8AB34E-DFED-4F5B-A8CB-2D24789E7A5B}"/>
              </a:ext>
            </a:extLst>
          </p:cNvPr>
          <p:cNvPicPr>
            <a:picLocks noChangeAspect="1"/>
          </p:cNvPicPr>
          <p:nvPr/>
        </p:nvPicPr>
        <p:blipFill rotWithShape="1">
          <a:blip r:embed="rId10"/>
          <a:srcRect t="1" b="883"/>
          <a:stretch/>
        </p:blipFill>
        <p:spPr>
          <a:xfrm>
            <a:off x="1954837" y="1315668"/>
            <a:ext cx="407188" cy="738745"/>
          </a:xfrm>
          <a:prstGeom prst="rect">
            <a:avLst/>
          </a:prstGeom>
        </p:spPr>
      </p:pic>
      <p:pic>
        <p:nvPicPr>
          <p:cNvPr id="78" name="Picture 77">
            <a:extLst>
              <a:ext uri="{FF2B5EF4-FFF2-40B4-BE49-F238E27FC236}">
                <a16:creationId xmlns:a16="http://schemas.microsoft.com/office/drawing/2014/main" id="{952ED4A7-98C3-42A9-995F-3974A25F356B}"/>
              </a:ext>
            </a:extLst>
          </p:cNvPr>
          <p:cNvPicPr>
            <a:picLocks noChangeAspect="1"/>
          </p:cNvPicPr>
          <p:nvPr/>
        </p:nvPicPr>
        <p:blipFill rotWithShape="1">
          <a:blip r:embed="rId9"/>
          <a:srcRect l="3424" r="-1"/>
          <a:stretch/>
        </p:blipFill>
        <p:spPr>
          <a:xfrm>
            <a:off x="733131" y="1309087"/>
            <a:ext cx="412498" cy="745326"/>
          </a:xfrm>
          <a:prstGeom prst="rect">
            <a:avLst/>
          </a:prstGeom>
        </p:spPr>
      </p:pic>
      <p:pic>
        <p:nvPicPr>
          <p:cNvPr id="79" name="Picture 78">
            <a:extLst>
              <a:ext uri="{FF2B5EF4-FFF2-40B4-BE49-F238E27FC236}">
                <a16:creationId xmlns:a16="http://schemas.microsoft.com/office/drawing/2014/main" id="{457AA1AD-EB04-4408-8823-B6C7A4E87A86}"/>
              </a:ext>
            </a:extLst>
          </p:cNvPr>
          <p:cNvPicPr>
            <a:picLocks noChangeAspect="1"/>
          </p:cNvPicPr>
          <p:nvPr/>
        </p:nvPicPr>
        <p:blipFill rotWithShape="1">
          <a:blip r:embed="rId7"/>
          <a:srcRect l="14355" b="1388"/>
          <a:stretch/>
        </p:blipFill>
        <p:spPr>
          <a:xfrm>
            <a:off x="320269" y="1311795"/>
            <a:ext cx="412862" cy="742618"/>
          </a:xfrm>
          <a:prstGeom prst="rect">
            <a:avLst/>
          </a:prstGeom>
        </p:spPr>
      </p:pic>
    </p:spTree>
    <p:extLst>
      <p:ext uri="{BB962C8B-B14F-4D97-AF65-F5344CB8AC3E}">
        <p14:creationId xmlns:p14="http://schemas.microsoft.com/office/powerpoint/2010/main" val="287492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2EC87B58BD7A41A7D69ADEBD652E78" ma:contentTypeVersion="20" ma:contentTypeDescription="Create a new document." ma:contentTypeScope="" ma:versionID="2088e89a4c203a38a504b43b6077c5d1">
  <xsd:schema xmlns:xsd="http://www.w3.org/2001/XMLSchema" xmlns:xs="http://www.w3.org/2001/XMLSchema" xmlns:p="http://schemas.microsoft.com/office/2006/metadata/properties" xmlns:ns2="6a158a6a-454f-4afe-a7d4-2c9353e6d01f" xmlns:ns3="27710824-13d0-4ff0-80b4-1133d42a8012" targetNamespace="http://schemas.microsoft.com/office/2006/metadata/properties" ma:root="true" ma:fieldsID="a26314f3cac778e85415cd714f9bbe71" ns2:_="" ns3:_="">
    <xsd:import namespace="6a158a6a-454f-4afe-a7d4-2c9353e6d01f"/>
    <xsd:import namespace="27710824-13d0-4ff0-80b4-1133d42a80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58a6a-454f-4afe-a7d4-2c9353e6d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1127a7-ea9e-42e0-b75c-90388b9b2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10824-13d0-4ff0-80b4-1133d42a80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82fe9f2-ec51-4e50-8215-75bb076ba325}" ma:internalName="TaxCatchAll" ma:showField="CatchAllData" ma:web="27710824-13d0-4ff0-80b4-1133d42a8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158a6a-454f-4afe-a7d4-2c9353e6d01f">
      <Terms xmlns="http://schemas.microsoft.com/office/infopath/2007/PartnerControls"/>
    </lcf76f155ced4ddcb4097134ff3c332f>
    <TaxCatchAll xmlns="27710824-13d0-4ff0-80b4-1133d42a8012" xsi:nil="true"/>
  </documentManagement>
</p:properties>
</file>

<file path=customXml/itemProps1.xml><?xml version="1.0" encoding="utf-8"?>
<ds:datastoreItem xmlns:ds="http://schemas.openxmlformats.org/officeDocument/2006/customXml" ds:itemID="{49B35DAB-1654-4039-AA5B-082FDDC5C431}">
  <ds:schemaRefs>
    <ds:schemaRef ds:uri="http://schemas.microsoft.com/sharepoint/v3/contenttype/forms"/>
  </ds:schemaRefs>
</ds:datastoreItem>
</file>

<file path=customXml/itemProps2.xml><?xml version="1.0" encoding="utf-8"?>
<ds:datastoreItem xmlns:ds="http://schemas.openxmlformats.org/officeDocument/2006/customXml" ds:itemID="{1C4F1711-47F2-4966-A7CC-C196121E2C35}"/>
</file>

<file path=customXml/itemProps3.xml><?xml version="1.0" encoding="utf-8"?>
<ds:datastoreItem xmlns:ds="http://schemas.openxmlformats.org/officeDocument/2006/customXml" ds:itemID="{2BFAC91D-BA4B-4311-B5FB-C3D24A6D3EB6}">
  <ds:schemaRefs>
    <ds:schemaRef ds:uri="http://www.w3.org/XML/1998/namespace"/>
    <ds:schemaRef ds:uri="http://schemas.microsoft.com/office/2006/metadata/propertie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61cb09d6-26cd-4fbc-81f3-b389e21c1a7f"/>
  </ds:schemaRefs>
</ds:datastoreItem>
</file>

<file path=docProps/app.xml><?xml version="1.0" encoding="utf-8"?>
<Properties xmlns="http://schemas.openxmlformats.org/officeDocument/2006/extended-properties" xmlns:vt="http://schemas.openxmlformats.org/officeDocument/2006/docPropsVTypes">
  <Template>Office Theme</Template>
  <TotalTime>23616</TotalTime>
  <Words>632</Words>
  <Application>Microsoft Office PowerPoint</Application>
  <PresentationFormat>A4 Paper (210x297 mm)</PresentationFormat>
  <Paragraphs>74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9313123 office.3123</dc:creator>
  <cp:lastModifiedBy>Mrs Jarrett</cp:lastModifiedBy>
  <cp:revision>162</cp:revision>
  <cp:lastPrinted>2021-05-28T11:17:02Z</cp:lastPrinted>
  <dcterms:created xsi:type="dcterms:W3CDTF">2021-05-28T10:08:42Z</dcterms:created>
  <dcterms:modified xsi:type="dcterms:W3CDTF">2025-03-26T15:35:14Z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0x0101005E2EC87B58BD7A41A7D69ADEBD652E78</vt:lpwstr>
  </property>
</Properties>
</file>