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6" r:id="rId5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3987" autoAdjust="0"/>
  </p:normalViewPr>
  <p:slideViewPr>
    <p:cSldViewPr snapToGrid="0">
      <p:cViewPr>
        <p:scale>
          <a:sx n="154" d="100"/>
          <a:sy n="154" d="100"/>
        </p:scale>
        <p:origin x="1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BE2EB-7EFC-410E-B6BD-17BD46D72A34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F6EEE-EBB5-434E-98E8-F7F10C582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988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F6EEE-EBB5-434E-98E8-F7F10C5820F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680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01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585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978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829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40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513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99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31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03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29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897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E4DE7-7F8A-4FF9-8E17-4EB95647ECFE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63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B62656C7-FA13-4C84-97F1-4787E0C107DE}"/>
              </a:ext>
            </a:extLst>
          </p:cNvPr>
          <p:cNvSpPr/>
          <p:nvPr/>
        </p:nvSpPr>
        <p:spPr>
          <a:xfrm>
            <a:off x="3579966" y="232964"/>
            <a:ext cx="6124655" cy="1841699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/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03E8DE4E-A95E-483A-A699-EABB5AA1488B}"/>
              </a:ext>
            </a:extLst>
          </p:cNvPr>
          <p:cNvSpPr/>
          <p:nvPr/>
        </p:nvSpPr>
        <p:spPr>
          <a:xfrm>
            <a:off x="118624" y="230521"/>
            <a:ext cx="3277720" cy="1017101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4787B26A-CAFA-4122-9581-3993AFD111D0}"/>
              </a:ext>
            </a:extLst>
          </p:cNvPr>
          <p:cNvSpPr/>
          <p:nvPr/>
        </p:nvSpPr>
        <p:spPr>
          <a:xfrm>
            <a:off x="184754" y="2212463"/>
            <a:ext cx="2152824" cy="4581454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/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8238F6DB-F444-4881-B025-A9E420DFE549}"/>
              </a:ext>
            </a:extLst>
          </p:cNvPr>
          <p:cNvSpPr/>
          <p:nvPr/>
        </p:nvSpPr>
        <p:spPr>
          <a:xfrm>
            <a:off x="4499442" y="2221540"/>
            <a:ext cx="2515142" cy="1327512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 dirty="0"/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2D3692A2-2089-469E-85F5-99870EEDF311}"/>
              </a:ext>
            </a:extLst>
          </p:cNvPr>
          <p:cNvSpPr/>
          <p:nvPr/>
        </p:nvSpPr>
        <p:spPr>
          <a:xfrm>
            <a:off x="10215513" y="3971329"/>
            <a:ext cx="2361957" cy="1213607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2D18C7-25B7-44A9-9046-7A1A8B51A8D6}"/>
              </a:ext>
            </a:extLst>
          </p:cNvPr>
          <p:cNvSpPr/>
          <p:nvPr/>
        </p:nvSpPr>
        <p:spPr>
          <a:xfrm>
            <a:off x="255503" y="1289314"/>
            <a:ext cx="3003962" cy="785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2EC4A2F-C5DE-4CCC-8DB2-59F9D9C3A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668" y="2226931"/>
            <a:ext cx="1971465" cy="33158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BCBEE75-4041-4AEF-9595-72ECCC1E6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1944" y="5412682"/>
            <a:ext cx="2472640" cy="13812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951014B-E3ED-466A-AF6F-22D18013E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8735" y="5412682"/>
            <a:ext cx="2623553" cy="1381235"/>
          </a:xfrm>
          <a:prstGeom prst="rect">
            <a:avLst/>
          </a:prstGeom>
        </p:spPr>
      </p:pic>
      <p:sp>
        <p:nvSpPr>
          <p:cNvPr id="29" name="Rectangle: Diagonal Corners Rounded 28">
            <a:extLst>
              <a:ext uri="{FF2B5EF4-FFF2-40B4-BE49-F238E27FC236}">
                <a16:creationId xmlns:a16="http://schemas.microsoft.com/office/drawing/2014/main" id="{5293D54B-F153-4EFE-B15D-9A2E14673BE2}"/>
              </a:ext>
            </a:extLst>
          </p:cNvPr>
          <p:cNvSpPr/>
          <p:nvPr/>
        </p:nvSpPr>
        <p:spPr>
          <a:xfrm>
            <a:off x="2421290" y="5596172"/>
            <a:ext cx="1971465" cy="1197745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 dirty="0"/>
          </a:p>
        </p:txBody>
      </p:sp>
      <p:sp>
        <p:nvSpPr>
          <p:cNvPr id="32" name="Rectangle: Diagonal Corners Rounded 31">
            <a:extLst>
              <a:ext uri="{FF2B5EF4-FFF2-40B4-BE49-F238E27FC236}">
                <a16:creationId xmlns:a16="http://schemas.microsoft.com/office/drawing/2014/main" id="{636DECAC-2F18-46A6-ADDE-660CB269DD6E}"/>
              </a:ext>
            </a:extLst>
          </p:cNvPr>
          <p:cNvSpPr/>
          <p:nvPr/>
        </p:nvSpPr>
        <p:spPr>
          <a:xfrm>
            <a:off x="7901940" y="343557"/>
            <a:ext cx="1700976" cy="262217"/>
          </a:xfrm>
          <a:prstGeom prst="round2Diag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CC7A50-1E51-417D-BBDA-7AF9CE5175D3}"/>
              </a:ext>
            </a:extLst>
          </p:cNvPr>
          <p:cNvSpPr txBox="1"/>
          <p:nvPr/>
        </p:nvSpPr>
        <p:spPr>
          <a:xfrm>
            <a:off x="7437120" y="338328"/>
            <a:ext cx="2193871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38" b="1" dirty="0">
                <a:solidFill>
                  <a:schemeClr val="bg1"/>
                </a:solidFill>
              </a:rPr>
              <a:t>Characteristics of Learning</a:t>
            </a:r>
            <a:endParaRPr lang="en-GB" sz="1138" b="1" dirty="0">
              <a:solidFill>
                <a:schemeClr val="bg1"/>
              </a:solidFill>
            </a:endParaRPr>
          </a:p>
        </p:txBody>
      </p:sp>
      <p:sp>
        <p:nvSpPr>
          <p:cNvPr id="34" name="Rectangle: Diagonal Corners Rounded 33">
            <a:extLst>
              <a:ext uri="{FF2B5EF4-FFF2-40B4-BE49-F238E27FC236}">
                <a16:creationId xmlns:a16="http://schemas.microsoft.com/office/drawing/2014/main" id="{8A26E71E-1D93-4303-BFF3-A5F608277CDC}"/>
              </a:ext>
            </a:extLst>
          </p:cNvPr>
          <p:cNvSpPr/>
          <p:nvPr/>
        </p:nvSpPr>
        <p:spPr>
          <a:xfrm>
            <a:off x="1114243" y="2291146"/>
            <a:ext cx="948840" cy="250070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327A914-7E4B-4A78-A7A8-2B183988055F}"/>
              </a:ext>
            </a:extLst>
          </p:cNvPr>
          <p:cNvSpPr txBox="1"/>
          <p:nvPr/>
        </p:nvSpPr>
        <p:spPr>
          <a:xfrm>
            <a:off x="1258368" y="2279663"/>
            <a:ext cx="835200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75" b="1" dirty="0">
                <a:solidFill>
                  <a:schemeClr val="bg1"/>
                </a:solidFill>
              </a:rPr>
              <a:t>LITERACY</a:t>
            </a:r>
            <a:endParaRPr lang="en-GB" sz="975" b="1" dirty="0">
              <a:solidFill>
                <a:schemeClr val="bg1"/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EFB4DA6-B0C8-40A0-9658-92E67EE644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6378" y="2282193"/>
            <a:ext cx="1153316" cy="24767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6A906BF-7CD9-49CF-8AE7-148C4AD7B7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1944" y="2260121"/>
            <a:ext cx="2451096" cy="24767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939B9080-EA0F-45A5-8BB1-C668E8DF89F6}"/>
              </a:ext>
            </a:extLst>
          </p:cNvPr>
          <p:cNvSpPr txBox="1"/>
          <p:nvPr/>
        </p:nvSpPr>
        <p:spPr>
          <a:xfrm>
            <a:off x="3040082" y="2280299"/>
            <a:ext cx="1142609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75" b="1" dirty="0">
                <a:solidFill>
                  <a:schemeClr val="bg1"/>
                </a:solidFill>
              </a:rPr>
              <a:t>MATHEMATICS</a:t>
            </a:r>
            <a:endParaRPr lang="en-GB" sz="975" b="1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835012C-E248-476E-98E5-B0FBE0B6D680}"/>
              </a:ext>
            </a:extLst>
          </p:cNvPr>
          <p:cNvSpPr txBox="1"/>
          <p:nvPr/>
        </p:nvSpPr>
        <p:spPr>
          <a:xfrm>
            <a:off x="4427599" y="2258460"/>
            <a:ext cx="2579645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5" b="1" dirty="0">
                <a:solidFill>
                  <a:schemeClr val="bg1"/>
                </a:solidFill>
              </a:rPr>
              <a:t>Personal, Social and Emotional Development</a:t>
            </a:r>
            <a:endParaRPr lang="en-GB" sz="975" b="1" dirty="0">
              <a:solidFill>
                <a:schemeClr val="bg1"/>
              </a:solidFill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3BB634BC-D462-4225-B115-407652B2E1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8987" y="2224264"/>
            <a:ext cx="2623776" cy="132478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DC5DDA9-A636-4BE7-84D3-B19CF2D446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2944" y="3667295"/>
            <a:ext cx="2623554" cy="166729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FF63C65-25F3-4093-8A43-71E537B06E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1944" y="3843361"/>
            <a:ext cx="2472640" cy="149122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DFE1AE1-408D-4885-8082-7D2320A7DE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3517" y="2264345"/>
            <a:ext cx="1762766" cy="24767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F4BF5C8-3A52-4F28-8165-9AE9454715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7883" y="3877786"/>
            <a:ext cx="1630255" cy="24767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7ECBFFA-F669-4F09-BD38-553487A6CB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4714" y="5513012"/>
            <a:ext cx="736615" cy="24767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47400CB-98A0-4064-B430-BAFF350FD8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3783" y="5664132"/>
            <a:ext cx="525333" cy="247671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5921C644-530F-4FE5-98B1-21D2AAF1AC42}"/>
              </a:ext>
            </a:extLst>
          </p:cNvPr>
          <p:cNvSpPr txBox="1"/>
          <p:nvPr/>
        </p:nvSpPr>
        <p:spPr>
          <a:xfrm>
            <a:off x="7891128" y="2265002"/>
            <a:ext cx="1850418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5" b="1" dirty="0">
                <a:solidFill>
                  <a:schemeClr val="bg1"/>
                </a:solidFill>
              </a:rPr>
              <a:t>Communication and Language</a:t>
            </a:r>
            <a:endParaRPr lang="en-GB" sz="975" b="1" dirty="0">
              <a:solidFill>
                <a:schemeClr val="bg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9D3F9CA-546A-4034-B270-D0BA958BE1F5}"/>
              </a:ext>
            </a:extLst>
          </p:cNvPr>
          <p:cNvSpPr txBox="1"/>
          <p:nvPr/>
        </p:nvSpPr>
        <p:spPr>
          <a:xfrm>
            <a:off x="9060373" y="5518309"/>
            <a:ext cx="676570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75" b="1" dirty="0">
                <a:solidFill>
                  <a:schemeClr val="bg1"/>
                </a:solidFill>
              </a:rPr>
              <a:t>RE</a:t>
            </a:r>
            <a:endParaRPr lang="en-GB" sz="975" b="1" dirty="0">
              <a:solidFill>
                <a:schemeClr val="bg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956333B-4BA1-458A-B1BB-1B8CA983E209}"/>
              </a:ext>
            </a:extLst>
          </p:cNvPr>
          <p:cNvSpPr txBox="1"/>
          <p:nvPr/>
        </p:nvSpPr>
        <p:spPr>
          <a:xfrm>
            <a:off x="5307083" y="3877786"/>
            <a:ext cx="1735771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75" b="1" dirty="0">
                <a:solidFill>
                  <a:schemeClr val="bg1"/>
                </a:solidFill>
              </a:rPr>
              <a:t>Understanding of the World</a:t>
            </a:r>
            <a:endParaRPr lang="en-GB" sz="975" b="1" dirty="0">
              <a:solidFill>
                <a:schemeClr val="bg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7479758-9A6C-49A5-B9DE-CFD0DFA14A92}"/>
              </a:ext>
            </a:extLst>
          </p:cNvPr>
          <p:cNvSpPr txBox="1"/>
          <p:nvPr/>
        </p:nvSpPr>
        <p:spPr>
          <a:xfrm>
            <a:off x="3676743" y="5664132"/>
            <a:ext cx="508564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75" b="1" dirty="0">
                <a:solidFill>
                  <a:schemeClr val="bg1"/>
                </a:solidFill>
              </a:rPr>
              <a:t>SMSC</a:t>
            </a:r>
            <a:endParaRPr lang="en-GB" sz="975" b="1" dirty="0">
              <a:solidFill>
                <a:schemeClr val="bg1"/>
              </a:solidFill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3D8120D-B23D-4EE5-B1BB-7816F9DB0E53}"/>
              </a:ext>
            </a:extLst>
          </p:cNvPr>
          <p:cNvGrpSpPr/>
          <p:nvPr/>
        </p:nvGrpSpPr>
        <p:grpSpPr>
          <a:xfrm>
            <a:off x="8313226" y="3728425"/>
            <a:ext cx="1439537" cy="259983"/>
            <a:chOff x="6741091" y="5129445"/>
            <a:chExt cx="453848" cy="259983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015F822E-177B-40F4-803D-9B9EA0D0A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41091" y="5141757"/>
              <a:ext cx="444607" cy="247671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287CF4E-642A-49F1-82DF-DF4EB3CB9267}"/>
                </a:ext>
              </a:extLst>
            </p:cNvPr>
            <p:cNvSpPr txBox="1"/>
            <p:nvPr/>
          </p:nvSpPr>
          <p:spPr>
            <a:xfrm>
              <a:off x="6771250" y="5129445"/>
              <a:ext cx="423689" cy="24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75" b="1" dirty="0">
                  <a:solidFill>
                    <a:schemeClr val="bg1"/>
                  </a:solidFill>
                </a:rPr>
                <a:t>Physical Development</a:t>
              </a:r>
              <a:endParaRPr lang="en-GB" sz="975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0A374F86-175C-47D0-8C78-B1351CAA25B7}"/>
              </a:ext>
            </a:extLst>
          </p:cNvPr>
          <p:cNvSpPr txBox="1"/>
          <p:nvPr/>
        </p:nvSpPr>
        <p:spPr>
          <a:xfrm>
            <a:off x="221660" y="304233"/>
            <a:ext cx="3010464" cy="842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25" b="1" dirty="0">
                <a:solidFill>
                  <a:schemeClr val="bg1"/>
                </a:solidFill>
              </a:rPr>
              <a:t>Dangerous Dinosaurs</a:t>
            </a:r>
          </a:p>
          <a:p>
            <a:pPr algn="ctr"/>
            <a:r>
              <a:rPr lang="en-US" sz="1625" b="1" dirty="0">
                <a:solidFill>
                  <a:schemeClr val="bg1"/>
                </a:solidFill>
              </a:rPr>
              <a:t>Pegasus Class </a:t>
            </a:r>
          </a:p>
          <a:p>
            <a:pPr algn="ctr"/>
            <a:r>
              <a:rPr lang="en-US" sz="1625" b="1" dirty="0">
                <a:solidFill>
                  <a:schemeClr val="bg1"/>
                </a:solidFill>
              </a:rPr>
              <a:t>Spring Term February 2026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94A54CD9-AA80-4B8A-9321-8144278466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6739" y="5495023"/>
            <a:ext cx="1714971" cy="247671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326F14C9-7F9E-4247-B96F-D35BC629E865}"/>
              </a:ext>
            </a:extLst>
          </p:cNvPr>
          <p:cNvSpPr txBox="1"/>
          <p:nvPr/>
        </p:nvSpPr>
        <p:spPr>
          <a:xfrm>
            <a:off x="5216137" y="5501559"/>
            <a:ext cx="1745573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75" b="1" dirty="0">
                <a:solidFill>
                  <a:schemeClr val="bg1"/>
                </a:solidFill>
              </a:rPr>
              <a:t>Expressive Arts and Design</a:t>
            </a:r>
            <a:endParaRPr lang="en-GB" sz="975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89DC53-0E7B-4137-8376-6D02BFFE2AE5}"/>
              </a:ext>
            </a:extLst>
          </p:cNvPr>
          <p:cNvSpPr txBox="1"/>
          <p:nvPr/>
        </p:nvSpPr>
        <p:spPr>
          <a:xfrm>
            <a:off x="3656819" y="397175"/>
            <a:ext cx="58856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1200" dirty="0"/>
              <a:t>As </a:t>
            </a:r>
            <a:r>
              <a:rPr lang="en-US" sz="1200" b="1" dirty="0"/>
              <a:t>Investigative</a:t>
            </a:r>
            <a:r>
              <a:rPr lang="en-US" sz="1200" dirty="0"/>
              <a:t> </a:t>
            </a:r>
            <a:r>
              <a:rPr lang="en-US" sz="1200" b="1" dirty="0"/>
              <a:t>Learners</a:t>
            </a:r>
            <a:r>
              <a:rPr lang="en-US" sz="1200" dirty="0"/>
              <a:t> we will explore and experience things, and ‘have a go’.</a:t>
            </a:r>
          </a:p>
          <a:p>
            <a:endParaRPr lang="en-US" sz="1200" dirty="0"/>
          </a:p>
          <a:p>
            <a:r>
              <a:rPr lang="en-US" sz="1200" dirty="0"/>
              <a:t>As </a:t>
            </a:r>
            <a:r>
              <a:rPr lang="en-US" sz="1200" b="1" dirty="0"/>
              <a:t>Active Learners </a:t>
            </a:r>
            <a:r>
              <a:rPr lang="en-US" sz="1200" dirty="0"/>
              <a:t>we will concentrate and keep on trying if we encounter difficulties and enjoy our achievements.</a:t>
            </a:r>
          </a:p>
          <a:p>
            <a:endParaRPr lang="en-US" sz="1200" dirty="0"/>
          </a:p>
          <a:p>
            <a:r>
              <a:rPr lang="en-US" sz="1200" dirty="0"/>
              <a:t>As </a:t>
            </a:r>
            <a:r>
              <a:rPr lang="en-US" sz="1200" b="1" dirty="0"/>
              <a:t>Creative and Critical Thinkers </a:t>
            </a:r>
            <a:r>
              <a:rPr lang="en-US" sz="1200" dirty="0"/>
              <a:t>we will formulate our own ideas and make links between ideas. We will develop our own strategies for doing things.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535A70-F0E4-45AC-9F58-D85389E86DA9}"/>
              </a:ext>
            </a:extLst>
          </p:cNvPr>
          <p:cNvSpPr txBox="1"/>
          <p:nvPr/>
        </p:nvSpPr>
        <p:spPr>
          <a:xfrm>
            <a:off x="179741" y="2600720"/>
            <a:ext cx="211162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Reading-</a:t>
            </a:r>
            <a:endParaRPr lang="en-US" sz="900" dirty="0"/>
          </a:p>
          <a:p>
            <a:r>
              <a:rPr lang="en-US" sz="900" dirty="0"/>
              <a:t>Nursery children will explore alliteration and voice sounds.  </a:t>
            </a:r>
          </a:p>
          <a:p>
            <a:r>
              <a:rPr lang="en-US" sz="900" dirty="0"/>
              <a:t>Reception children will continue to develop their recognition of sounds; recapping Level 2 and continue to explore Level 3 diagraphs.   </a:t>
            </a:r>
          </a:p>
          <a:p>
            <a:r>
              <a:rPr lang="en-US" sz="900" dirty="0"/>
              <a:t>We will listen to a range of stories linked to dinosaurs including; Dear Dinosaur by </a:t>
            </a:r>
            <a:r>
              <a:rPr lang="en-US" sz="900" dirty="0" err="1"/>
              <a:t>Chae</a:t>
            </a:r>
            <a:r>
              <a:rPr lang="en-US" sz="900" dirty="0"/>
              <a:t> </a:t>
            </a:r>
            <a:r>
              <a:rPr lang="en-US" sz="900" dirty="0" err="1"/>
              <a:t>Strathie</a:t>
            </a:r>
            <a:r>
              <a:rPr lang="en-US" sz="900" dirty="0"/>
              <a:t>, Cave Baby by Julia Donaldson and Dinosaur Roar by Henrietta </a:t>
            </a:r>
            <a:r>
              <a:rPr lang="en-US" sz="900" dirty="0" err="1"/>
              <a:t>Stickland</a:t>
            </a:r>
            <a:r>
              <a:rPr lang="en-US" sz="900" dirty="0"/>
              <a:t>.  We will also explore non-fiction books about dinosaurs.  </a:t>
            </a:r>
          </a:p>
          <a:p>
            <a:r>
              <a:rPr lang="en-US" sz="900" b="1" dirty="0"/>
              <a:t>Writing-</a:t>
            </a:r>
            <a:r>
              <a:rPr lang="en-US" sz="900" dirty="0"/>
              <a:t> </a:t>
            </a:r>
          </a:p>
          <a:p>
            <a:r>
              <a:rPr lang="en-US" sz="900" dirty="0"/>
              <a:t>Mark making opportunities will be available inside and out.  We will use our phonics knowledge to sound out words to create lists, write instructions and reports.  We will continue to </a:t>
            </a:r>
            <a:r>
              <a:rPr lang="en-US" sz="900" dirty="0" err="1"/>
              <a:t>practise</a:t>
            </a:r>
            <a:r>
              <a:rPr lang="en-US" sz="900" dirty="0"/>
              <a:t> writing our name using the correct letter formation.  </a:t>
            </a:r>
          </a:p>
          <a:p>
            <a:r>
              <a:rPr lang="en-US" sz="900" b="1" dirty="0"/>
              <a:t>At home you could….</a:t>
            </a:r>
          </a:p>
          <a:p>
            <a:r>
              <a:rPr lang="en-US" sz="900" dirty="0"/>
              <a:t>- share non-fiction books about dinosaurs.</a:t>
            </a:r>
          </a:p>
          <a:p>
            <a:r>
              <a:rPr lang="en-US" sz="900" dirty="0"/>
              <a:t>- make marks using pencils, paint, chalk, water.</a:t>
            </a:r>
          </a:p>
          <a:p>
            <a:r>
              <a:rPr lang="en-US" sz="900" dirty="0"/>
              <a:t>-Nursery: </a:t>
            </a:r>
            <a:r>
              <a:rPr lang="en-US" sz="900" dirty="0" err="1"/>
              <a:t>practise</a:t>
            </a:r>
            <a:r>
              <a:rPr lang="en-US" sz="900" dirty="0"/>
              <a:t> name writing using correct letter formation.</a:t>
            </a:r>
          </a:p>
          <a:p>
            <a:r>
              <a:rPr lang="en-US" sz="900" dirty="0"/>
              <a:t>- Reception: write words using phonics </a:t>
            </a:r>
            <a:r>
              <a:rPr lang="en-US" sz="900"/>
              <a:t>knowledge.</a:t>
            </a:r>
            <a:endParaRPr lang="en-US" sz="9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EC87FF6-75C8-49F7-929B-BCB6608F97CB}"/>
              </a:ext>
            </a:extLst>
          </p:cNvPr>
          <p:cNvSpPr txBox="1"/>
          <p:nvPr/>
        </p:nvSpPr>
        <p:spPr>
          <a:xfrm>
            <a:off x="2380080" y="2463423"/>
            <a:ext cx="217385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We will be using White Rose Mastery Guidance exploring the new topics: Length, Height and Time, </a:t>
            </a:r>
            <a:r>
              <a:rPr lang="en-GB" sz="900" dirty="0"/>
              <a:t>Building 9 &amp; 10 and Explore 3D Shapes. </a:t>
            </a:r>
          </a:p>
          <a:p>
            <a:r>
              <a:rPr lang="en-US" sz="900" b="1" dirty="0"/>
              <a:t>Number</a:t>
            </a:r>
            <a:endParaRPr lang="en-US" sz="900" dirty="0"/>
          </a:p>
          <a:p>
            <a:r>
              <a:rPr lang="en-US" sz="900" dirty="0"/>
              <a:t>We will explore the representations of numbers 6-10.  </a:t>
            </a:r>
          </a:p>
          <a:p>
            <a:r>
              <a:rPr lang="en-US" sz="900" dirty="0"/>
              <a:t>We will compare numbers 6-10.  </a:t>
            </a:r>
          </a:p>
          <a:p>
            <a:r>
              <a:rPr lang="en-US" sz="900" dirty="0"/>
              <a:t>We will continue to develop our understanding that a number can be </a:t>
            </a:r>
          </a:p>
          <a:p>
            <a:r>
              <a:rPr lang="en-US" sz="900" dirty="0"/>
              <a:t>made up from other numbers. </a:t>
            </a:r>
          </a:p>
          <a:p>
            <a:r>
              <a:rPr lang="en-US" sz="900" b="1" dirty="0"/>
              <a:t>Shape, Space and Measure</a:t>
            </a:r>
          </a:p>
          <a:p>
            <a:r>
              <a:rPr lang="en-US" sz="900" dirty="0"/>
              <a:t>We will compare heights using the words: taller, longer and shorter. </a:t>
            </a:r>
          </a:p>
          <a:p>
            <a:r>
              <a:rPr lang="en-US" sz="900" dirty="0"/>
              <a:t>We will begin to measure time.  </a:t>
            </a:r>
          </a:p>
          <a:p>
            <a:r>
              <a:rPr lang="en-US" sz="900" dirty="0"/>
              <a:t>We will explore different 3D shapes and spot them in our environment.  </a:t>
            </a:r>
          </a:p>
          <a:p>
            <a:r>
              <a:rPr lang="en-US" sz="900" b="1" dirty="0"/>
              <a:t>At home you could….</a:t>
            </a:r>
          </a:p>
          <a:p>
            <a:r>
              <a:rPr lang="en-US" sz="900" dirty="0"/>
              <a:t>- count objects around the house. </a:t>
            </a:r>
          </a:p>
          <a:p>
            <a:r>
              <a:rPr lang="en-US" sz="900" dirty="0"/>
              <a:t>-compare the height of different objects using the words; taller, longer and shorter.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EB244C-5D09-4BEB-8771-BBA6EA63ED4F}"/>
              </a:ext>
            </a:extLst>
          </p:cNvPr>
          <p:cNvSpPr/>
          <p:nvPr/>
        </p:nvSpPr>
        <p:spPr>
          <a:xfrm>
            <a:off x="4541944" y="2605636"/>
            <a:ext cx="2472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This term we will work together to achieve goals, revisit the class rules to help a new dinosaur visitor and develop our skills to find solutions to conflicts.   We will also think about similarities and differences between people and our own roles and responsibilities.</a:t>
            </a:r>
          </a:p>
          <a:p>
            <a:endParaRPr lang="en-US" sz="900" b="1" dirty="0"/>
          </a:p>
          <a:p>
            <a:endParaRPr lang="en-US" sz="9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3C3C7F-D080-4730-9F47-DE56860D388E}"/>
              </a:ext>
            </a:extLst>
          </p:cNvPr>
          <p:cNvSpPr/>
          <p:nvPr/>
        </p:nvSpPr>
        <p:spPr>
          <a:xfrm>
            <a:off x="2496218" y="5888547"/>
            <a:ext cx="185838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part of our SMSC curriculum, children will participate in a variety of activities, including Pancake Day, World Wildlife Day, Red Nose Day  and RE days.</a:t>
            </a:r>
            <a:endParaRPr lang="en-GB" sz="9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64FA136-F02F-44EA-AB6F-2DDDCA865187}"/>
              </a:ext>
            </a:extLst>
          </p:cNvPr>
          <p:cNvSpPr/>
          <p:nvPr/>
        </p:nvSpPr>
        <p:spPr>
          <a:xfrm>
            <a:off x="4683858" y="4254966"/>
            <a:ext cx="226237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This term we will learn about different dinosaurs, their size and their fossils. We will have the opportunity to create maps of a dinosaur island.  </a:t>
            </a:r>
          </a:p>
          <a:p>
            <a:endParaRPr lang="en-US" sz="900" b="1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E14576C-EFD6-4418-8C0C-5B580F1047E9}"/>
              </a:ext>
            </a:extLst>
          </p:cNvPr>
          <p:cNvSpPr/>
          <p:nvPr/>
        </p:nvSpPr>
        <p:spPr>
          <a:xfrm>
            <a:off x="7128988" y="2615023"/>
            <a:ext cx="24897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This term we will listen to others and make comments on things we have heard. We will share our thoughts and ideas and ask questions.</a:t>
            </a:r>
          </a:p>
          <a:p>
            <a:r>
              <a:rPr lang="en-US" sz="900" dirty="0"/>
              <a:t>We will learn a variety of new vocabulary related to dinosaurs and use these words in our conversations with others.   </a:t>
            </a:r>
            <a:endParaRPr lang="en-US" sz="900" b="1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DD3E604-2FAD-4F3C-9530-1A0A9DB9758F}"/>
              </a:ext>
            </a:extLst>
          </p:cNvPr>
          <p:cNvSpPr/>
          <p:nvPr/>
        </p:nvSpPr>
        <p:spPr>
          <a:xfrm>
            <a:off x="7157395" y="4023434"/>
            <a:ext cx="2598901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This term we will develop our  </a:t>
            </a:r>
            <a:r>
              <a:rPr lang="en-US" sz="900" b="1" dirty="0"/>
              <a:t>Gross Motor skills </a:t>
            </a:r>
            <a:r>
              <a:rPr lang="en-US" sz="900" dirty="0"/>
              <a:t>through access to the outside, using tricycles and climbing frames.  In PE we will be working in teams and develop our gymnastic skills though different ways of moving and climbing. </a:t>
            </a:r>
          </a:p>
          <a:p>
            <a:r>
              <a:rPr lang="en-US" sz="900" dirty="0"/>
              <a:t>We will continue to develop our </a:t>
            </a:r>
            <a:r>
              <a:rPr lang="en-US" sz="900" b="1" dirty="0"/>
              <a:t>Fine Motor skills </a:t>
            </a:r>
            <a:r>
              <a:rPr lang="en-US" sz="900" dirty="0"/>
              <a:t>through using a range of small tools and funky finger activities to help develop hand-eye co-ordination. 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0FBD60E-DBBE-4A8C-8195-03FE5C4750B9}"/>
              </a:ext>
            </a:extLst>
          </p:cNvPr>
          <p:cNvSpPr/>
          <p:nvPr/>
        </p:nvSpPr>
        <p:spPr>
          <a:xfrm>
            <a:off x="4683858" y="5818462"/>
            <a:ext cx="23233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This term we will develop our art skills through </a:t>
            </a:r>
            <a:r>
              <a:rPr lang="en-US" sz="900" dirty="0" err="1"/>
              <a:t>mak</a:t>
            </a:r>
            <a:r>
              <a:rPr lang="en-GB" sz="900" dirty="0" err="1"/>
              <a:t>ing</a:t>
            </a:r>
            <a:r>
              <a:rPr lang="en-GB" sz="900" dirty="0"/>
              <a:t> dinosaurs using different shapes, bubble wrap and paper plates. </a:t>
            </a:r>
          </a:p>
          <a:p>
            <a:r>
              <a:rPr lang="en-US" sz="900" dirty="0"/>
              <a:t>We will use our imagination in our role play area linked to our interests.   </a:t>
            </a:r>
          </a:p>
          <a:p>
            <a:r>
              <a:rPr lang="en-US" sz="900" dirty="0"/>
              <a:t>  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4BAB88D-6848-4785-BFBD-DC6F3A246FF8}"/>
              </a:ext>
            </a:extLst>
          </p:cNvPr>
          <p:cNvSpPr/>
          <p:nvPr/>
        </p:nvSpPr>
        <p:spPr>
          <a:xfrm>
            <a:off x="7230793" y="5878925"/>
            <a:ext cx="237212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This term we will focus on the question: Who are Christians and what do they believe? We will focus on stories from the Bible that show what Christians believe and establish that Christians live all over the world.</a:t>
            </a:r>
          </a:p>
        </p:txBody>
      </p:sp>
      <p:pic>
        <p:nvPicPr>
          <p:cNvPr id="7" name="Picture 2" descr="Dangerous Dinosaurs">
            <a:extLst>
              <a:ext uri="{FF2B5EF4-FFF2-40B4-BE49-F238E27FC236}">
                <a16:creationId xmlns:a16="http://schemas.microsoft.com/office/drawing/2014/main" id="{2C497549-61B3-4ADA-B108-4D5179FF5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400" y="1317288"/>
            <a:ext cx="725544" cy="72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CA025B-4150-4870-AE6F-AA2EFA04C3A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4027" b="13979"/>
          <a:stretch/>
        </p:blipFill>
        <p:spPr>
          <a:xfrm>
            <a:off x="1868785" y="1317288"/>
            <a:ext cx="512436" cy="7255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8D6A48-495D-4817-B059-08252B4B633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47471"/>
          <a:stretch/>
        </p:blipFill>
        <p:spPr>
          <a:xfrm>
            <a:off x="930445" y="1321334"/>
            <a:ext cx="855161" cy="7255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4E378AC-619C-48CD-9AE9-B50A4270EC3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" b="35479"/>
          <a:stretch/>
        </p:blipFill>
        <p:spPr>
          <a:xfrm>
            <a:off x="320887" y="1317288"/>
            <a:ext cx="553609" cy="72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2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2EC87B58BD7A41A7D69ADEBD652E78" ma:contentTypeVersion="20" ma:contentTypeDescription="Create a new document." ma:contentTypeScope="" ma:versionID="897be2cb40f8d8cd0873dc4beab17def">
  <xsd:schema xmlns:xsd="http://www.w3.org/2001/XMLSchema" xmlns:xs="http://www.w3.org/2001/XMLSchema" xmlns:p="http://schemas.microsoft.com/office/2006/metadata/properties" xmlns:ns2="6a158a6a-454f-4afe-a7d4-2c9353e6d01f" xmlns:ns3="27710824-13d0-4ff0-80b4-1133d42a8012" targetNamespace="http://schemas.microsoft.com/office/2006/metadata/properties" ma:root="true" ma:fieldsID="7f592cfcd3eeb02f158aff61ebc773bb" ns2:_="" ns3:_="">
    <xsd:import namespace="6a158a6a-454f-4afe-a7d4-2c9353e6d01f"/>
    <xsd:import namespace="27710824-13d0-4ff0-80b4-1133d42a80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158a6a-454f-4afe-a7d4-2c9353e6d0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b1127a7-ea9e-42e0-b75c-90388b9b2f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710824-13d0-4ff0-80b4-1133d42a801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f82fe9f2-ec51-4e50-8215-75bb076ba325}" ma:internalName="TaxCatchAll" ma:showField="CatchAllData" ma:web="27710824-13d0-4ff0-80b4-1133d42a80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158a6a-454f-4afe-a7d4-2c9353e6d01f">
      <Terms xmlns="http://schemas.microsoft.com/office/infopath/2007/PartnerControls"/>
    </lcf76f155ced4ddcb4097134ff3c332f>
    <TaxCatchAll xmlns="27710824-13d0-4ff0-80b4-1133d42a8012" xsi:nil="true"/>
  </documentManagement>
</p:properties>
</file>

<file path=customXml/itemProps1.xml><?xml version="1.0" encoding="utf-8"?>
<ds:datastoreItem xmlns:ds="http://schemas.openxmlformats.org/officeDocument/2006/customXml" ds:itemID="{49B35DAB-1654-4039-AA5B-082FDDC5C4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F41FB0-2311-4979-8767-648701B22C01}"/>
</file>

<file path=customXml/itemProps3.xml><?xml version="1.0" encoding="utf-8"?>
<ds:datastoreItem xmlns:ds="http://schemas.openxmlformats.org/officeDocument/2006/customXml" ds:itemID="{2BFAC91D-BA4B-4311-B5FB-C3D24A6D3EB6}">
  <ds:schemaRefs>
    <ds:schemaRef ds:uri="http://schemas.microsoft.com/office/2006/metadata/properties"/>
    <ds:schemaRef ds:uri="61cb09d6-26cd-4fbc-81f3-b389e21c1a7f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17095</TotalTime>
  <Words>688</Words>
  <Application>Microsoft Office PowerPoint</Application>
  <PresentationFormat>A4 Paper (210x297 mm)</PresentationFormat>
  <Paragraphs>55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9313123 office.3123</dc:creator>
  <cp:lastModifiedBy>Mrs Davies</cp:lastModifiedBy>
  <cp:revision>162</cp:revision>
  <cp:lastPrinted>2021-05-28T11:17:02Z</cp:lastPrinted>
  <dcterms:created xsi:type="dcterms:W3CDTF">2021-05-28T10:08:42Z</dcterms:created>
  <dcterms:modified xsi:type="dcterms:W3CDTF">2026-02-10T14:08:57Z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0x0101005E2EC87B58BD7A41A7D69ADEBD652E78</vt:lpwstr>
  </property>
</Properties>
</file>