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7" d="100"/>
          <a:sy n="11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62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105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198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6978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E4DE7-7F8A-4FF9-8E17-4EB95647ECFE}" type="datetimeFigureOut">
              <a:rPr lang="en-GB" smtClean="0"/>
              <a:t>09/12/2025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8874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4DE7-7F8A-4FF9-8E17-4EB95647ECFE}"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5295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E4DE7-7F8A-4FF9-8E17-4EB95647ECFE}" type="datetimeFigureOut">
              <a:rPr lang="en-GB" smtClean="0"/>
              <a:t>09/12/2025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59999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E4DE7-7F8A-4FF9-8E17-4EB95647ECFE}" type="datetimeFigureOut">
              <a:rPr lang="en-GB" smtClean="0"/>
              <a:t>09/12/2025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975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DE7-7F8A-4FF9-8E17-4EB95647ECFE}" type="datetimeFigureOut">
              <a:rPr lang="en-GB" smtClean="0"/>
              <a:t>09/12/2025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41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9312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09/12/2025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9948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4DE7-7F8A-4FF9-8E17-4EB95647ECFE}" type="datetimeFigureOut">
              <a:rPr lang="en-GB" smtClean="0"/>
              <a:t>09/12/2025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9F9C-00DD-456E-BFB0-3D184BCC10DD}" type="slidenum">
              <a:rPr lang="en-GB" smtClean="0"/>
              <a:t>‹#›</a:t>
            </a:fld>
            <a:endParaRPr lang="en-GB"/>
          </a:p>
        </p:txBody>
      </p:sp>
    </p:spTree>
    <p:extLst>
      <p:ext uri="{BB962C8B-B14F-4D97-AF65-F5344CB8AC3E}">
        <p14:creationId xmlns:p14="http://schemas.microsoft.com/office/powerpoint/2010/main" val="10526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62656C7-FA13-4C84-97F1-4787E0C107DE}"/>
              </a:ext>
            </a:extLst>
          </p:cNvPr>
          <p:cNvSpPr/>
          <p:nvPr/>
        </p:nvSpPr>
        <p:spPr>
          <a:xfrm>
            <a:off x="3579966" y="232964"/>
            <a:ext cx="6124655" cy="18416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5" name="Rectangle: Diagonal Corners Rounded 4">
            <a:extLst>
              <a:ext uri="{FF2B5EF4-FFF2-40B4-BE49-F238E27FC236}">
                <a16:creationId xmlns:a16="http://schemas.microsoft.com/office/drawing/2014/main" id="{03E8DE4E-A95E-483A-A699-EABB5AA1488B}"/>
              </a:ext>
            </a:extLst>
          </p:cNvPr>
          <p:cNvSpPr/>
          <p:nvPr/>
        </p:nvSpPr>
        <p:spPr>
          <a:xfrm>
            <a:off x="118624" y="230521"/>
            <a:ext cx="3277720" cy="1017101"/>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6" name="Rectangle: Diagonal Corners Rounded 5">
            <a:extLst>
              <a:ext uri="{FF2B5EF4-FFF2-40B4-BE49-F238E27FC236}">
                <a16:creationId xmlns:a16="http://schemas.microsoft.com/office/drawing/2014/main" id="{4787B26A-CAFA-4122-9581-3993AFD111D0}"/>
              </a:ext>
            </a:extLst>
          </p:cNvPr>
          <p:cNvSpPr/>
          <p:nvPr/>
        </p:nvSpPr>
        <p:spPr>
          <a:xfrm>
            <a:off x="184754" y="2212463"/>
            <a:ext cx="1972687" cy="4581454"/>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Diagonal Corners Rounded 7">
            <a:extLst>
              <a:ext uri="{FF2B5EF4-FFF2-40B4-BE49-F238E27FC236}">
                <a16:creationId xmlns:a16="http://schemas.microsoft.com/office/drawing/2014/main" id="{8238F6DB-F444-4881-B025-A9E420DFE549}"/>
              </a:ext>
            </a:extLst>
          </p:cNvPr>
          <p:cNvSpPr/>
          <p:nvPr/>
        </p:nvSpPr>
        <p:spPr>
          <a:xfrm>
            <a:off x="4349560" y="2221540"/>
            <a:ext cx="2665024" cy="1327512"/>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14" name="Rectangle: Diagonal Corners Rounded 13">
            <a:extLst>
              <a:ext uri="{FF2B5EF4-FFF2-40B4-BE49-F238E27FC236}">
                <a16:creationId xmlns:a16="http://schemas.microsoft.com/office/drawing/2014/main" id="{2D3692A2-2089-469E-85F5-99870EEDF311}"/>
              </a:ext>
            </a:extLst>
          </p:cNvPr>
          <p:cNvSpPr/>
          <p:nvPr/>
        </p:nvSpPr>
        <p:spPr>
          <a:xfrm>
            <a:off x="10215513" y="3971329"/>
            <a:ext cx="2361957" cy="1213607"/>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18" name="Rectangle 17">
            <a:extLst>
              <a:ext uri="{FF2B5EF4-FFF2-40B4-BE49-F238E27FC236}">
                <a16:creationId xmlns:a16="http://schemas.microsoft.com/office/drawing/2014/main" id="{112D18C7-25B7-44A9-9046-7A1A8B51A8D6}"/>
              </a:ext>
            </a:extLst>
          </p:cNvPr>
          <p:cNvSpPr/>
          <p:nvPr/>
        </p:nvSpPr>
        <p:spPr>
          <a:xfrm>
            <a:off x="255503" y="1289314"/>
            <a:ext cx="3003962" cy="785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20" name="Picture 19">
            <a:extLst>
              <a:ext uri="{FF2B5EF4-FFF2-40B4-BE49-F238E27FC236}">
                <a16:creationId xmlns:a16="http://schemas.microsoft.com/office/drawing/2014/main" id="{F2EC4A2F-C5DE-4CCC-8DB2-59F9D9C3A23E}"/>
              </a:ext>
            </a:extLst>
          </p:cNvPr>
          <p:cNvPicPr>
            <a:picLocks noChangeAspect="1"/>
          </p:cNvPicPr>
          <p:nvPr/>
        </p:nvPicPr>
        <p:blipFill>
          <a:blip r:embed="rId2"/>
          <a:stretch>
            <a:fillRect/>
          </a:stretch>
        </p:blipFill>
        <p:spPr>
          <a:xfrm>
            <a:off x="2253378" y="2218231"/>
            <a:ext cx="1971465" cy="3315874"/>
          </a:xfrm>
          <a:prstGeom prst="rect">
            <a:avLst/>
          </a:prstGeom>
        </p:spPr>
      </p:pic>
      <p:pic>
        <p:nvPicPr>
          <p:cNvPr id="26" name="Picture 25">
            <a:extLst>
              <a:ext uri="{FF2B5EF4-FFF2-40B4-BE49-F238E27FC236}">
                <a16:creationId xmlns:a16="http://schemas.microsoft.com/office/drawing/2014/main" id="{6BCBEE75-4041-4AEF-9595-72ECCC1E6E08}"/>
              </a:ext>
            </a:extLst>
          </p:cNvPr>
          <p:cNvPicPr>
            <a:picLocks noChangeAspect="1"/>
          </p:cNvPicPr>
          <p:nvPr/>
        </p:nvPicPr>
        <p:blipFill>
          <a:blip r:embed="rId3"/>
          <a:stretch>
            <a:fillRect/>
          </a:stretch>
        </p:blipFill>
        <p:spPr>
          <a:xfrm>
            <a:off x="4352903" y="5412682"/>
            <a:ext cx="2661681" cy="1381236"/>
          </a:xfrm>
          <a:prstGeom prst="rect">
            <a:avLst/>
          </a:prstGeom>
        </p:spPr>
      </p:pic>
      <p:pic>
        <p:nvPicPr>
          <p:cNvPr id="27" name="Picture 26">
            <a:extLst>
              <a:ext uri="{FF2B5EF4-FFF2-40B4-BE49-F238E27FC236}">
                <a16:creationId xmlns:a16="http://schemas.microsoft.com/office/drawing/2014/main" id="{C951014B-E3ED-466A-AF6F-22D18013E9D4}"/>
              </a:ext>
            </a:extLst>
          </p:cNvPr>
          <p:cNvPicPr>
            <a:picLocks noChangeAspect="1"/>
          </p:cNvPicPr>
          <p:nvPr/>
        </p:nvPicPr>
        <p:blipFill>
          <a:blip r:embed="rId3"/>
          <a:stretch>
            <a:fillRect/>
          </a:stretch>
        </p:blipFill>
        <p:spPr>
          <a:xfrm>
            <a:off x="7108735" y="5412682"/>
            <a:ext cx="2623553" cy="1381235"/>
          </a:xfrm>
          <a:prstGeom prst="rect">
            <a:avLst/>
          </a:prstGeom>
        </p:spPr>
      </p:pic>
      <p:sp>
        <p:nvSpPr>
          <p:cNvPr id="29" name="Rectangle: Diagonal Corners Rounded 28">
            <a:extLst>
              <a:ext uri="{FF2B5EF4-FFF2-40B4-BE49-F238E27FC236}">
                <a16:creationId xmlns:a16="http://schemas.microsoft.com/office/drawing/2014/main" id="{5293D54B-F153-4EFE-B15D-9A2E14673BE2}"/>
              </a:ext>
            </a:extLst>
          </p:cNvPr>
          <p:cNvSpPr/>
          <p:nvPr/>
        </p:nvSpPr>
        <p:spPr>
          <a:xfrm>
            <a:off x="2253378" y="5596173"/>
            <a:ext cx="1971465" cy="1197745"/>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32" name="Rectangle: Diagonal Corners Rounded 31">
            <a:extLst>
              <a:ext uri="{FF2B5EF4-FFF2-40B4-BE49-F238E27FC236}">
                <a16:creationId xmlns:a16="http://schemas.microsoft.com/office/drawing/2014/main" id="{636DECAC-2F18-46A6-ADDE-660CB269DD6E}"/>
              </a:ext>
            </a:extLst>
          </p:cNvPr>
          <p:cNvSpPr/>
          <p:nvPr/>
        </p:nvSpPr>
        <p:spPr>
          <a:xfrm>
            <a:off x="7901940" y="343557"/>
            <a:ext cx="1700976" cy="262217"/>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3" name="TextBox 32">
            <a:extLst>
              <a:ext uri="{FF2B5EF4-FFF2-40B4-BE49-F238E27FC236}">
                <a16:creationId xmlns:a16="http://schemas.microsoft.com/office/drawing/2014/main" id="{ECCC7A50-1E51-417D-BBDA-7AF9CE5175D3}"/>
              </a:ext>
            </a:extLst>
          </p:cNvPr>
          <p:cNvSpPr txBox="1"/>
          <p:nvPr/>
        </p:nvSpPr>
        <p:spPr>
          <a:xfrm>
            <a:off x="7437120" y="338328"/>
            <a:ext cx="2193871" cy="267446"/>
          </a:xfrm>
          <a:prstGeom prst="rect">
            <a:avLst/>
          </a:prstGeom>
          <a:noFill/>
        </p:spPr>
        <p:txBody>
          <a:bodyPr wrap="square" rtlCol="0">
            <a:spAutoFit/>
          </a:bodyPr>
          <a:lstStyle/>
          <a:p>
            <a:pPr algn="r"/>
            <a:r>
              <a:rPr lang="en-US" sz="1138" b="1" dirty="0">
                <a:solidFill>
                  <a:schemeClr val="bg1"/>
                </a:solidFill>
              </a:rPr>
              <a:t>Characteristics of Learning</a:t>
            </a:r>
            <a:endParaRPr lang="en-GB" sz="1138" b="1" dirty="0">
              <a:solidFill>
                <a:schemeClr val="bg1"/>
              </a:solidFill>
            </a:endParaRPr>
          </a:p>
        </p:txBody>
      </p:sp>
      <p:sp>
        <p:nvSpPr>
          <p:cNvPr id="34" name="Rectangle: Diagonal Corners Rounded 33">
            <a:extLst>
              <a:ext uri="{FF2B5EF4-FFF2-40B4-BE49-F238E27FC236}">
                <a16:creationId xmlns:a16="http://schemas.microsoft.com/office/drawing/2014/main" id="{8A26E71E-1D93-4303-BFF3-A5F608277CDC}"/>
              </a:ext>
            </a:extLst>
          </p:cNvPr>
          <p:cNvSpPr/>
          <p:nvPr/>
        </p:nvSpPr>
        <p:spPr>
          <a:xfrm>
            <a:off x="1114243" y="2291146"/>
            <a:ext cx="948840" cy="25007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5" name="TextBox 34">
            <a:extLst>
              <a:ext uri="{FF2B5EF4-FFF2-40B4-BE49-F238E27FC236}">
                <a16:creationId xmlns:a16="http://schemas.microsoft.com/office/drawing/2014/main" id="{7327A914-7E4B-4A78-A7A8-2B183988055F}"/>
              </a:ext>
            </a:extLst>
          </p:cNvPr>
          <p:cNvSpPr txBox="1"/>
          <p:nvPr/>
        </p:nvSpPr>
        <p:spPr>
          <a:xfrm>
            <a:off x="1258368" y="2279663"/>
            <a:ext cx="835200" cy="242374"/>
          </a:xfrm>
          <a:prstGeom prst="rect">
            <a:avLst/>
          </a:prstGeom>
          <a:noFill/>
        </p:spPr>
        <p:txBody>
          <a:bodyPr wrap="square" rtlCol="0">
            <a:spAutoFit/>
          </a:bodyPr>
          <a:lstStyle/>
          <a:p>
            <a:pPr algn="r"/>
            <a:r>
              <a:rPr lang="en-US" sz="975" b="1" dirty="0">
                <a:solidFill>
                  <a:schemeClr val="bg1"/>
                </a:solidFill>
              </a:rPr>
              <a:t>LITERACY</a:t>
            </a:r>
            <a:endParaRPr lang="en-GB" sz="975" b="1" dirty="0">
              <a:solidFill>
                <a:schemeClr val="bg1"/>
              </a:solidFill>
            </a:endParaRPr>
          </a:p>
        </p:txBody>
      </p:sp>
      <p:pic>
        <p:nvPicPr>
          <p:cNvPr id="36" name="Picture 35">
            <a:extLst>
              <a:ext uri="{FF2B5EF4-FFF2-40B4-BE49-F238E27FC236}">
                <a16:creationId xmlns:a16="http://schemas.microsoft.com/office/drawing/2014/main" id="{8EFB4DA6-B0C8-40A0-9658-92E67EE644EC}"/>
              </a:ext>
            </a:extLst>
          </p:cNvPr>
          <p:cNvPicPr>
            <a:picLocks noChangeAspect="1"/>
          </p:cNvPicPr>
          <p:nvPr/>
        </p:nvPicPr>
        <p:blipFill>
          <a:blip r:embed="rId4"/>
          <a:stretch>
            <a:fillRect/>
          </a:stretch>
        </p:blipFill>
        <p:spPr>
          <a:xfrm>
            <a:off x="2996378" y="2282193"/>
            <a:ext cx="1153316" cy="247671"/>
          </a:xfrm>
          <a:prstGeom prst="rect">
            <a:avLst/>
          </a:prstGeom>
        </p:spPr>
      </p:pic>
      <p:pic>
        <p:nvPicPr>
          <p:cNvPr id="37" name="Picture 36">
            <a:extLst>
              <a:ext uri="{FF2B5EF4-FFF2-40B4-BE49-F238E27FC236}">
                <a16:creationId xmlns:a16="http://schemas.microsoft.com/office/drawing/2014/main" id="{F6A906BF-7CD9-49CF-8AE7-148C4AD7B79C}"/>
              </a:ext>
            </a:extLst>
          </p:cNvPr>
          <p:cNvPicPr>
            <a:picLocks noChangeAspect="1"/>
          </p:cNvPicPr>
          <p:nvPr/>
        </p:nvPicPr>
        <p:blipFill>
          <a:blip r:embed="rId4"/>
          <a:stretch>
            <a:fillRect/>
          </a:stretch>
        </p:blipFill>
        <p:spPr>
          <a:xfrm>
            <a:off x="4541944" y="2260121"/>
            <a:ext cx="2451096" cy="247671"/>
          </a:xfrm>
          <a:prstGeom prst="rect">
            <a:avLst/>
          </a:prstGeom>
        </p:spPr>
      </p:pic>
      <p:sp>
        <p:nvSpPr>
          <p:cNvPr id="40" name="TextBox 39">
            <a:extLst>
              <a:ext uri="{FF2B5EF4-FFF2-40B4-BE49-F238E27FC236}">
                <a16:creationId xmlns:a16="http://schemas.microsoft.com/office/drawing/2014/main" id="{939B9080-EA0F-45A5-8BB1-C668E8DF89F6}"/>
              </a:ext>
            </a:extLst>
          </p:cNvPr>
          <p:cNvSpPr txBox="1"/>
          <p:nvPr/>
        </p:nvSpPr>
        <p:spPr>
          <a:xfrm>
            <a:off x="3040082" y="2280299"/>
            <a:ext cx="1142609" cy="242374"/>
          </a:xfrm>
          <a:prstGeom prst="rect">
            <a:avLst/>
          </a:prstGeom>
          <a:noFill/>
        </p:spPr>
        <p:txBody>
          <a:bodyPr wrap="square" rtlCol="0">
            <a:spAutoFit/>
          </a:bodyPr>
          <a:lstStyle/>
          <a:p>
            <a:pPr algn="r"/>
            <a:r>
              <a:rPr lang="en-US" sz="975" b="1" dirty="0">
                <a:solidFill>
                  <a:schemeClr val="bg1"/>
                </a:solidFill>
              </a:rPr>
              <a:t>MATHEMATICS</a:t>
            </a:r>
            <a:endParaRPr lang="en-GB" sz="975" b="1" dirty="0">
              <a:solidFill>
                <a:schemeClr val="bg1"/>
              </a:solidFill>
            </a:endParaRPr>
          </a:p>
        </p:txBody>
      </p:sp>
      <p:sp>
        <p:nvSpPr>
          <p:cNvPr id="42" name="TextBox 41">
            <a:extLst>
              <a:ext uri="{FF2B5EF4-FFF2-40B4-BE49-F238E27FC236}">
                <a16:creationId xmlns:a16="http://schemas.microsoft.com/office/drawing/2014/main" id="{9835012C-E248-476E-98E5-B0FBE0B6D680}"/>
              </a:ext>
            </a:extLst>
          </p:cNvPr>
          <p:cNvSpPr txBox="1"/>
          <p:nvPr/>
        </p:nvSpPr>
        <p:spPr>
          <a:xfrm>
            <a:off x="4427599" y="2258460"/>
            <a:ext cx="2579645" cy="242374"/>
          </a:xfrm>
          <a:prstGeom prst="rect">
            <a:avLst/>
          </a:prstGeom>
          <a:noFill/>
        </p:spPr>
        <p:txBody>
          <a:bodyPr wrap="square" rtlCol="0">
            <a:spAutoFit/>
          </a:bodyPr>
          <a:lstStyle/>
          <a:p>
            <a:pPr algn="ctr"/>
            <a:r>
              <a:rPr lang="en-US" sz="975" b="1" dirty="0">
                <a:solidFill>
                  <a:schemeClr val="bg1"/>
                </a:solidFill>
              </a:rPr>
              <a:t>Personal, Social and Emotional Development</a:t>
            </a:r>
            <a:endParaRPr lang="en-GB" sz="975" b="1" dirty="0">
              <a:solidFill>
                <a:schemeClr val="bg1"/>
              </a:solidFill>
            </a:endParaRPr>
          </a:p>
        </p:txBody>
      </p:sp>
      <p:pic>
        <p:nvPicPr>
          <p:cNvPr id="45" name="Picture 44">
            <a:extLst>
              <a:ext uri="{FF2B5EF4-FFF2-40B4-BE49-F238E27FC236}">
                <a16:creationId xmlns:a16="http://schemas.microsoft.com/office/drawing/2014/main" id="{3BB634BC-D462-4225-B115-407652B2E1B8}"/>
              </a:ext>
            </a:extLst>
          </p:cNvPr>
          <p:cNvPicPr>
            <a:picLocks noChangeAspect="1"/>
          </p:cNvPicPr>
          <p:nvPr/>
        </p:nvPicPr>
        <p:blipFill>
          <a:blip r:embed="rId5"/>
          <a:stretch>
            <a:fillRect/>
          </a:stretch>
        </p:blipFill>
        <p:spPr>
          <a:xfrm>
            <a:off x="7128987" y="2224264"/>
            <a:ext cx="2623776" cy="1324788"/>
          </a:xfrm>
          <a:prstGeom prst="rect">
            <a:avLst/>
          </a:prstGeom>
        </p:spPr>
      </p:pic>
      <p:pic>
        <p:nvPicPr>
          <p:cNvPr id="46" name="Picture 45">
            <a:extLst>
              <a:ext uri="{FF2B5EF4-FFF2-40B4-BE49-F238E27FC236}">
                <a16:creationId xmlns:a16="http://schemas.microsoft.com/office/drawing/2014/main" id="{5DC5DDA9-A636-4BE7-84D3-B19CF2D44610}"/>
              </a:ext>
            </a:extLst>
          </p:cNvPr>
          <p:cNvPicPr>
            <a:picLocks noChangeAspect="1"/>
          </p:cNvPicPr>
          <p:nvPr/>
        </p:nvPicPr>
        <p:blipFill>
          <a:blip r:embed="rId5"/>
          <a:stretch>
            <a:fillRect/>
          </a:stretch>
        </p:blipFill>
        <p:spPr>
          <a:xfrm>
            <a:off x="7132944" y="3843361"/>
            <a:ext cx="2623554" cy="1491229"/>
          </a:xfrm>
          <a:prstGeom prst="rect">
            <a:avLst/>
          </a:prstGeom>
        </p:spPr>
      </p:pic>
      <p:pic>
        <p:nvPicPr>
          <p:cNvPr id="47" name="Picture 46">
            <a:extLst>
              <a:ext uri="{FF2B5EF4-FFF2-40B4-BE49-F238E27FC236}">
                <a16:creationId xmlns:a16="http://schemas.microsoft.com/office/drawing/2014/main" id="{1FF63C65-25F3-4093-8A43-71E537B06E3C}"/>
              </a:ext>
            </a:extLst>
          </p:cNvPr>
          <p:cNvPicPr>
            <a:picLocks noChangeAspect="1"/>
          </p:cNvPicPr>
          <p:nvPr/>
        </p:nvPicPr>
        <p:blipFill>
          <a:blip r:embed="rId5"/>
          <a:stretch>
            <a:fillRect/>
          </a:stretch>
        </p:blipFill>
        <p:spPr>
          <a:xfrm>
            <a:off x="4349560" y="3843361"/>
            <a:ext cx="2665024" cy="1491229"/>
          </a:xfrm>
          <a:prstGeom prst="rect">
            <a:avLst/>
          </a:prstGeom>
        </p:spPr>
      </p:pic>
      <p:pic>
        <p:nvPicPr>
          <p:cNvPr id="48" name="Picture 47">
            <a:extLst>
              <a:ext uri="{FF2B5EF4-FFF2-40B4-BE49-F238E27FC236}">
                <a16:creationId xmlns:a16="http://schemas.microsoft.com/office/drawing/2014/main" id="{9DFE1AE1-408D-4885-8082-7D2320A7DE21}"/>
              </a:ext>
            </a:extLst>
          </p:cNvPr>
          <p:cNvPicPr>
            <a:picLocks noChangeAspect="1"/>
          </p:cNvPicPr>
          <p:nvPr/>
        </p:nvPicPr>
        <p:blipFill>
          <a:blip r:embed="rId6"/>
          <a:stretch>
            <a:fillRect/>
          </a:stretch>
        </p:blipFill>
        <p:spPr>
          <a:xfrm>
            <a:off x="7963517" y="2264345"/>
            <a:ext cx="1762766" cy="247671"/>
          </a:xfrm>
          <a:prstGeom prst="rect">
            <a:avLst/>
          </a:prstGeom>
        </p:spPr>
      </p:pic>
      <p:pic>
        <p:nvPicPr>
          <p:cNvPr id="49" name="Picture 48">
            <a:extLst>
              <a:ext uri="{FF2B5EF4-FFF2-40B4-BE49-F238E27FC236}">
                <a16:creationId xmlns:a16="http://schemas.microsoft.com/office/drawing/2014/main" id="{8F4BF5C8-3A52-4F28-8165-9AE94547153B}"/>
              </a:ext>
            </a:extLst>
          </p:cNvPr>
          <p:cNvPicPr>
            <a:picLocks noChangeAspect="1"/>
          </p:cNvPicPr>
          <p:nvPr/>
        </p:nvPicPr>
        <p:blipFill>
          <a:blip r:embed="rId6"/>
          <a:stretch>
            <a:fillRect/>
          </a:stretch>
        </p:blipFill>
        <p:spPr>
          <a:xfrm>
            <a:off x="5357883" y="3877786"/>
            <a:ext cx="1630255" cy="247672"/>
          </a:xfrm>
          <a:prstGeom prst="rect">
            <a:avLst/>
          </a:prstGeom>
        </p:spPr>
      </p:pic>
      <p:pic>
        <p:nvPicPr>
          <p:cNvPr id="50" name="Picture 49">
            <a:extLst>
              <a:ext uri="{FF2B5EF4-FFF2-40B4-BE49-F238E27FC236}">
                <a16:creationId xmlns:a16="http://schemas.microsoft.com/office/drawing/2014/main" id="{27ECBFFA-F669-4F09-BD38-553487A6CB8D}"/>
              </a:ext>
            </a:extLst>
          </p:cNvPr>
          <p:cNvPicPr>
            <a:picLocks noChangeAspect="1"/>
          </p:cNvPicPr>
          <p:nvPr/>
        </p:nvPicPr>
        <p:blipFill>
          <a:blip r:embed="rId6"/>
          <a:stretch>
            <a:fillRect/>
          </a:stretch>
        </p:blipFill>
        <p:spPr>
          <a:xfrm>
            <a:off x="8964714" y="5513012"/>
            <a:ext cx="736615" cy="247671"/>
          </a:xfrm>
          <a:prstGeom prst="rect">
            <a:avLst/>
          </a:prstGeom>
        </p:spPr>
      </p:pic>
      <p:pic>
        <p:nvPicPr>
          <p:cNvPr id="51" name="Picture 50">
            <a:extLst>
              <a:ext uri="{FF2B5EF4-FFF2-40B4-BE49-F238E27FC236}">
                <a16:creationId xmlns:a16="http://schemas.microsoft.com/office/drawing/2014/main" id="{547400CB-98A0-4064-B430-BAFF350FD82B}"/>
              </a:ext>
            </a:extLst>
          </p:cNvPr>
          <p:cNvPicPr>
            <a:picLocks noChangeAspect="1"/>
          </p:cNvPicPr>
          <p:nvPr/>
        </p:nvPicPr>
        <p:blipFill>
          <a:blip r:embed="rId6"/>
          <a:stretch>
            <a:fillRect/>
          </a:stretch>
        </p:blipFill>
        <p:spPr>
          <a:xfrm>
            <a:off x="3623783" y="5664132"/>
            <a:ext cx="525333" cy="247671"/>
          </a:xfrm>
          <a:prstGeom prst="rect">
            <a:avLst/>
          </a:prstGeom>
        </p:spPr>
      </p:pic>
      <p:sp>
        <p:nvSpPr>
          <p:cNvPr id="56" name="TextBox 55">
            <a:extLst>
              <a:ext uri="{FF2B5EF4-FFF2-40B4-BE49-F238E27FC236}">
                <a16:creationId xmlns:a16="http://schemas.microsoft.com/office/drawing/2014/main" id="{5921C644-530F-4FE5-98B1-21D2AAF1AC42}"/>
              </a:ext>
            </a:extLst>
          </p:cNvPr>
          <p:cNvSpPr txBox="1"/>
          <p:nvPr/>
        </p:nvSpPr>
        <p:spPr>
          <a:xfrm>
            <a:off x="7891128" y="2265002"/>
            <a:ext cx="1850418" cy="242374"/>
          </a:xfrm>
          <a:prstGeom prst="rect">
            <a:avLst/>
          </a:prstGeom>
          <a:noFill/>
        </p:spPr>
        <p:txBody>
          <a:bodyPr wrap="square" rtlCol="0">
            <a:spAutoFit/>
          </a:bodyPr>
          <a:lstStyle/>
          <a:p>
            <a:pPr algn="ctr"/>
            <a:r>
              <a:rPr lang="en-US" sz="975" b="1" dirty="0">
                <a:solidFill>
                  <a:schemeClr val="bg1"/>
                </a:solidFill>
              </a:rPr>
              <a:t>Communication and Language</a:t>
            </a:r>
            <a:endParaRPr lang="en-GB" sz="975" b="1" dirty="0">
              <a:solidFill>
                <a:schemeClr val="bg1"/>
              </a:solidFill>
            </a:endParaRPr>
          </a:p>
        </p:txBody>
      </p:sp>
      <p:sp>
        <p:nvSpPr>
          <p:cNvPr id="57" name="TextBox 56">
            <a:extLst>
              <a:ext uri="{FF2B5EF4-FFF2-40B4-BE49-F238E27FC236}">
                <a16:creationId xmlns:a16="http://schemas.microsoft.com/office/drawing/2014/main" id="{49D3F9CA-546A-4034-B270-D0BA958BE1F5}"/>
              </a:ext>
            </a:extLst>
          </p:cNvPr>
          <p:cNvSpPr txBox="1"/>
          <p:nvPr/>
        </p:nvSpPr>
        <p:spPr>
          <a:xfrm>
            <a:off x="9060373" y="5518309"/>
            <a:ext cx="676570" cy="242374"/>
          </a:xfrm>
          <a:prstGeom prst="rect">
            <a:avLst/>
          </a:prstGeom>
          <a:noFill/>
        </p:spPr>
        <p:txBody>
          <a:bodyPr wrap="square" rtlCol="0">
            <a:spAutoFit/>
          </a:bodyPr>
          <a:lstStyle/>
          <a:p>
            <a:pPr algn="r"/>
            <a:r>
              <a:rPr lang="en-US" sz="975" b="1" dirty="0">
                <a:solidFill>
                  <a:schemeClr val="bg1"/>
                </a:solidFill>
              </a:rPr>
              <a:t>RE</a:t>
            </a:r>
            <a:endParaRPr lang="en-GB" sz="975" b="1" dirty="0">
              <a:solidFill>
                <a:schemeClr val="bg1"/>
              </a:solidFill>
            </a:endParaRPr>
          </a:p>
        </p:txBody>
      </p:sp>
      <p:sp>
        <p:nvSpPr>
          <p:cNvPr id="58" name="TextBox 57">
            <a:extLst>
              <a:ext uri="{FF2B5EF4-FFF2-40B4-BE49-F238E27FC236}">
                <a16:creationId xmlns:a16="http://schemas.microsoft.com/office/drawing/2014/main" id="{B956333B-4BA1-458A-B1BB-1B8CA983E209}"/>
              </a:ext>
            </a:extLst>
          </p:cNvPr>
          <p:cNvSpPr txBox="1"/>
          <p:nvPr/>
        </p:nvSpPr>
        <p:spPr>
          <a:xfrm>
            <a:off x="5307083" y="3877786"/>
            <a:ext cx="1735771" cy="242374"/>
          </a:xfrm>
          <a:prstGeom prst="rect">
            <a:avLst/>
          </a:prstGeom>
          <a:noFill/>
        </p:spPr>
        <p:txBody>
          <a:bodyPr wrap="square" rtlCol="0">
            <a:spAutoFit/>
          </a:bodyPr>
          <a:lstStyle/>
          <a:p>
            <a:pPr algn="r"/>
            <a:r>
              <a:rPr lang="en-US" sz="975" b="1" dirty="0">
                <a:solidFill>
                  <a:schemeClr val="bg1"/>
                </a:solidFill>
              </a:rPr>
              <a:t>Understanding of the World</a:t>
            </a:r>
            <a:endParaRPr lang="en-GB" sz="975" b="1" dirty="0">
              <a:solidFill>
                <a:schemeClr val="bg1"/>
              </a:solidFill>
            </a:endParaRPr>
          </a:p>
        </p:txBody>
      </p:sp>
      <p:sp>
        <p:nvSpPr>
          <p:cNvPr id="60" name="TextBox 59">
            <a:extLst>
              <a:ext uri="{FF2B5EF4-FFF2-40B4-BE49-F238E27FC236}">
                <a16:creationId xmlns:a16="http://schemas.microsoft.com/office/drawing/2014/main" id="{C7479758-9A6C-49A5-B9DE-CFD0DFA14A92}"/>
              </a:ext>
            </a:extLst>
          </p:cNvPr>
          <p:cNvSpPr txBox="1"/>
          <p:nvPr/>
        </p:nvSpPr>
        <p:spPr>
          <a:xfrm>
            <a:off x="3676743" y="5664132"/>
            <a:ext cx="508564" cy="242374"/>
          </a:xfrm>
          <a:prstGeom prst="rect">
            <a:avLst/>
          </a:prstGeom>
          <a:noFill/>
        </p:spPr>
        <p:txBody>
          <a:bodyPr wrap="square" rtlCol="0">
            <a:spAutoFit/>
          </a:bodyPr>
          <a:lstStyle/>
          <a:p>
            <a:pPr algn="r"/>
            <a:r>
              <a:rPr lang="en-US" sz="975" b="1" dirty="0">
                <a:solidFill>
                  <a:schemeClr val="bg1"/>
                </a:solidFill>
              </a:rPr>
              <a:t>SMSC</a:t>
            </a:r>
            <a:endParaRPr lang="en-GB" sz="975" b="1" dirty="0">
              <a:solidFill>
                <a:schemeClr val="bg1"/>
              </a:solidFill>
            </a:endParaRPr>
          </a:p>
        </p:txBody>
      </p:sp>
      <p:grpSp>
        <p:nvGrpSpPr>
          <p:cNvPr id="69" name="Group 68">
            <a:extLst>
              <a:ext uri="{FF2B5EF4-FFF2-40B4-BE49-F238E27FC236}">
                <a16:creationId xmlns:a16="http://schemas.microsoft.com/office/drawing/2014/main" id="{33D8120D-B23D-4EE5-B1BB-7816F9DB0E53}"/>
              </a:ext>
            </a:extLst>
          </p:cNvPr>
          <p:cNvGrpSpPr/>
          <p:nvPr/>
        </p:nvGrpSpPr>
        <p:grpSpPr>
          <a:xfrm>
            <a:off x="8313226" y="3868981"/>
            <a:ext cx="1439537" cy="259983"/>
            <a:chOff x="6741091" y="5129445"/>
            <a:chExt cx="453848" cy="259983"/>
          </a:xfrm>
        </p:grpSpPr>
        <p:pic>
          <p:nvPicPr>
            <p:cNvPr id="53" name="Picture 52">
              <a:extLst>
                <a:ext uri="{FF2B5EF4-FFF2-40B4-BE49-F238E27FC236}">
                  <a16:creationId xmlns:a16="http://schemas.microsoft.com/office/drawing/2014/main" id="{015F822E-177B-40F4-803D-9B9EA0D0A4D9}"/>
                </a:ext>
              </a:extLst>
            </p:cNvPr>
            <p:cNvPicPr>
              <a:picLocks noChangeAspect="1"/>
            </p:cNvPicPr>
            <p:nvPr/>
          </p:nvPicPr>
          <p:blipFill>
            <a:blip r:embed="rId6"/>
            <a:stretch>
              <a:fillRect/>
            </a:stretch>
          </p:blipFill>
          <p:spPr>
            <a:xfrm>
              <a:off x="6741091" y="5141757"/>
              <a:ext cx="444607" cy="247671"/>
            </a:xfrm>
            <a:prstGeom prst="rect">
              <a:avLst/>
            </a:prstGeom>
          </p:spPr>
        </p:pic>
        <p:sp>
          <p:nvSpPr>
            <p:cNvPr id="62" name="TextBox 61">
              <a:extLst>
                <a:ext uri="{FF2B5EF4-FFF2-40B4-BE49-F238E27FC236}">
                  <a16:creationId xmlns:a16="http://schemas.microsoft.com/office/drawing/2014/main" id="{A287CF4E-642A-49F1-82DF-DF4EB3CB9267}"/>
                </a:ext>
              </a:extLst>
            </p:cNvPr>
            <p:cNvSpPr txBox="1"/>
            <p:nvPr/>
          </p:nvSpPr>
          <p:spPr>
            <a:xfrm>
              <a:off x="6771250" y="5129445"/>
              <a:ext cx="423689" cy="242374"/>
            </a:xfrm>
            <a:prstGeom prst="rect">
              <a:avLst/>
            </a:prstGeom>
            <a:noFill/>
          </p:spPr>
          <p:txBody>
            <a:bodyPr wrap="square" rtlCol="0">
              <a:spAutoFit/>
            </a:bodyPr>
            <a:lstStyle/>
            <a:p>
              <a:pPr algn="r"/>
              <a:r>
                <a:rPr lang="en-US" sz="975" b="1" dirty="0">
                  <a:solidFill>
                    <a:schemeClr val="bg1"/>
                  </a:solidFill>
                </a:rPr>
                <a:t>Physical Development</a:t>
              </a:r>
              <a:endParaRPr lang="en-GB" sz="975" b="1" dirty="0">
                <a:solidFill>
                  <a:schemeClr val="bg1"/>
                </a:solidFill>
              </a:endParaRPr>
            </a:p>
          </p:txBody>
        </p:sp>
      </p:grpSp>
      <p:sp>
        <p:nvSpPr>
          <p:cNvPr id="65" name="TextBox 64">
            <a:extLst>
              <a:ext uri="{FF2B5EF4-FFF2-40B4-BE49-F238E27FC236}">
                <a16:creationId xmlns:a16="http://schemas.microsoft.com/office/drawing/2014/main" id="{0A374F86-175C-47D0-8C78-B1351CAA25B7}"/>
              </a:ext>
            </a:extLst>
          </p:cNvPr>
          <p:cNvSpPr txBox="1"/>
          <p:nvPr/>
        </p:nvSpPr>
        <p:spPr>
          <a:xfrm>
            <a:off x="221660" y="304233"/>
            <a:ext cx="3010464" cy="842538"/>
          </a:xfrm>
          <a:prstGeom prst="rect">
            <a:avLst/>
          </a:prstGeom>
          <a:noFill/>
        </p:spPr>
        <p:txBody>
          <a:bodyPr wrap="square" rtlCol="0">
            <a:spAutoFit/>
          </a:bodyPr>
          <a:lstStyle/>
          <a:p>
            <a:pPr algn="ctr"/>
            <a:r>
              <a:rPr lang="en-US" sz="1625" b="1" dirty="0">
                <a:solidFill>
                  <a:schemeClr val="bg1"/>
                </a:solidFill>
              </a:rPr>
              <a:t>Starry Night</a:t>
            </a:r>
          </a:p>
          <a:p>
            <a:pPr algn="ctr"/>
            <a:r>
              <a:rPr lang="en-US" sz="1625" b="1" dirty="0">
                <a:solidFill>
                  <a:schemeClr val="bg1"/>
                </a:solidFill>
              </a:rPr>
              <a:t>Pegasus Class </a:t>
            </a:r>
          </a:p>
          <a:p>
            <a:pPr algn="ctr"/>
            <a:r>
              <a:rPr lang="en-US" sz="1625" b="1" dirty="0">
                <a:solidFill>
                  <a:schemeClr val="bg1"/>
                </a:solidFill>
              </a:rPr>
              <a:t>Spring Term January 2026</a:t>
            </a:r>
          </a:p>
        </p:txBody>
      </p:sp>
      <p:pic>
        <p:nvPicPr>
          <p:cNvPr id="66" name="Picture 65">
            <a:extLst>
              <a:ext uri="{FF2B5EF4-FFF2-40B4-BE49-F238E27FC236}">
                <a16:creationId xmlns:a16="http://schemas.microsoft.com/office/drawing/2014/main" id="{94A54CD9-AA80-4B8A-9321-8144278466AF}"/>
              </a:ext>
            </a:extLst>
          </p:cNvPr>
          <p:cNvPicPr>
            <a:picLocks noChangeAspect="1"/>
          </p:cNvPicPr>
          <p:nvPr/>
        </p:nvPicPr>
        <p:blipFill>
          <a:blip r:embed="rId6"/>
          <a:stretch>
            <a:fillRect/>
          </a:stretch>
        </p:blipFill>
        <p:spPr>
          <a:xfrm>
            <a:off x="5246739" y="5495023"/>
            <a:ext cx="1714971" cy="247671"/>
          </a:xfrm>
          <a:prstGeom prst="rect">
            <a:avLst/>
          </a:prstGeom>
        </p:spPr>
      </p:pic>
      <p:sp>
        <p:nvSpPr>
          <p:cNvPr id="67" name="TextBox 66">
            <a:extLst>
              <a:ext uri="{FF2B5EF4-FFF2-40B4-BE49-F238E27FC236}">
                <a16:creationId xmlns:a16="http://schemas.microsoft.com/office/drawing/2014/main" id="{326F14C9-7F9E-4247-B96F-D35BC629E865}"/>
              </a:ext>
            </a:extLst>
          </p:cNvPr>
          <p:cNvSpPr txBox="1"/>
          <p:nvPr/>
        </p:nvSpPr>
        <p:spPr>
          <a:xfrm>
            <a:off x="5216137" y="5501559"/>
            <a:ext cx="1745573" cy="992579"/>
          </a:xfrm>
          <a:prstGeom prst="rect">
            <a:avLst/>
          </a:prstGeom>
          <a:noFill/>
        </p:spPr>
        <p:txBody>
          <a:bodyPr wrap="square" rtlCol="0">
            <a:spAutoFit/>
          </a:bodyPr>
          <a:lstStyle/>
          <a:p>
            <a:pPr algn="r"/>
            <a:r>
              <a:rPr lang="en-US" sz="975" b="1" dirty="0">
                <a:solidFill>
                  <a:schemeClr val="bg1"/>
                </a:solidFill>
              </a:rPr>
              <a:t>Expressive Arts and Design</a:t>
            </a:r>
            <a:endParaRPr lang="en-GB" sz="975" b="1" dirty="0">
              <a:solidFill>
                <a:schemeClr val="bg1"/>
              </a:solidFill>
            </a:endParaRPr>
          </a:p>
        </p:txBody>
      </p:sp>
      <p:sp>
        <p:nvSpPr>
          <p:cNvPr id="2" name="TextBox 1">
            <a:extLst>
              <a:ext uri="{FF2B5EF4-FFF2-40B4-BE49-F238E27FC236}">
                <a16:creationId xmlns:a16="http://schemas.microsoft.com/office/drawing/2014/main" id="{E989DC53-0E7B-4137-8376-6D02BFFE2AE5}"/>
              </a:ext>
            </a:extLst>
          </p:cNvPr>
          <p:cNvSpPr txBox="1"/>
          <p:nvPr/>
        </p:nvSpPr>
        <p:spPr>
          <a:xfrm>
            <a:off x="3656819" y="397175"/>
            <a:ext cx="5885661" cy="1569660"/>
          </a:xfrm>
          <a:prstGeom prst="rect">
            <a:avLst/>
          </a:prstGeom>
          <a:noFill/>
        </p:spPr>
        <p:txBody>
          <a:bodyPr wrap="square" rtlCol="0">
            <a:spAutoFit/>
          </a:bodyPr>
          <a:lstStyle/>
          <a:p>
            <a:endParaRPr lang="en-US" sz="1200" dirty="0"/>
          </a:p>
          <a:p>
            <a:r>
              <a:rPr lang="en-US" sz="1200" dirty="0"/>
              <a:t>As </a:t>
            </a:r>
            <a:r>
              <a:rPr lang="en-US" sz="1200" b="1" dirty="0"/>
              <a:t>Investigative</a:t>
            </a:r>
            <a:r>
              <a:rPr lang="en-US" sz="1200" dirty="0"/>
              <a:t> </a:t>
            </a:r>
            <a:r>
              <a:rPr lang="en-US" sz="1200" b="1" dirty="0"/>
              <a:t>Learners</a:t>
            </a:r>
            <a:r>
              <a:rPr lang="en-US" sz="1200" dirty="0"/>
              <a:t> we will explore and experience things, and ‘have a go’.</a:t>
            </a:r>
          </a:p>
          <a:p>
            <a:endParaRPr lang="en-US" sz="1200" dirty="0"/>
          </a:p>
          <a:p>
            <a:r>
              <a:rPr lang="en-US" sz="1200" dirty="0"/>
              <a:t>As </a:t>
            </a:r>
            <a:r>
              <a:rPr lang="en-US" sz="1200" b="1" dirty="0"/>
              <a:t>Active Learners </a:t>
            </a:r>
            <a:r>
              <a:rPr lang="en-US" sz="1200" dirty="0"/>
              <a:t>we will concentrate and keep on trying if we encounter difficulties and enjoy our achievements.</a:t>
            </a:r>
          </a:p>
          <a:p>
            <a:endParaRPr lang="en-US" sz="1200" dirty="0"/>
          </a:p>
          <a:p>
            <a:r>
              <a:rPr lang="en-US" sz="1200" dirty="0"/>
              <a:t>As </a:t>
            </a:r>
            <a:r>
              <a:rPr lang="en-US" sz="1200" b="1" dirty="0"/>
              <a:t>Creative and Critical Thinkers </a:t>
            </a:r>
            <a:r>
              <a:rPr lang="en-US" sz="1200" dirty="0"/>
              <a:t>we will formulate our own ideas and make links between ideas. We will develop our own strategies for doing things. </a:t>
            </a:r>
          </a:p>
        </p:txBody>
      </p:sp>
      <p:sp>
        <p:nvSpPr>
          <p:cNvPr id="3" name="TextBox 2">
            <a:extLst>
              <a:ext uri="{FF2B5EF4-FFF2-40B4-BE49-F238E27FC236}">
                <a16:creationId xmlns:a16="http://schemas.microsoft.com/office/drawing/2014/main" id="{51535A70-F0E4-45AC-9F58-D85389E86DA9}"/>
              </a:ext>
            </a:extLst>
          </p:cNvPr>
          <p:cNvSpPr txBox="1"/>
          <p:nvPr/>
        </p:nvSpPr>
        <p:spPr>
          <a:xfrm>
            <a:off x="179742" y="2600720"/>
            <a:ext cx="1992632" cy="4108817"/>
          </a:xfrm>
          <a:prstGeom prst="rect">
            <a:avLst/>
          </a:prstGeom>
          <a:noFill/>
        </p:spPr>
        <p:txBody>
          <a:bodyPr wrap="square" rtlCol="0">
            <a:spAutoFit/>
          </a:bodyPr>
          <a:lstStyle/>
          <a:p>
            <a:r>
              <a:rPr lang="en-US" sz="900" b="1" dirty="0"/>
              <a:t>Reading-</a:t>
            </a:r>
            <a:endParaRPr lang="en-US" sz="900" dirty="0"/>
          </a:p>
          <a:p>
            <a:r>
              <a:rPr lang="en-US" sz="900" dirty="0"/>
              <a:t>Nursery children will explore body percussion and rhythm and rhyme.  </a:t>
            </a:r>
          </a:p>
          <a:p>
            <a:r>
              <a:rPr lang="en-US" sz="900" dirty="0"/>
              <a:t>Reception children will continue to develop their recognition of sounds. </a:t>
            </a:r>
          </a:p>
          <a:p>
            <a:r>
              <a:rPr lang="en-US" sz="900" dirty="0"/>
              <a:t>We will listen to a range of stories linked to nighttime including; Whatever Next by Jill Murphy and Owl Babies by Martin Waddell. We will sing songs and share rhymes.  </a:t>
            </a:r>
          </a:p>
          <a:p>
            <a:endParaRPr lang="en-US" sz="900" dirty="0"/>
          </a:p>
          <a:p>
            <a:r>
              <a:rPr lang="en-US" sz="900" b="1" dirty="0"/>
              <a:t>Writing-</a:t>
            </a:r>
            <a:r>
              <a:rPr lang="en-US" sz="900" dirty="0"/>
              <a:t> </a:t>
            </a:r>
          </a:p>
          <a:p>
            <a:r>
              <a:rPr lang="en-US" sz="900" dirty="0"/>
              <a:t>There will be opportunities for mark making inside and out.  We will use our phonics knowledge to sound out words for speech bubbles We will create a space diary and write facts about a nocturnal animal. We will continue to </a:t>
            </a:r>
            <a:r>
              <a:rPr lang="en-US" sz="900" dirty="0" err="1"/>
              <a:t>practise</a:t>
            </a:r>
            <a:r>
              <a:rPr lang="en-US" sz="900" dirty="0"/>
              <a:t> writing our name or first initial using the correct letter formation.  </a:t>
            </a:r>
          </a:p>
          <a:p>
            <a:endParaRPr lang="en-US" sz="900" dirty="0"/>
          </a:p>
          <a:p>
            <a:r>
              <a:rPr lang="en-US" sz="900" b="1" dirty="0"/>
              <a:t>At home you could….</a:t>
            </a:r>
          </a:p>
          <a:p>
            <a:r>
              <a:rPr lang="en-US" sz="900" dirty="0"/>
              <a:t>- share stories linked to nighttime </a:t>
            </a:r>
          </a:p>
          <a:p>
            <a:r>
              <a:rPr lang="en-US" sz="900" dirty="0"/>
              <a:t>- make marks using pencils, paint, chalk, water</a:t>
            </a:r>
          </a:p>
          <a:p>
            <a:r>
              <a:rPr lang="en-US" sz="900" dirty="0"/>
              <a:t>- write words using phonics knowledge</a:t>
            </a:r>
          </a:p>
          <a:p>
            <a:r>
              <a:rPr lang="en-US" sz="900" dirty="0"/>
              <a:t>- </a:t>
            </a:r>
            <a:r>
              <a:rPr lang="en-US" sz="900" dirty="0" err="1"/>
              <a:t>practise</a:t>
            </a:r>
            <a:r>
              <a:rPr lang="en-US" sz="900" dirty="0"/>
              <a:t> name writing using correct letter formation.</a:t>
            </a:r>
          </a:p>
        </p:txBody>
      </p:sp>
      <p:sp>
        <p:nvSpPr>
          <p:cNvPr id="43" name="TextBox 42">
            <a:extLst>
              <a:ext uri="{FF2B5EF4-FFF2-40B4-BE49-F238E27FC236}">
                <a16:creationId xmlns:a16="http://schemas.microsoft.com/office/drawing/2014/main" id="{2EC87FF6-75C8-49F7-929B-BCB6608F97CB}"/>
              </a:ext>
            </a:extLst>
          </p:cNvPr>
          <p:cNvSpPr txBox="1"/>
          <p:nvPr/>
        </p:nvSpPr>
        <p:spPr>
          <a:xfrm>
            <a:off x="2250762" y="2563389"/>
            <a:ext cx="2004647" cy="3000821"/>
          </a:xfrm>
          <a:prstGeom prst="rect">
            <a:avLst/>
          </a:prstGeom>
          <a:noFill/>
        </p:spPr>
        <p:txBody>
          <a:bodyPr wrap="square" rtlCol="0">
            <a:spAutoFit/>
          </a:bodyPr>
          <a:lstStyle/>
          <a:p>
            <a:r>
              <a:rPr lang="en-US" sz="900" dirty="0"/>
              <a:t>This term we will continue to use the White Rose Mastery Guidance.</a:t>
            </a:r>
            <a:endParaRPr lang="en-US" sz="900" b="1" dirty="0"/>
          </a:p>
          <a:p>
            <a:r>
              <a:rPr lang="en-US" sz="900" b="1" dirty="0"/>
              <a:t>Number</a:t>
            </a:r>
            <a:endParaRPr lang="en-US" sz="900" dirty="0"/>
          </a:p>
          <a:p>
            <a:r>
              <a:rPr lang="en-US" sz="900" dirty="0"/>
              <a:t>We will explore the representations of numbers 1-5 and beyond</a:t>
            </a:r>
          </a:p>
          <a:p>
            <a:r>
              <a:rPr lang="en-US" sz="900" dirty="0"/>
              <a:t>We will compare numbers 1-5</a:t>
            </a:r>
          </a:p>
          <a:p>
            <a:r>
              <a:rPr lang="en-US" sz="900" dirty="0"/>
              <a:t>We will understand that a number can be made up from other numbers</a:t>
            </a:r>
          </a:p>
          <a:p>
            <a:r>
              <a:rPr lang="en-US" sz="900" b="1" dirty="0"/>
              <a:t>Shape, Space and Measure</a:t>
            </a:r>
          </a:p>
          <a:p>
            <a:r>
              <a:rPr lang="en-US" sz="900" dirty="0"/>
              <a:t>We will be comparing different shapes with 4 sides</a:t>
            </a:r>
          </a:p>
          <a:p>
            <a:r>
              <a:rPr lang="en-US" sz="900" dirty="0"/>
              <a:t>We will compare mass using the words heavier and lighter</a:t>
            </a:r>
          </a:p>
          <a:p>
            <a:r>
              <a:rPr lang="en-US" sz="900" dirty="0"/>
              <a:t>We will explore capacity using the words full and empty</a:t>
            </a:r>
          </a:p>
          <a:p>
            <a:r>
              <a:rPr lang="en-US" sz="900" dirty="0"/>
              <a:t>We will begin to measure ingredients</a:t>
            </a:r>
          </a:p>
          <a:p>
            <a:r>
              <a:rPr lang="en-US" sz="900" b="1" dirty="0"/>
              <a:t>At home you could….</a:t>
            </a:r>
          </a:p>
          <a:p>
            <a:r>
              <a:rPr lang="en-US" sz="900" dirty="0"/>
              <a:t>- count objects up to five and beyond around the house</a:t>
            </a:r>
          </a:p>
          <a:p>
            <a:r>
              <a:rPr lang="en-US" sz="900" dirty="0"/>
              <a:t>- do some baking and measure </a:t>
            </a:r>
            <a:r>
              <a:rPr lang="en-US" sz="900"/>
              <a:t>the ingredients </a:t>
            </a:r>
            <a:endParaRPr lang="en-US" sz="900" dirty="0"/>
          </a:p>
        </p:txBody>
      </p:sp>
      <p:sp>
        <p:nvSpPr>
          <p:cNvPr id="9" name="Rectangle 8">
            <a:extLst>
              <a:ext uri="{FF2B5EF4-FFF2-40B4-BE49-F238E27FC236}">
                <a16:creationId xmlns:a16="http://schemas.microsoft.com/office/drawing/2014/main" id="{CBEB244C-5D09-4BEB-8771-BBA6EA63ED4F}"/>
              </a:ext>
            </a:extLst>
          </p:cNvPr>
          <p:cNvSpPr/>
          <p:nvPr/>
        </p:nvSpPr>
        <p:spPr>
          <a:xfrm>
            <a:off x="4349560" y="2605636"/>
            <a:ext cx="2665024" cy="646331"/>
          </a:xfrm>
          <a:prstGeom prst="rect">
            <a:avLst/>
          </a:prstGeom>
        </p:spPr>
        <p:txBody>
          <a:bodyPr wrap="square">
            <a:spAutoFit/>
          </a:bodyPr>
          <a:lstStyle/>
          <a:p>
            <a:r>
              <a:rPr lang="en-US" sz="900" dirty="0"/>
              <a:t>This term we will think about characters’ feelings and discuss basic hygiene needs linked to cleaning teeth. We will learn how to take turns when playing games and how to work together to complete a challenge.  </a:t>
            </a:r>
          </a:p>
        </p:txBody>
      </p:sp>
      <p:sp>
        <p:nvSpPr>
          <p:cNvPr id="11" name="Rectangle 10">
            <a:extLst>
              <a:ext uri="{FF2B5EF4-FFF2-40B4-BE49-F238E27FC236}">
                <a16:creationId xmlns:a16="http://schemas.microsoft.com/office/drawing/2014/main" id="{A23C3C7F-D080-4730-9F47-DE56860D388E}"/>
              </a:ext>
            </a:extLst>
          </p:cNvPr>
          <p:cNvSpPr/>
          <p:nvPr/>
        </p:nvSpPr>
        <p:spPr>
          <a:xfrm>
            <a:off x="2309365" y="5883035"/>
            <a:ext cx="1858382" cy="784830"/>
          </a:xfrm>
          <a:prstGeom prst="rect">
            <a:avLst/>
          </a:prstGeom>
        </p:spPr>
        <p:txBody>
          <a:bodyPr wrap="square">
            <a:spAutoFit/>
          </a:bodyPr>
          <a:lstStyle/>
          <a:p>
            <a:pPr lvl="0"/>
            <a:r>
              <a:rPr lang="en-GB" sz="900" dirty="0">
                <a:solidFill>
                  <a:srgbClr val="000000"/>
                </a:solidFill>
                <a:latin typeface="Calibri" panose="020F0502020204030204" pitchFamily="34" charset="0"/>
                <a:cs typeface="Calibri" panose="020F0502020204030204" pitchFamily="34" charset="0"/>
              </a:rPr>
              <a:t>As part of our SMSC curriculum, children will participate in a variety of activities, including Safer Internet Day, National Storytelling Week and RE days.</a:t>
            </a:r>
            <a:endParaRPr lang="en-GB" sz="900" dirty="0">
              <a:solidFill>
                <a:srgbClr val="FF0000"/>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764FA136-F02F-44EA-AB6F-2DDDCA865187}"/>
              </a:ext>
            </a:extLst>
          </p:cNvPr>
          <p:cNvSpPr/>
          <p:nvPr/>
        </p:nvSpPr>
        <p:spPr>
          <a:xfrm>
            <a:off x="4423094" y="4254966"/>
            <a:ext cx="2523137" cy="646331"/>
          </a:xfrm>
          <a:prstGeom prst="rect">
            <a:avLst/>
          </a:prstGeom>
        </p:spPr>
        <p:txBody>
          <a:bodyPr wrap="square">
            <a:spAutoFit/>
          </a:bodyPr>
          <a:lstStyle/>
          <a:p>
            <a:r>
              <a:rPr lang="en-US" sz="900" dirty="0"/>
              <a:t>This term we will find out about nocturnal animals, and people who work at night. We will explore why it gets dark at night. We will learn about the first astronauts on the moon. </a:t>
            </a:r>
          </a:p>
        </p:txBody>
      </p:sp>
      <p:sp>
        <p:nvSpPr>
          <p:cNvPr id="54" name="Rectangle 53">
            <a:extLst>
              <a:ext uri="{FF2B5EF4-FFF2-40B4-BE49-F238E27FC236}">
                <a16:creationId xmlns:a16="http://schemas.microsoft.com/office/drawing/2014/main" id="{FE14576C-EFD6-4418-8C0C-5B580F1047E9}"/>
              </a:ext>
            </a:extLst>
          </p:cNvPr>
          <p:cNvSpPr/>
          <p:nvPr/>
        </p:nvSpPr>
        <p:spPr>
          <a:xfrm>
            <a:off x="7128988" y="2615023"/>
            <a:ext cx="2489748" cy="784830"/>
          </a:xfrm>
          <a:prstGeom prst="rect">
            <a:avLst/>
          </a:prstGeom>
        </p:spPr>
        <p:txBody>
          <a:bodyPr wrap="square">
            <a:spAutoFit/>
          </a:bodyPr>
          <a:lstStyle/>
          <a:p>
            <a:r>
              <a:rPr lang="en-US" sz="900" dirty="0"/>
              <a:t>This term we will listen to others and make comments on things we have heard. We will share our thoughts and ideas and ask questions.</a:t>
            </a:r>
          </a:p>
          <a:p>
            <a:r>
              <a:rPr lang="en-US" sz="900" dirty="0"/>
              <a:t>We will share our own explanations as to why things might happen.  </a:t>
            </a:r>
          </a:p>
        </p:txBody>
      </p:sp>
      <p:sp>
        <p:nvSpPr>
          <p:cNvPr id="55" name="Rectangle 54">
            <a:extLst>
              <a:ext uri="{FF2B5EF4-FFF2-40B4-BE49-F238E27FC236}">
                <a16:creationId xmlns:a16="http://schemas.microsoft.com/office/drawing/2014/main" id="{1DD3E604-2FAD-4F3C-9530-1A0A9DB9758F}"/>
              </a:ext>
            </a:extLst>
          </p:cNvPr>
          <p:cNvSpPr/>
          <p:nvPr/>
        </p:nvSpPr>
        <p:spPr>
          <a:xfrm>
            <a:off x="7142644" y="4134261"/>
            <a:ext cx="2598901" cy="1200329"/>
          </a:xfrm>
          <a:prstGeom prst="rect">
            <a:avLst/>
          </a:prstGeom>
          <a:noFill/>
        </p:spPr>
        <p:txBody>
          <a:bodyPr wrap="square">
            <a:spAutoFit/>
          </a:bodyPr>
          <a:lstStyle/>
          <a:p>
            <a:r>
              <a:rPr lang="en-US" sz="900" dirty="0"/>
              <a:t>This term we will develop our  </a:t>
            </a:r>
            <a:r>
              <a:rPr lang="en-US" sz="900" b="1" dirty="0"/>
              <a:t>Gross Motor skills </a:t>
            </a:r>
            <a:r>
              <a:rPr lang="en-US" sz="900" dirty="0"/>
              <a:t>through open access to the outside using tricycles and climbing frames.  In PE we will moving in different ways to music and developing our ball skills. We will develop our </a:t>
            </a:r>
            <a:r>
              <a:rPr lang="en-US" sz="900" b="1" dirty="0"/>
              <a:t>Fine Motor skills </a:t>
            </a:r>
            <a:r>
              <a:rPr lang="en-US" sz="900" dirty="0"/>
              <a:t>through the </a:t>
            </a:r>
            <a:r>
              <a:rPr lang="en-US" sz="900"/>
              <a:t>use of a </a:t>
            </a:r>
            <a:r>
              <a:rPr lang="en-US" sz="900" dirty="0"/>
              <a:t>range of small tools and funky finger activities to help develop hand-eye co-ordination. </a:t>
            </a:r>
          </a:p>
        </p:txBody>
      </p:sp>
      <p:sp>
        <p:nvSpPr>
          <p:cNvPr id="59" name="Rectangle 58">
            <a:extLst>
              <a:ext uri="{FF2B5EF4-FFF2-40B4-BE49-F238E27FC236}">
                <a16:creationId xmlns:a16="http://schemas.microsoft.com/office/drawing/2014/main" id="{B0FBD60E-DBBE-4A8C-8195-03FE5C4750B9}"/>
              </a:ext>
            </a:extLst>
          </p:cNvPr>
          <p:cNvSpPr/>
          <p:nvPr/>
        </p:nvSpPr>
        <p:spPr>
          <a:xfrm>
            <a:off x="4352903" y="5744536"/>
            <a:ext cx="2654341" cy="1061829"/>
          </a:xfrm>
          <a:prstGeom prst="rect">
            <a:avLst/>
          </a:prstGeom>
        </p:spPr>
        <p:txBody>
          <a:bodyPr wrap="square">
            <a:spAutoFit/>
          </a:bodyPr>
          <a:lstStyle/>
          <a:p>
            <a:r>
              <a:rPr lang="en-US" sz="900" dirty="0"/>
              <a:t>This term we will develop our art skills through creating silhouette pictures, collages and models of a variety of nocturnal animals. We will learn about the artist George Seurat; creating our own star using Pointillism.    </a:t>
            </a:r>
          </a:p>
          <a:p>
            <a:r>
              <a:rPr lang="en-US" sz="900" dirty="0"/>
              <a:t>We will use our imagination in our role play area linked to our interests.   </a:t>
            </a:r>
          </a:p>
        </p:txBody>
      </p:sp>
      <p:sp>
        <p:nvSpPr>
          <p:cNvPr id="63" name="Rectangle 62">
            <a:extLst>
              <a:ext uri="{FF2B5EF4-FFF2-40B4-BE49-F238E27FC236}">
                <a16:creationId xmlns:a16="http://schemas.microsoft.com/office/drawing/2014/main" id="{54BAB88D-6848-4785-BFBD-DC6F3A246FF8}"/>
              </a:ext>
            </a:extLst>
          </p:cNvPr>
          <p:cNvSpPr/>
          <p:nvPr/>
        </p:nvSpPr>
        <p:spPr>
          <a:xfrm>
            <a:off x="7230793" y="5878925"/>
            <a:ext cx="2372123" cy="784830"/>
          </a:xfrm>
          <a:prstGeom prst="rect">
            <a:avLst/>
          </a:prstGeom>
        </p:spPr>
        <p:txBody>
          <a:bodyPr wrap="square">
            <a:spAutoFit/>
          </a:bodyPr>
          <a:lstStyle/>
          <a:p>
            <a:r>
              <a:rPr lang="en-US" sz="900" dirty="0"/>
              <a:t>We will think about the question: What is the church and who goes there? </a:t>
            </a:r>
            <a:r>
              <a:rPr lang="en-US" sz="900"/>
              <a:t>We will learn about the reasons Christians go to church as well as Christian symbols and what they mean when used in church.</a:t>
            </a:r>
            <a:endParaRPr lang="en-US" sz="900" dirty="0"/>
          </a:p>
        </p:txBody>
      </p:sp>
      <p:pic>
        <p:nvPicPr>
          <p:cNvPr id="1026" name="Picture 2" descr="Starry Night">
            <a:extLst>
              <a:ext uri="{FF2B5EF4-FFF2-40B4-BE49-F238E27FC236}">
                <a16:creationId xmlns:a16="http://schemas.microsoft.com/office/drawing/2014/main" id="{DE312F8D-08FD-45CE-8C34-E63A497C4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5500" y="1308863"/>
            <a:ext cx="749691" cy="749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F3E1FF5-7695-494A-BDE2-278CD0BB67F3}"/>
              </a:ext>
            </a:extLst>
          </p:cNvPr>
          <p:cNvPicPr>
            <a:picLocks noChangeAspect="1"/>
          </p:cNvPicPr>
          <p:nvPr/>
        </p:nvPicPr>
        <p:blipFill>
          <a:blip r:embed="rId8"/>
          <a:stretch>
            <a:fillRect/>
          </a:stretch>
        </p:blipFill>
        <p:spPr>
          <a:xfrm>
            <a:off x="340152" y="1302567"/>
            <a:ext cx="462136" cy="755987"/>
          </a:xfrm>
          <a:prstGeom prst="rect">
            <a:avLst/>
          </a:prstGeom>
        </p:spPr>
      </p:pic>
      <p:pic>
        <p:nvPicPr>
          <p:cNvPr id="15" name="Picture 14">
            <a:extLst>
              <a:ext uri="{FF2B5EF4-FFF2-40B4-BE49-F238E27FC236}">
                <a16:creationId xmlns:a16="http://schemas.microsoft.com/office/drawing/2014/main" id="{8C529A13-7BDE-4CA9-BF89-FC95B9363536}"/>
              </a:ext>
            </a:extLst>
          </p:cNvPr>
          <p:cNvPicPr>
            <a:picLocks noChangeAspect="1"/>
          </p:cNvPicPr>
          <p:nvPr/>
        </p:nvPicPr>
        <p:blipFill>
          <a:blip r:embed="rId9"/>
          <a:stretch>
            <a:fillRect/>
          </a:stretch>
        </p:blipFill>
        <p:spPr>
          <a:xfrm>
            <a:off x="874583" y="1310272"/>
            <a:ext cx="434638" cy="748282"/>
          </a:xfrm>
          <a:prstGeom prst="rect">
            <a:avLst/>
          </a:prstGeom>
        </p:spPr>
      </p:pic>
      <p:pic>
        <p:nvPicPr>
          <p:cNvPr id="16" name="Picture 15">
            <a:extLst>
              <a:ext uri="{FF2B5EF4-FFF2-40B4-BE49-F238E27FC236}">
                <a16:creationId xmlns:a16="http://schemas.microsoft.com/office/drawing/2014/main" id="{7E908010-16B0-467D-9F73-C3D44AE2C26D}"/>
              </a:ext>
            </a:extLst>
          </p:cNvPr>
          <p:cNvPicPr>
            <a:picLocks noChangeAspect="1"/>
          </p:cNvPicPr>
          <p:nvPr/>
        </p:nvPicPr>
        <p:blipFill>
          <a:blip r:embed="rId10"/>
          <a:stretch>
            <a:fillRect/>
          </a:stretch>
        </p:blipFill>
        <p:spPr>
          <a:xfrm>
            <a:off x="2258974" y="1311884"/>
            <a:ext cx="418470" cy="740050"/>
          </a:xfrm>
          <a:prstGeom prst="rect">
            <a:avLst/>
          </a:prstGeom>
        </p:spPr>
      </p:pic>
      <p:pic>
        <p:nvPicPr>
          <p:cNvPr id="17" name="Picture 16">
            <a:extLst>
              <a:ext uri="{FF2B5EF4-FFF2-40B4-BE49-F238E27FC236}">
                <a16:creationId xmlns:a16="http://schemas.microsoft.com/office/drawing/2014/main" id="{773736CC-19A0-414E-B24B-966401234711}"/>
              </a:ext>
            </a:extLst>
          </p:cNvPr>
          <p:cNvPicPr>
            <a:picLocks noChangeAspect="1"/>
          </p:cNvPicPr>
          <p:nvPr/>
        </p:nvPicPr>
        <p:blipFill>
          <a:blip r:embed="rId11"/>
          <a:stretch>
            <a:fillRect/>
          </a:stretch>
        </p:blipFill>
        <p:spPr>
          <a:xfrm>
            <a:off x="2754297" y="1312924"/>
            <a:ext cx="462314" cy="745630"/>
          </a:xfrm>
          <a:prstGeom prst="rect">
            <a:avLst/>
          </a:prstGeom>
        </p:spPr>
      </p:pic>
    </p:spTree>
    <p:extLst>
      <p:ext uri="{BB962C8B-B14F-4D97-AF65-F5344CB8AC3E}">
        <p14:creationId xmlns:p14="http://schemas.microsoft.com/office/powerpoint/2010/main" val="28749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2EC87B58BD7A41A7D69ADEBD652E78" ma:contentTypeVersion="20" ma:contentTypeDescription="Create a new document." ma:contentTypeScope="" ma:versionID="3aeaf33e7953fe992786c4a4bb4a2759">
  <xsd:schema xmlns:xsd="http://www.w3.org/2001/XMLSchema" xmlns:xs="http://www.w3.org/2001/XMLSchema" xmlns:p="http://schemas.microsoft.com/office/2006/metadata/properties" xmlns:ns2="6a158a6a-454f-4afe-a7d4-2c9353e6d01f" xmlns:ns3="27710824-13d0-4ff0-80b4-1133d42a8012" targetNamespace="http://schemas.microsoft.com/office/2006/metadata/properties" ma:root="true" ma:fieldsID="b682248a26c45214dae3b2192041139a" ns2:_="" ns3:_="">
    <xsd:import namespace="6a158a6a-454f-4afe-a7d4-2c9353e6d01f"/>
    <xsd:import namespace="27710824-13d0-4ff0-80b4-1133d42a8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8a6a-454f-4afe-a7d4-2c9353e6d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1127a7-ea9e-42e0-b75c-90388b9b2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10824-13d0-4ff0-80b4-1133d42a80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82fe9f2-ec51-4e50-8215-75bb076ba325}" ma:internalName="TaxCatchAll" ma:showField="CatchAllData" ma:web="27710824-13d0-4ff0-80b4-1133d42a8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158a6a-454f-4afe-a7d4-2c9353e6d01f">
      <Terms xmlns="http://schemas.microsoft.com/office/infopath/2007/PartnerControls"/>
    </lcf76f155ced4ddcb4097134ff3c332f>
    <TaxCatchAll xmlns="27710824-13d0-4ff0-80b4-1133d42a8012" xsi:nil="true"/>
  </documentManagement>
</p:properties>
</file>

<file path=customXml/itemProps1.xml><?xml version="1.0" encoding="utf-8"?>
<ds:datastoreItem xmlns:ds="http://schemas.openxmlformats.org/officeDocument/2006/customXml" ds:itemID="{49B35DAB-1654-4039-AA5B-082FDDC5C431}">
  <ds:schemaRefs>
    <ds:schemaRef ds:uri="http://schemas.microsoft.com/sharepoint/v3/contenttype/forms"/>
  </ds:schemaRefs>
</ds:datastoreItem>
</file>

<file path=customXml/itemProps2.xml><?xml version="1.0" encoding="utf-8"?>
<ds:datastoreItem xmlns:ds="http://schemas.openxmlformats.org/officeDocument/2006/customXml" ds:itemID="{AEE43E42-1450-4A26-941F-AD3242A38EE0}"/>
</file>

<file path=customXml/itemProps3.xml><?xml version="1.0" encoding="utf-8"?>
<ds:datastoreItem xmlns:ds="http://schemas.openxmlformats.org/officeDocument/2006/customXml" ds:itemID="{2BFAC91D-BA4B-4311-B5FB-C3D24A6D3EB6}">
  <ds:schemaRefs>
    <ds:schemaRef ds:uri="http://www.w3.org/XML/1998/namespace"/>
    <ds:schemaRef ds:uri="http://schemas.openxmlformats.org/package/2006/metadata/core-properties"/>
    <ds:schemaRef ds:uri="http://schemas.microsoft.com/office/2006/documentManagement/types"/>
    <ds:schemaRef ds:uri="http://purl.org/dc/elements/1.1/"/>
    <ds:schemaRef ds:uri="61cb09d6-26cd-4fbc-81f3-b389e21c1a7f"/>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10241</TotalTime>
  <Words>653</Words>
  <Application>Microsoft Office PowerPoint</Application>
  <PresentationFormat>A4 Paper (210x297 mm)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9313123 office.3123</dc:creator>
  <cp:lastModifiedBy>Mrs Jarrett</cp:lastModifiedBy>
  <cp:revision>121</cp:revision>
  <cp:lastPrinted>2021-05-28T11:17:02Z</cp:lastPrinted>
  <dcterms:created xsi:type="dcterms:W3CDTF">2021-05-28T10:08:42Z</dcterms:created>
  <dcterms:modified xsi:type="dcterms:W3CDTF">2025-12-09T14:30:02Z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0x0101005E2EC87B58BD7A41A7D69ADEBD652E78</vt:lpwstr>
  </property>
</Properties>
</file>