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2C996F-7CCD-47C5-B3EC-DC6CC4475DBC}" v="1" dt="2025-07-07T16:04:39.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7" d="100"/>
          <a:sy n="117" d="100"/>
        </p:scale>
        <p:origin x="6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17/07/2025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17/07/2025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17/07/2025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17/07/2025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17/07/2025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3579966" y="232964"/>
            <a:ext cx="6124655" cy="184169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18624" y="230521"/>
            <a:ext cx="3277720" cy="1017101"/>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84754" y="2212463"/>
            <a:ext cx="1972687" cy="4081576"/>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49560" y="2221540"/>
            <a:ext cx="2665024"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10215513" y="3971329"/>
            <a:ext cx="2361957" cy="121360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8" name="Rectangle 17">
            <a:extLst>
              <a:ext uri="{FF2B5EF4-FFF2-40B4-BE49-F238E27FC236}">
                <a16:creationId xmlns:a16="http://schemas.microsoft.com/office/drawing/2014/main" id="{112D18C7-25B7-44A9-9046-7A1A8B51A8D6}"/>
              </a:ext>
            </a:extLst>
          </p:cNvPr>
          <p:cNvSpPr/>
          <p:nvPr/>
        </p:nvSpPr>
        <p:spPr>
          <a:xfrm>
            <a:off x="255503" y="1289314"/>
            <a:ext cx="3003962" cy="7853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53378" y="2218231"/>
            <a:ext cx="1971465" cy="3315874"/>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4352903" y="5599177"/>
            <a:ext cx="2661681" cy="1197745"/>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7142644" y="5596173"/>
            <a:ext cx="2623553"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2253378" y="5596173"/>
            <a:ext cx="1971465" cy="1197745"/>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7901940" y="343557"/>
            <a:ext cx="1700976"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7437120" y="338328"/>
            <a:ext cx="2193871" cy="267446"/>
          </a:xfrm>
          <a:prstGeom prst="rect">
            <a:avLst/>
          </a:prstGeom>
          <a:noFill/>
        </p:spPr>
        <p:txBody>
          <a:bodyPr wrap="square" rtlCol="0">
            <a:spAutoFit/>
          </a:bodyPr>
          <a:lstStyle/>
          <a:p>
            <a:pPr algn="r"/>
            <a:r>
              <a:rPr lang="en-US" sz="1138" b="1" dirty="0">
                <a:solidFill>
                  <a:schemeClr val="bg1"/>
                </a:solidFill>
              </a:rPr>
              <a:t>Characteristics of Learning</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114243" y="2291146"/>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58368" y="2279663"/>
            <a:ext cx="835200" cy="242374"/>
          </a:xfrm>
          <a:prstGeom prst="rect">
            <a:avLst/>
          </a:prstGeom>
          <a:noFill/>
        </p:spPr>
        <p:txBody>
          <a:bodyPr wrap="square" rtlCol="0">
            <a:spAutoFit/>
          </a:bodyPr>
          <a:lstStyle/>
          <a:p>
            <a:pPr algn="r"/>
            <a:r>
              <a:rPr lang="en-US" sz="975" b="1" dirty="0">
                <a:solidFill>
                  <a:schemeClr val="bg1"/>
                </a:solidFill>
              </a:rPr>
              <a:t>LITERACY</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96378" y="2282193"/>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4541944" y="2260121"/>
            <a:ext cx="2451096"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40082" y="2280299"/>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4427599" y="2258460"/>
            <a:ext cx="2579645" cy="242374"/>
          </a:xfrm>
          <a:prstGeom prst="rect">
            <a:avLst/>
          </a:prstGeom>
          <a:noFill/>
        </p:spPr>
        <p:txBody>
          <a:bodyPr wrap="square" rtlCol="0">
            <a:spAutoFit/>
          </a:bodyPr>
          <a:lstStyle/>
          <a:p>
            <a:pPr algn="ctr"/>
            <a:r>
              <a:rPr lang="en-US" sz="975" b="1" dirty="0">
                <a:solidFill>
                  <a:schemeClr val="bg1"/>
                </a:solidFill>
              </a:rPr>
              <a:t>Personal, social and emotional development</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128987" y="2224264"/>
            <a:ext cx="2623776" cy="1324788"/>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132944" y="3843361"/>
            <a:ext cx="2623554" cy="1379081"/>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49560" y="3843361"/>
            <a:ext cx="2665024"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7963517" y="2264345"/>
            <a:ext cx="1762766"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357883" y="3877786"/>
            <a:ext cx="1630255" cy="247672"/>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80534" y="562928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3623783" y="5664132"/>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7891128" y="2265002"/>
            <a:ext cx="1850418" cy="242374"/>
          </a:xfrm>
          <a:prstGeom prst="rect">
            <a:avLst/>
          </a:prstGeom>
          <a:noFill/>
        </p:spPr>
        <p:txBody>
          <a:bodyPr wrap="square" rtlCol="0">
            <a:spAutoFit/>
          </a:bodyPr>
          <a:lstStyle/>
          <a:p>
            <a:pPr algn="ctr"/>
            <a:r>
              <a:rPr lang="en-US" sz="975" b="1" dirty="0">
                <a:solidFill>
                  <a:schemeClr val="bg1"/>
                </a:solidFill>
              </a:rPr>
              <a:t>Communication and Language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9076193" y="5634586"/>
            <a:ext cx="676570"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07083" y="3877786"/>
            <a:ext cx="1735771" cy="242374"/>
          </a:xfrm>
          <a:prstGeom prst="rect">
            <a:avLst/>
          </a:prstGeom>
          <a:noFill/>
        </p:spPr>
        <p:txBody>
          <a:bodyPr wrap="square" rtlCol="0">
            <a:spAutoFit/>
          </a:bodyPr>
          <a:lstStyle/>
          <a:p>
            <a:pPr algn="r"/>
            <a:r>
              <a:rPr lang="en-US" sz="975" b="1" dirty="0">
                <a:solidFill>
                  <a:schemeClr val="bg1"/>
                </a:solidFill>
              </a:rPr>
              <a:t>Understanding of the World</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3676743" y="5664132"/>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8313226" y="3868981"/>
            <a:ext cx="1439537"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771250" y="5129445"/>
              <a:ext cx="423689" cy="242374"/>
            </a:xfrm>
            <a:prstGeom prst="rect">
              <a:avLst/>
            </a:prstGeom>
            <a:noFill/>
          </p:spPr>
          <p:txBody>
            <a:bodyPr wrap="square" rtlCol="0">
              <a:spAutoFit/>
            </a:bodyPr>
            <a:lstStyle/>
            <a:p>
              <a:pPr algn="r"/>
              <a:r>
                <a:rPr lang="en-US" sz="975" b="1" dirty="0">
                  <a:solidFill>
                    <a:schemeClr val="bg1"/>
                  </a:solidFill>
                </a:rPr>
                <a:t>Physical Development</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221660" y="304233"/>
            <a:ext cx="3010464" cy="842538"/>
          </a:xfrm>
          <a:prstGeom prst="rect">
            <a:avLst/>
          </a:prstGeom>
          <a:noFill/>
        </p:spPr>
        <p:txBody>
          <a:bodyPr wrap="square" rtlCol="0">
            <a:spAutoFit/>
          </a:bodyPr>
          <a:lstStyle/>
          <a:p>
            <a:pPr algn="ctr"/>
            <a:r>
              <a:rPr lang="en-US" sz="1625" b="1" dirty="0">
                <a:solidFill>
                  <a:schemeClr val="bg1"/>
                </a:solidFill>
              </a:rPr>
              <a:t>Me and My Community</a:t>
            </a:r>
          </a:p>
          <a:p>
            <a:pPr algn="ctr"/>
            <a:r>
              <a:rPr lang="en-US" sz="1625" b="1" dirty="0">
                <a:solidFill>
                  <a:schemeClr val="bg1"/>
                </a:solidFill>
              </a:rPr>
              <a:t>Pegasus Class </a:t>
            </a:r>
          </a:p>
          <a:p>
            <a:pPr algn="ctr"/>
            <a:r>
              <a:rPr lang="en-US" sz="1625" b="1" dirty="0">
                <a:solidFill>
                  <a:schemeClr val="bg1"/>
                </a:solidFill>
              </a:rPr>
              <a:t>Autumn Term September 2025</a:t>
            </a:r>
          </a:p>
        </p:txBody>
      </p:sp>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5273167" y="5625921"/>
            <a:ext cx="1714971"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5242565" y="5632457"/>
            <a:ext cx="1745573" cy="992579"/>
          </a:xfrm>
          <a:prstGeom prst="rect">
            <a:avLst/>
          </a:prstGeom>
          <a:noFill/>
        </p:spPr>
        <p:txBody>
          <a:bodyPr wrap="square" rtlCol="0">
            <a:spAutoFit/>
          </a:bodyPr>
          <a:lstStyle/>
          <a:p>
            <a:pPr algn="r"/>
            <a:r>
              <a:rPr lang="en-US" sz="975" b="1" dirty="0">
                <a:solidFill>
                  <a:schemeClr val="bg1"/>
                </a:solidFill>
              </a:rPr>
              <a:t>Expressive Arts and Design</a:t>
            </a:r>
            <a:endParaRPr lang="en-GB" sz="975" b="1" dirty="0">
              <a:solidFill>
                <a:schemeClr val="bg1"/>
              </a:solidFill>
            </a:endParaRPr>
          </a:p>
        </p:txBody>
      </p:sp>
      <p:sp>
        <p:nvSpPr>
          <p:cNvPr id="2" name="TextBox 1">
            <a:extLst>
              <a:ext uri="{FF2B5EF4-FFF2-40B4-BE49-F238E27FC236}">
                <a16:creationId xmlns:a16="http://schemas.microsoft.com/office/drawing/2014/main" id="{E989DC53-0E7B-4137-8376-6D02BFFE2AE5}"/>
              </a:ext>
            </a:extLst>
          </p:cNvPr>
          <p:cNvSpPr txBox="1"/>
          <p:nvPr/>
        </p:nvSpPr>
        <p:spPr>
          <a:xfrm>
            <a:off x="3656819" y="397175"/>
            <a:ext cx="5885661" cy="1569660"/>
          </a:xfrm>
          <a:prstGeom prst="rect">
            <a:avLst/>
          </a:prstGeom>
          <a:noFill/>
        </p:spPr>
        <p:txBody>
          <a:bodyPr wrap="square" rtlCol="0">
            <a:spAutoFit/>
          </a:bodyPr>
          <a:lstStyle/>
          <a:p>
            <a:endParaRPr lang="en-US" sz="1200" dirty="0"/>
          </a:p>
          <a:p>
            <a:r>
              <a:rPr lang="en-US" sz="1200" dirty="0"/>
              <a:t>As </a:t>
            </a:r>
            <a:r>
              <a:rPr lang="en-US" sz="1200" b="1" dirty="0"/>
              <a:t>investigative</a:t>
            </a:r>
            <a:r>
              <a:rPr lang="en-US" sz="1200" dirty="0"/>
              <a:t> </a:t>
            </a:r>
            <a:r>
              <a:rPr lang="en-US" sz="1200" b="1" dirty="0"/>
              <a:t>learners</a:t>
            </a:r>
            <a:r>
              <a:rPr lang="en-US" sz="1200" dirty="0"/>
              <a:t> we will explore and experience things, and ‘have a go.’</a:t>
            </a:r>
          </a:p>
          <a:p>
            <a:endParaRPr lang="en-US" sz="1200" dirty="0"/>
          </a:p>
          <a:p>
            <a:r>
              <a:rPr lang="en-US" sz="1200" dirty="0"/>
              <a:t>As </a:t>
            </a:r>
            <a:r>
              <a:rPr lang="en-US" sz="1200" b="1" dirty="0"/>
              <a:t>active learners </a:t>
            </a:r>
            <a:r>
              <a:rPr lang="en-US" sz="1200" dirty="0"/>
              <a:t>we will concentrate and keep on trying if we encounter difficulties and enjoy our achievements.</a:t>
            </a:r>
          </a:p>
          <a:p>
            <a:endParaRPr lang="en-US" sz="1200" dirty="0"/>
          </a:p>
          <a:p>
            <a:r>
              <a:rPr lang="en-US" sz="1200" dirty="0"/>
              <a:t>As </a:t>
            </a:r>
            <a:r>
              <a:rPr lang="en-US" sz="1200" b="1" dirty="0"/>
              <a:t>creative and critical thinkers </a:t>
            </a:r>
            <a:r>
              <a:rPr lang="en-US" sz="1200" dirty="0"/>
              <a:t>we will have and develop our own ideas, make links between ideas, and develop our own strategies for doing things. </a:t>
            </a:r>
          </a:p>
        </p:txBody>
      </p:sp>
      <p:sp>
        <p:nvSpPr>
          <p:cNvPr id="3" name="TextBox 2">
            <a:extLst>
              <a:ext uri="{FF2B5EF4-FFF2-40B4-BE49-F238E27FC236}">
                <a16:creationId xmlns:a16="http://schemas.microsoft.com/office/drawing/2014/main" id="{51535A70-F0E4-45AC-9F58-D85389E86DA9}"/>
              </a:ext>
            </a:extLst>
          </p:cNvPr>
          <p:cNvSpPr txBox="1"/>
          <p:nvPr/>
        </p:nvSpPr>
        <p:spPr>
          <a:xfrm>
            <a:off x="179742" y="2600720"/>
            <a:ext cx="1939331" cy="3693319"/>
          </a:xfrm>
          <a:prstGeom prst="rect">
            <a:avLst/>
          </a:prstGeom>
          <a:noFill/>
        </p:spPr>
        <p:txBody>
          <a:bodyPr wrap="square" rtlCol="0">
            <a:spAutoFit/>
          </a:bodyPr>
          <a:lstStyle/>
          <a:p>
            <a:r>
              <a:rPr lang="en-US" sz="900" b="1" dirty="0"/>
              <a:t>Reading-</a:t>
            </a:r>
            <a:r>
              <a:rPr lang="en-US" sz="900" dirty="0"/>
              <a:t> we shall use our phonics scheme to develop our  speaking and listening skills before starting to work on initial sounds.</a:t>
            </a:r>
          </a:p>
          <a:p>
            <a:r>
              <a:rPr lang="en-US" sz="900" dirty="0"/>
              <a:t>We will listen to a range of stories with a theme of people from the community, sing songs and share rhymes.  </a:t>
            </a:r>
          </a:p>
          <a:p>
            <a:endParaRPr lang="en-US" sz="900" dirty="0"/>
          </a:p>
          <a:p>
            <a:r>
              <a:rPr lang="en-US" sz="900" b="1" dirty="0"/>
              <a:t>Writing-</a:t>
            </a:r>
            <a:r>
              <a:rPr lang="en-US" sz="900" dirty="0"/>
              <a:t> there will be opportunities for mark making inside and out.  We will use our phonics knowledge to sound out words for captions,  labelling pictures, writing labels for the environment and writing lists for tasks.  We will learn to write our name or first initial using the correct letter formation.  </a:t>
            </a:r>
          </a:p>
          <a:p>
            <a:endParaRPr lang="en-US" sz="900" dirty="0"/>
          </a:p>
          <a:p>
            <a:r>
              <a:rPr lang="en-US" sz="900" b="1" dirty="0"/>
              <a:t>At home you could….</a:t>
            </a:r>
          </a:p>
          <a:p>
            <a:r>
              <a:rPr lang="en-US" sz="900" dirty="0"/>
              <a:t>-share stories together</a:t>
            </a:r>
          </a:p>
          <a:p>
            <a:r>
              <a:rPr lang="en-US" sz="900" dirty="0"/>
              <a:t>-retell </a:t>
            </a:r>
            <a:r>
              <a:rPr lang="en-US" sz="900" dirty="0" err="1"/>
              <a:t>favourite</a:t>
            </a:r>
            <a:r>
              <a:rPr lang="en-US" sz="900" dirty="0"/>
              <a:t> stories</a:t>
            </a:r>
          </a:p>
          <a:p>
            <a:r>
              <a:rPr lang="en-US" sz="900" dirty="0"/>
              <a:t>-make marks using pencils, paint, chalk</a:t>
            </a:r>
          </a:p>
          <a:p>
            <a:r>
              <a:rPr lang="en-US" sz="900" dirty="0"/>
              <a:t>-practice name writing using correct letter formation</a:t>
            </a:r>
          </a:p>
        </p:txBody>
      </p:sp>
      <p:sp>
        <p:nvSpPr>
          <p:cNvPr id="43" name="TextBox 42">
            <a:extLst>
              <a:ext uri="{FF2B5EF4-FFF2-40B4-BE49-F238E27FC236}">
                <a16:creationId xmlns:a16="http://schemas.microsoft.com/office/drawing/2014/main" id="{2EC87FF6-75C8-49F7-929B-BCB6608F97CB}"/>
              </a:ext>
            </a:extLst>
          </p:cNvPr>
          <p:cNvSpPr txBox="1"/>
          <p:nvPr/>
        </p:nvSpPr>
        <p:spPr>
          <a:xfrm>
            <a:off x="2260525" y="2482674"/>
            <a:ext cx="1960975" cy="3139321"/>
          </a:xfrm>
          <a:prstGeom prst="rect">
            <a:avLst/>
          </a:prstGeom>
          <a:noFill/>
        </p:spPr>
        <p:txBody>
          <a:bodyPr wrap="square" rtlCol="0">
            <a:spAutoFit/>
          </a:bodyPr>
          <a:lstStyle/>
          <a:p>
            <a:r>
              <a:rPr lang="en-US" sz="900" dirty="0"/>
              <a:t>This term we will be using White Rose mastery guidance. We will begin the term by singing number songs, learning keys times of the day and using positional language to learn where things belong. </a:t>
            </a:r>
          </a:p>
          <a:p>
            <a:endParaRPr lang="en-US" sz="900" dirty="0"/>
          </a:p>
          <a:p>
            <a:r>
              <a:rPr lang="en-US" sz="900" dirty="0"/>
              <a:t>Then explore the topic  ‘Match, Sort, Compare’ and ‘Talk about Measure an Pattern’ looking at: </a:t>
            </a:r>
          </a:p>
          <a:p>
            <a:r>
              <a:rPr lang="en-US" sz="900" b="1" dirty="0"/>
              <a:t>Number</a:t>
            </a:r>
            <a:endParaRPr lang="en-US" sz="900" dirty="0"/>
          </a:p>
          <a:p>
            <a:r>
              <a:rPr lang="en-US" sz="900" dirty="0"/>
              <a:t>-matching and sorting</a:t>
            </a:r>
          </a:p>
          <a:p>
            <a:r>
              <a:rPr lang="en-US" sz="900" dirty="0"/>
              <a:t>-comparing amounts</a:t>
            </a:r>
          </a:p>
          <a:p>
            <a:r>
              <a:rPr lang="en-US" sz="900" b="1" dirty="0"/>
              <a:t>Shape, Space and Measure</a:t>
            </a:r>
          </a:p>
          <a:p>
            <a:r>
              <a:rPr lang="en-US" sz="900" dirty="0"/>
              <a:t>-comparing size, mass and  capacity </a:t>
            </a:r>
          </a:p>
          <a:p>
            <a:r>
              <a:rPr lang="en-US" sz="900" dirty="0"/>
              <a:t>-exploring pattern</a:t>
            </a:r>
          </a:p>
          <a:p>
            <a:endParaRPr lang="en-US" sz="900" b="1" dirty="0"/>
          </a:p>
          <a:p>
            <a:r>
              <a:rPr lang="en-US" sz="900" b="1" dirty="0"/>
              <a:t>At home you could….</a:t>
            </a:r>
          </a:p>
          <a:p>
            <a:r>
              <a:rPr lang="en-US" sz="900" dirty="0"/>
              <a:t>-sing nursery rhymes</a:t>
            </a:r>
          </a:p>
          <a:p>
            <a:r>
              <a:rPr lang="en-US" sz="900" dirty="0"/>
              <a:t>-count objects around the house</a:t>
            </a:r>
          </a:p>
          <a:p>
            <a:r>
              <a:rPr lang="en-US" sz="900" dirty="0"/>
              <a:t>-paint patterns using potatoes or fingers</a:t>
            </a:r>
          </a:p>
        </p:txBody>
      </p:sp>
      <p:pic>
        <p:nvPicPr>
          <p:cNvPr id="1026" name="Picture 2" descr="Me and My Community">
            <a:extLst>
              <a:ext uri="{FF2B5EF4-FFF2-40B4-BE49-F238E27FC236}">
                <a16:creationId xmlns:a16="http://schemas.microsoft.com/office/drawing/2014/main" id="{9EBB016C-332A-4944-923F-8211F3917D7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12982" y="1323895"/>
            <a:ext cx="716186" cy="7161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refighting is about ingenuity, not just strength. Women like me are an  asset | Lorraine Moore | The Guardian">
            <a:extLst>
              <a:ext uri="{FF2B5EF4-FFF2-40B4-BE49-F238E27FC236}">
                <a16:creationId xmlns:a16="http://schemas.microsoft.com/office/drawing/2014/main" id="{E3A9188C-BB5A-4D8D-A319-0F1850B260E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50762" y="1354335"/>
            <a:ext cx="873742" cy="65530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elping Young Children Learn to Make Friends |… | PBS KIDS for Parents">
            <a:extLst>
              <a:ext uri="{FF2B5EF4-FFF2-40B4-BE49-F238E27FC236}">
                <a16:creationId xmlns:a16="http://schemas.microsoft.com/office/drawing/2014/main" id="{F0885286-9141-4BEB-B542-0EE164D1105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2176" y="1390802"/>
            <a:ext cx="989213" cy="58782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CBEB244C-5D09-4BEB-8771-BBA6EA63ED4F}"/>
              </a:ext>
            </a:extLst>
          </p:cNvPr>
          <p:cNvSpPr/>
          <p:nvPr/>
        </p:nvSpPr>
        <p:spPr>
          <a:xfrm>
            <a:off x="4349560" y="2605636"/>
            <a:ext cx="2665024" cy="646331"/>
          </a:xfrm>
          <a:prstGeom prst="rect">
            <a:avLst/>
          </a:prstGeom>
        </p:spPr>
        <p:txBody>
          <a:bodyPr wrap="square">
            <a:spAutoFit/>
          </a:bodyPr>
          <a:lstStyle/>
          <a:p>
            <a:r>
              <a:rPr lang="en-US" sz="900" dirty="0"/>
              <a:t>This term we will focus on:-</a:t>
            </a:r>
          </a:p>
          <a:p>
            <a:r>
              <a:rPr lang="en-US" sz="900" dirty="0"/>
              <a:t>-making friends, sharing and taking turns</a:t>
            </a:r>
          </a:p>
          <a:p>
            <a:r>
              <a:rPr lang="en-US" sz="900" dirty="0"/>
              <a:t>-learning the routines of the day</a:t>
            </a:r>
          </a:p>
          <a:p>
            <a:r>
              <a:rPr lang="en-US" sz="900" dirty="0"/>
              <a:t>-knowing about ourselves and our feelings</a:t>
            </a:r>
          </a:p>
        </p:txBody>
      </p:sp>
      <p:sp>
        <p:nvSpPr>
          <p:cNvPr id="11" name="Rectangle 10">
            <a:extLst>
              <a:ext uri="{FF2B5EF4-FFF2-40B4-BE49-F238E27FC236}">
                <a16:creationId xmlns:a16="http://schemas.microsoft.com/office/drawing/2014/main" id="{A23C3C7F-D080-4730-9F47-DE56860D388E}"/>
              </a:ext>
            </a:extLst>
          </p:cNvPr>
          <p:cNvSpPr/>
          <p:nvPr/>
        </p:nvSpPr>
        <p:spPr>
          <a:xfrm>
            <a:off x="2262558" y="5874830"/>
            <a:ext cx="1858382" cy="923330"/>
          </a:xfrm>
          <a:prstGeom prst="rect">
            <a:avLst/>
          </a:prstGeom>
        </p:spPr>
        <p:txBody>
          <a:bodyPr wrap="square">
            <a:spAutoFit/>
          </a:bodyPr>
          <a:lstStyle/>
          <a:p>
            <a:pPr lvl="0"/>
            <a:r>
              <a:rPr lang="en-GB" sz="900" dirty="0">
                <a:solidFill>
                  <a:srgbClr val="000000"/>
                </a:solidFill>
                <a:latin typeface="Calibri" panose="020F0502020204030204" pitchFamily="34" charset="0"/>
                <a:cs typeface="Calibri" panose="020F0502020204030204" pitchFamily="34" charset="0"/>
              </a:rPr>
              <a:t>As part of our SMSC curriculum, children will participate in a variety of activities, including harvest festival, forest school, Black History Month, Children in Need and </a:t>
            </a:r>
            <a:r>
              <a:rPr lang="en-GB" sz="900">
                <a:solidFill>
                  <a:srgbClr val="000000"/>
                </a:solidFill>
                <a:latin typeface="Calibri" panose="020F0502020204030204" pitchFamily="34" charset="0"/>
                <a:cs typeface="Calibri" panose="020F0502020204030204" pitchFamily="34" charset="0"/>
              </a:rPr>
              <a:t>RE days.</a:t>
            </a:r>
            <a:endParaRPr lang="en-GB" sz="900" dirty="0">
              <a:solidFill>
                <a:srgbClr val="FF0000"/>
              </a:solidFill>
              <a:latin typeface="Calibri" panose="020F0502020204030204" pitchFamily="34" charset="0"/>
              <a:cs typeface="Calibri" panose="020F0502020204030204" pitchFamily="34" charset="0"/>
            </a:endParaRPr>
          </a:p>
        </p:txBody>
      </p:sp>
      <p:sp>
        <p:nvSpPr>
          <p:cNvPr id="52" name="Rectangle 51">
            <a:extLst>
              <a:ext uri="{FF2B5EF4-FFF2-40B4-BE49-F238E27FC236}">
                <a16:creationId xmlns:a16="http://schemas.microsoft.com/office/drawing/2014/main" id="{764FA136-F02F-44EA-AB6F-2DDDCA865187}"/>
              </a:ext>
            </a:extLst>
          </p:cNvPr>
          <p:cNvSpPr/>
          <p:nvPr/>
        </p:nvSpPr>
        <p:spPr>
          <a:xfrm>
            <a:off x="4349560" y="4160613"/>
            <a:ext cx="2552385" cy="1061829"/>
          </a:xfrm>
          <a:prstGeom prst="rect">
            <a:avLst/>
          </a:prstGeom>
        </p:spPr>
        <p:txBody>
          <a:bodyPr wrap="square">
            <a:spAutoFit/>
          </a:bodyPr>
          <a:lstStyle/>
          <a:p>
            <a:r>
              <a:rPr lang="en-US" sz="900" dirty="0"/>
              <a:t>This term we will focus on:-</a:t>
            </a:r>
          </a:p>
          <a:p>
            <a:r>
              <a:rPr lang="en-US" sz="900" dirty="0"/>
              <a:t>-exploring the school community, meeting people around the school</a:t>
            </a:r>
          </a:p>
          <a:p>
            <a:r>
              <a:rPr lang="en-US" sz="900" dirty="0"/>
              <a:t>-talking about changes we have made as we have grown up</a:t>
            </a:r>
          </a:p>
          <a:p>
            <a:r>
              <a:rPr lang="en-US" sz="900" dirty="0"/>
              <a:t>-talking about people in the community and those who help us</a:t>
            </a:r>
          </a:p>
        </p:txBody>
      </p:sp>
      <p:sp>
        <p:nvSpPr>
          <p:cNvPr id="54" name="Rectangle 53">
            <a:extLst>
              <a:ext uri="{FF2B5EF4-FFF2-40B4-BE49-F238E27FC236}">
                <a16:creationId xmlns:a16="http://schemas.microsoft.com/office/drawing/2014/main" id="{FE14576C-EFD6-4418-8C0C-5B580F1047E9}"/>
              </a:ext>
            </a:extLst>
          </p:cNvPr>
          <p:cNvSpPr/>
          <p:nvPr/>
        </p:nvSpPr>
        <p:spPr>
          <a:xfrm>
            <a:off x="7128988" y="2615023"/>
            <a:ext cx="2489748" cy="646331"/>
          </a:xfrm>
          <a:prstGeom prst="rect">
            <a:avLst/>
          </a:prstGeom>
        </p:spPr>
        <p:txBody>
          <a:bodyPr wrap="square">
            <a:spAutoFit/>
          </a:bodyPr>
          <a:lstStyle/>
          <a:p>
            <a:r>
              <a:rPr lang="en-US" sz="900" dirty="0"/>
              <a:t>This term we will focus on:-</a:t>
            </a:r>
          </a:p>
          <a:p>
            <a:r>
              <a:rPr lang="en-US" sz="900" dirty="0"/>
              <a:t>-talking about ourselves </a:t>
            </a:r>
          </a:p>
          <a:p>
            <a:r>
              <a:rPr lang="en-US" sz="900" dirty="0"/>
              <a:t>-listening to others</a:t>
            </a:r>
          </a:p>
          <a:p>
            <a:r>
              <a:rPr lang="en-US" sz="900" dirty="0"/>
              <a:t>-asking questions</a:t>
            </a:r>
          </a:p>
        </p:txBody>
      </p:sp>
      <p:sp>
        <p:nvSpPr>
          <p:cNvPr id="55" name="Rectangle 54">
            <a:extLst>
              <a:ext uri="{FF2B5EF4-FFF2-40B4-BE49-F238E27FC236}">
                <a16:creationId xmlns:a16="http://schemas.microsoft.com/office/drawing/2014/main" id="{1DD3E604-2FAD-4F3C-9530-1A0A9DB9758F}"/>
              </a:ext>
            </a:extLst>
          </p:cNvPr>
          <p:cNvSpPr/>
          <p:nvPr/>
        </p:nvSpPr>
        <p:spPr>
          <a:xfrm>
            <a:off x="7139301" y="4194477"/>
            <a:ext cx="2483169" cy="1061829"/>
          </a:xfrm>
          <a:prstGeom prst="rect">
            <a:avLst/>
          </a:prstGeom>
        </p:spPr>
        <p:txBody>
          <a:bodyPr wrap="square">
            <a:spAutoFit/>
          </a:bodyPr>
          <a:lstStyle/>
          <a:p>
            <a:r>
              <a:rPr lang="en-US" sz="900" dirty="0"/>
              <a:t>This term we will focus on:-</a:t>
            </a:r>
          </a:p>
          <a:p>
            <a:r>
              <a:rPr lang="en-US" sz="900" b="1" dirty="0"/>
              <a:t>Gross Motor- </a:t>
            </a:r>
            <a:r>
              <a:rPr lang="en-US" sz="900" dirty="0"/>
              <a:t>accessing outside for play on bikes, tricycles climbing frames and completing obstacle courses </a:t>
            </a:r>
          </a:p>
          <a:p>
            <a:r>
              <a:rPr lang="en-US" sz="900" b="1" dirty="0"/>
              <a:t>Fine Motor- </a:t>
            </a:r>
            <a:r>
              <a:rPr lang="en-US" sz="900" dirty="0"/>
              <a:t>using a range of small tools and funky finger activities to develop fine motor control</a:t>
            </a:r>
          </a:p>
        </p:txBody>
      </p:sp>
      <p:sp>
        <p:nvSpPr>
          <p:cNvPr id="59" name="Rectangle 58">
            <a:extLst>
              <a:ext uri="{FF2B5EF4-FFF2-40B4-BE49-F238E27FC236}">
                <a16:creationId xmlns:a16="http://schemas.microsoft.com/office/drawing/2014/main" id="{B0FBD60E-DBBE-4A8C-8195-03FE5C4750B9}"/>
              </a:ext>
            </a:extLst>
          </p:cNvPr>
          <p:cNvSpPr/>
          <p:nvPr/>
        </p:nvSpPr>
        <p:spPr>
          <a:xfrm>
            <a:off x="4427600" y="5908747"/>
            <a:ext cx="2532269" cy="923330"/>
          </a:xfrm>
          <a:prstGeom prst="rect">
            <a:avLst/>
          </a:prstGeom>
        </p:spPr>
        <p:txBody>
          <a:bodyPr wrap="square">
            <a:spAutoFit/>
          </a:bodyPr>
          <a:lstStyle/>
          <a:p>
            <a:r>
              <a:rPr lang="en-US" sz="900" dirty="0"/>
              <a:t>We will develop our art skills by exploring a variety of paints, printing and collage.  </a:t>
            </a:r>
          </a:p>
          <a:p>
            <a:endParaRPr lang="en-US" sz="900" dirty="0"/>
          </a:p>
          <a:p>
            <a:r>
              <a:rPr lang="en-US" sz="900" dirty="0"/>
              <a:t>We will use our imagination in our role play area and other activities linked to the </a:t>
            </a:r>
            <a:r>
              <a:rPr lang="en-US" sz="900"/>
              <a:t>childrens’ </a:t>
            </a:r>
            <a:r>
              <a:rPr lang="en-US" sz="900" dirty="0"/>
              <a:t>interests.  </a:t>
            </a:r>
          </a:p>
        </p:txBody>
      </p:sp>
      <p:sp>
        <p:nvSpPr>
          <p:cNvPr id="63" name="Rectangle 62">
            <a:extLst>
              <a:ext uri="{FF2B5EF4-FFF2-40B4-BE49-F238E27FC236}">
                <a16:creationId xmlns:a16="http://schemas.microsoft.com/office/drawing/2014/main" id="{54BAB88D-6848-4785-BFBD-DC6F3A246FF8}"/>
              </a:ext>
            </a:extLst>
          </p:cNvPr>
          <p:cNvSpPr/>
          <p:nvPr/>
        </p:nvSpPr>
        <p:spPr>
          <a:xfrm>
            <a:off x="7247761" y="5896614"/>
            <a:ext cx="2372123" cy="923330"/>
          </a:xfrm>
          <a:prstGeom prst="rect">
            <a:avLst/>
          </a:prstGeom>
        </p:spPr>
        <p:txBody>
          <a:bodyPr wrap="square">
            <a:spAutoFit/>
          </a:bodyPr>
          <a:lstStyle/>
          <a:p>
            <a:r>
              <a:rPr lang="en-US" sz="900" dirty="0"/>
              <a:t>We will think about the question: Who are Christians and what do they believe? We will learn about Jesus and some of his teachings and explore Christianity around the world.</a:t>
            </a:r>
          </a:p>
          <a:p>
            <a:r>
              <a:rPr lang="en-US" sz="900" dirty="0"/>
              <a:t>We will also learn about the Harvest festival and Rosh Hashanah.  </a:t>
            </a:r>
          </a:p>
        </p:txBody>
      </p:sp>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E27E79-31DB-49E8-944C-F6B3F1C8E3DF}"/>
</file>

<file path=customXml/itemProps2.xml><?xml version="1.0" encoding="utf-8"?>
<ds:datastoreItem xmlns:ds="http://schemas.openxmlformats.org/officeDocument/2006/customXml" ds:itemID="{2BFAC91D-BA4B-4311-B5FB-C3D24A6D3EB6}">
  <ds:schemaRefs>
    <ds:schemaRef ds:uri="61cb09d6-26cd-4fbc-81f3-b389e21c1a7f"/>
    <ds:schemaRef ds:uri="http://schemas.microsoft.com/office/2006/metadata/properties"/>
    <ds:schemaRef ds:uri="http://schemas.microsoft.com/office/2006/documentManagement/types"/>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9B35DAB-1654-4039-AA5B-082FDDC5C4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7193</TotalTime>
  <Words>578</Words>
  <Application>Microsoft Office PowerPoint</Application>
  <PresentationFormat>A4 Paper (210x297 mm)</PresentationFormat>
  <Paragraphs>64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81</cp:revision>
  <cp:lastPrinted>2021-05-28T11:17:02Z</cp:lastPrinted>
  <dcterms:created xsi:type="dcterms:W3CDTF">2021-05-28T10:08:42Z</dcterms:created>
  <dcterms:modified xsi:type="dcterms:W3CDTF">2025-07-17T06:43:28Z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