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62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9F7"/>
    <a:srgbClr val="CC99FF"/>
    <a:srgbClr val="B983CF"/>
    <a:srgbClr val="57257D"/>
    <a:srgbClr val="672C94"/>
    <a:srgbClr val="512274"/>
    <a:srgbClr val="34164A"/>
    <a:srgbClr val="D7B8E4"/>
    <a:srgbClr val="9999FF"/>
    <a:srgbClr val="CC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0CB9-A3A9-400B-9F5E-4D2E3F32451F}" v="2" dt="2023-12-19T14:28:02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0B242A36-1A16-4B28-A54A-A1239C4D6AB9}"/>
    <pc:docChg chg="custSel modSld">
      <pc:chgData name="Mrs Jarrett" userId="0c7659d9-cbbb-4f57-bb2c-4c9b55b1b31f" providerId="ADAL" clId="{0B242A36-1A16-4B28-A54A-A1239C4D6AB9}" dt="2023-07-11T13:10:08.148" v="117" actId="6549"/>
      <pc:docMkLst>
        <pc:docMk/>
      </pc:docMkLst>
      <pc:sldChg chg="modSp mod">
        <pc:chgData name="Mrs Jarrett" userId="0c7659d9-cbbb-4f57-bb2c-4c9b55b1b31f" providerId="ADAL" clId="{0B242A36-1A16-4B28-A54A-A1239C4D6AB9}" dt="2023-07-11T13:05:10.107" v="30" actId="6549"/>
        <pc:sldMkLst>
          <pc:docMk/>
          <pc:sldMk cId="1545754115" sldId="256"/>
        </pc:sldMkLst>
        <pc:graphicFrameChg chg="modGraphic">
          <ac:chgData name="Mrs Jarrett" userId="0c7659d9-cbbb-4f57-bb2c-4c9b55b1b31f" providerId="ADAL" clId="{0B242A36-1A16-4B28-A54A-A1239C4D6AB9}" dt="2023-07-11T13:05:10.107" v="30" actId="6549"/>
          <ac:graphicFrameMkLst>
            <pc:docMk/>
            <pc:sldMk cId="1545754115" sldId="256"/>
            <ac:graphicFrameMk id="27" creationId="{20872323-3370-4DEE-B68B-AD4B24063599}"/>
          </ac:graphicFrameMkLst>
        </pc:graphicFrameChg>
      </pc:sldChg>
      <pc:sldChg chg="modSp mod">
        <pc:chgData name="Mrs Jarrett" userId="0c7659d9-cbbb-4f57-bb2c-4c9b55b1b31f" providerId="ADAL" clId="{0B242A36-1A16-4B28-A54A-A1239C4D6AB9}" dt="2023-07-11T13:08:45.440" v="100" actId="20577"/>
        <pc:sldMkLst>
          <pc:docMk/>
          <pc:sldMk cId="3400934841" sldId="258"/>
        </pc:sldMkLst>
        <pc:spChg chg="mod">
          <ac:chgData name="Mrs Jarrett" userId="0c7659d9-cbbb-4f57-bb2c-4c9b55b1b31f" providerId="ADAL" clId="{0B242A36-1A16-4B28-A54A-A1239C4D6AB9}" dt="2023-07-11T13:07:51.744" v="81" actId="14100"/>
          <ac:spMkLst>
            <pc:docMk/>
            <pc:sldMk cId="3400934841" sldId="258"/>
            <ac:spMk id="2" creationId="{E3550988-245C-494F-B5F1-DCACCA44AE54}"/>
          </ac:spMkLst>
        </pc:spChg>
        <pc:spChg chg="mod">
          <ac:chgData name="Mrs Jarrett" userId="0c7659d9-cbbb-4f57-bb2c-4c9b55b1b31f" providerId="ADAL" clId="{0B242A36-1A16-4B28-A54A-A1239C4D6AB9}" dt="2023-07-11T13:08:02.051" v="85" actId="14100"/>
          <ac:spMkLst>
            <pc:docMk/>
            <pc:sldMk cId="3400934841" sldId="258"/>
            <ac:spMk id="3" creationId="{D30F0647-2311-46B7-8B08-B25C502C0AC8}"/>
          </ac:spMkLst>
        </pc:spChg>
        <pc:graphicFrameChg chg="mod">
          <ac:chgData name="Mrs Jarrett" userId="0c7659d9-cbbb-4f57-bb2c-4c9b55b1b31f" providerId="ADAL" clId="{0B242A36-1A16-4B28-A54A-A1239C4D6AB9}" dt="2023-07-11T13:07:57.145" v="83" actId="1076"/>
          <ac:graphicFrameMkLst>
            <pc:docMk/>
            <pc:sldMk cId="3400934841" sldId="258"/>
            <ac:graphicFrameMk id="4" creationId="{66B74BBD-32FD-4979-B876-A91EFCA8B668}"/>
          </ac:graphicFrameMkLst>
        </pc:graphicFrameChg>
        <pc:graphicFrameChg chg="mod modGraphic">
          <ac:chgData name="Mrs Jarrett" userId="0c7659d9-cbbb-4f57-bb2c-4c9b55b1b31f" providerId="ADAL" clId="{0B242A36-1A16-4B28-A54A-A1239C4D6AB9}" dt="2023-07-11T13:08:45.440" v="100" actId="20577"/>
          <ac:graphicFrameMkLst>
            <pc:docMk/>
            <pc:sldMk cId="3400934841" sldId="258"/>
            <ac:graphicFrameMk id="5" creationId="{660973AA-174C-454F-85E6-7178B34D5516}"/>
          </ac:graphicFrameMkLst>
        </pc:graphicFrameChg>
      </pc:sldChg>
      <pc:sldChg chg="modSp mod">
        <pc:chgData name="Mrs Jarrett" userId="0c7659d9-cbbb-4f57-bb2c-4c9b55b1b31f" providerId="ADAL" clId="{0B242A36-1A16-4B28-A54A-A1239C4D6AB9}" dt="2023-07-11T13:09:04.225" v="108" actId="20577"/>
        <pc:sldMkLst>
          <pc:docMk/>
          <pc:sldMk cId="1965330081" sldId="259"/>
        </pc:sldMkLst>
        <pc:graphicFrameChg chg="mod modGraphic">
          <ac:chgData name="Mrs Jarrett" userId="0c7659d9-cbbb-4f57-bb2c-4c9b55b1b31f" providerId="ADAL" clId="{0B242A36-1A16-4B28-A54A-A1239C4D6AB9}" dt="2023-07-11T13:09:04.225" v="108" actId="20577"/>
          <ac:graphicFrameMkLst>
            <pc:docMk/>
            <pc:sldMk cId="1965330081" sldId="259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0B242A36-1A16-4B28-A54A-A1239C4D6AB9}" dt="2023-07-11T13:10:08.148" v="117" actId="6549"/>
        <pc:sldMkLst>
          <pc:docMk/>
          <pc:sldMk cId="2682091480" sldId="260"/>
        </pc:sldMkLst>
        <pc:graphicFrameChg chg="modGraphic">
          <ac:chgData name="Mrs Jarrett" userId="0c7659d9-cbbb-4f57-bb2c-4c9b55b1b31f" providerId="ADAL" clId="{0B242A36-1A16-4B28-A54A-A1239C4D6AB9}" dt="2023-07-11T13:10:08.148" v="117" actId="6549"/>
          <ac:graphicFrameMkLst>
            <pc:docMk/>
            <pc:sldMk cId="2682091480" sldId="260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0B242A36-1A16-4B28-A54A-A1239C4D6AB9}" dt="2023-07-11T13:08:15.530" v="86"/>
        <pc:sldMkLst>
          <pc:docMk/>
          <pc:sldMk cId="2945288560" sldId="261"/>
        </pc:sldMkLst>
        <pc:spChg chg="mod">
          <ac:chgData name="Mrs Jarrett" userId="0c7659d9-cbbb-4f57-bb2c-4c9b55b1b31f" providerId="ADAL" clId="{0B242A36-1A16-4B28-A54A-A1239C4D6AB9}" dt="2023-07-11T13:08:15.530" v="86"/>
          <ac:spMkLst>
            <pc:docMk/>
            <pc:sldMk cId="2945288560" sldId="261"/>
            <ac:spMk id="4" creationId="{8A1B3DFD-74DD-4663-B1C9-0EA5326ABB26}"/>
          </ac:spMkLst>
        </pc:spChg>
        <pc:graphicFrameChg chg="mod modGraphic">
          <ac:chgData name="Mrs Jarrett" userId="0c7659d9-cbbb-4f57-bb2c-4c9b55b1b31f" providerId="ADAL" clId="{0B242A36-1A16-4B28-A54A-A1239C4D6AB9}" dt="2023-07-11T13:06:18.568" v="46" actId="14100"/>
          <ac:graphicFrameMkLst>
            <pc:docMk/>
            <pc:sldMk cId="2945288560" sldId="261"/>
            <ac:graphicFrameMk id="5" creationId="{207B6BC0-3A2B-4248-A9FE-1C2A8F1835AC}"/>
          </ac:graphicFrameMkLst>
        </pc:graphicFrameChg>
        <pc:graphicFrameChg chg="mod modGraphic">
          <ac:chgData name="Mrs Jarrett" userId="0c7659d9-cbbb-4f57-bb2c-4c9b55b1b31f" providerId="ADAL" clId="{0B242A36-1A16-4B28-A54A-A1239C4D6AB9}" dt="2023-07-11T13:06:50.288" v="56" actId="6549"/>
          <ac:graphicFrameMkLst>
            <pc:docMk/>
            <pc:sldMk cId="2945288560" sldId="261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0B242A36-1A16-4B28-A54A-A1239C4D6AB9}" dt="2023-07-11T13:07:41.553" v="80" actId="6549"/>
        <pc:sldMkLst>
          <pc:docMk/>
          <pc:sldMk cId="82110736" sldId="262"/>
        </pc:sldMkLst>
        <pc:spChg chg="mod">
          <ac:chgData name="Mrs Jarrett" userId="0c7659d9-cbbb-4f57-bb2c-4c9b55b1b31f" providerId="ADAL" clId="{0B242A36-1A16-4B28-A54A-A1239C4D6AB9}" dt="2023-07-11T13:07:02.560" v="59" actId="1076"/>
          <ac:spMkLst>
            <pc:docMk/>
            <pc:sldMk cId="82110736" sldId="262"/>
            <ac:spMk id="3" creationId="{5521ED06-D656-4C42-8B9D-B2950B3D7177}"/>
          </ac:spMkLst>
        </pc:spChg>
        <pc:spChg chg="mod">
          <ac:chgData name="Mrs Jarrett" userId="0c7659d9-cbbb-4f57-bb2c-4c9b55b1b31f" providerId="ADAL" clId="{0B242A36-1A16-4B28-A54A-A1239C4D6AB9}" dt="2023-07-11T13:07:12.365" v="62" actId="14100"/>
          <ac:spMkLst>
            <pc:docMk/>
            <pc:sldMk cId="82110736" sldId="262"/>
            <ac:spMk id="8" creationId="{F8CDB158-9A61-4930-AB3A-A67C3B0EFF60}"/>
          </ac:spMkLst>
        </pc:spChg>
        <pc:graphicFrameChg chg="mod modGraphic">
          <ac:chgData name="Mrs Jarrett" userId="0c7659d9-cbbb-4f57-bb2c-4c9b55b1b31f" providerId="ADAL" clId="{0B242A36-1A16-4B28-A54A-A1239C4D6AB9}" dt="2023-07-11T13:07:14.400" v="63" actId="14100"/>
          <ac:graphicFrameMkLst>
            <pc:docMk/>
            <pc:sldMk cId="82110736" sldId="262"/>
            <ac:graphicFrameMk id="9" creationId="{126A61D3-1FE0-4774-972B-0161A2F63D2D}"/>
          </ac:graphicFrameMkLst>
        </pc:graphicFrameChg>
        <pc:graphicFrameChg chg="mod modGraphic">
          <ac:chgData name="Mrs Jarrett" userId="0c7659d9-cbbb-4f57-bb2c-4c9b55b1b31f" providerId="ADAL" clId="{0B242A36-1A16-4B28-A54A-A1239C4D6AB9}" dt="2023-07-11T13:07:41.553" v="80" actId="6549"/>
          <ac:graphicFrameMkLst>
            <pc:docMk/>
            <pc:sldMk cId="82110736" sldId="262"/>
            <ac:graphicFrameMk id="10" creationId="{C549C789-FB2D-4909-B2F7-544F882CF69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Music 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129348" y="1112808"/>
            <a:ext cx="11856463" cy="3217652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AE812A7-18C6-4AC2-ADB2-BD3AD1F8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543319"/>
              </p:ext>
            </p:extLst>
          </p:nvPr>
        </p:nvGraphicFramePr>
        <p:xfrm>
          <a:off x="231588" y="1312787"/>
          <a:ext cx="1163917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76">
                  <a:extLst>
                    <a:ext uri="{9D8B030D-6E8A-4147-A177-3AD203B41FA5}">
                      <a16:colId xmlns:a16="http://schemas.microsoft.com/office/drawing/2014/main" val="690321205"/>
                    </a:ext>
                  </a:extLst>
                </a:gridCol>
              </a:tblGrid>
              <a:tr h="11868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National Curriculum Overview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7700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6CB2C4-393C-4D81-9F72-39BC1589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093400"/>
              </p:ext>
            </p:extLst>
          </p:nvPr>
        </p:nvGraphicFramePr>
        <p:xfrm>
          <a:off x="237991" y="1617587"/>
          <a:ext cx="1163917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5893">
                  <a:extLst>
                    <a:ext uri="{9D8B030D-6E8A-4147-A177-3AD203B41FA5}">
                      <a16:colId xmlns:a16="http://schemas.microsoft.com/office/drawing/2014/main" val="1240042534"/>
                    </a:ext>
                  </a:extLst>
                </a:gridCol>
                <a:gridCol w="7053283">
                  <a:extLst>
                    <a:ext uri="{9D8B030D-6E8A-4147-A177-3AD203B41FA5}">
                      <a16:colId xmlns:a16="http://schemas.microsoft.com/office/drawing/2014/main" val="3868373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939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0872323-3370-4DEE-B68B-AD4B24063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087348"/>
              </p:ext>
            </p:extLst>
          </p:nvPr>
        </p:nvGraphicFramePr>
        <p:xfrm>
          <a:off x="237991" y="1938613"/>
          <a:ext cx="11639176" cy="156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5130">
                  <a:extLst>
                    <a:ext uri="{9D8B030D-6E8A-4147-A177-3AD203B41FA5}">
                      <a16:colId xmlns:a16="http://schemas.microsoft.com/office/drawing/2014/main" val="2651727789"/>
                    </a:ext>
                  </a:extLst>
                </a:gridCol>
                <a:gridCol w="7044046">
                  <a:extLst>
                    <a:ext uri="{9D8B030D-6E8A-4147-A177-3AD203B41FA5}">
                      <a16:colId xmlns:a16="http://schemas.microsoft.com/office/drawing/2014/main" val="1981596279"/>
                    </a:ext>
                  </a:extLst>
                </a:gridCol>
              </a:tblGrid>
              <a:tr h="1566041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their voices expressively and creatively by singing songs and speaking chants and rhymes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tuned and untuned instruments musically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with concentration and understanding to a range of high-quality live and recorded 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with, create, select and combine sounds using the inter-related dimensions of music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Pupils will be taught to: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and perform in solo and ensemble contexts, using their voices and playing musical instruments with increasing accuracy, fluency, control and expression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Improvise and compose music for a range of purposes using the inter-related dimensions of 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with attention to detail and recall sounds with increasing aural memory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and understand staff and other musical notations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Appreciate and understand a wide range of high-quality live and recorded music drawn from different traditions and from great composers and musicians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an understanding of the history of music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2105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DBBFB7C-7D39-480F-88AD-5762AC3E5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52" y="224712"/>
            <a:ext cx="2133785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6"/>
            <a:ext cx="11925620" cy="6570703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258875" y="659051"/>
            <a:ext cx="11608979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Listening and Appraising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57134"/>
              </p:ext>
            </p:extLst>
          </p:nvPr>
        </p:nvGraphicFramePr>
        <p:xfrm>
          <a:off x="258876" y="1010296"/>
          <a:ext cx="1160898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45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902245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902245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902245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83708"/>
              </p:ext>
            </p:extLst>
          </p:nvPr>
        </p:nvGraphicFramePr>
        <p:xfrm>
          <a:off x="258876" y="1366702"/>
          <a:ext cx="1160898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245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902245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902245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902245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086505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Respond to what we have heard, expressing our thoughts and feelings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attentively, move to and talk about music expressing our feelings and responses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five songs off by heart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some songs have a chorus or a response/answer part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songs have a musical style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how songs can tell a story or describe an idea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the sound and names of some of the instruments they use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Enjoy moving to music by dancing, marching, being animals or pop stars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five songs from memory and who sang them or wrote them and the style of the five songs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one song and be able to talk about: some of the style indicators of that song (musical characteristics that give the song its style); the lyrics and what the song is about ; any musical dimensions featured in the song and where they are used (texture, dynamics, tempo, rhythm and pitch); the main sections of the song (introduction, verse, chorus etc.); some of the instruments they heard in the song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Confidently identify and move to the pulse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musical dimensions working together in songs e.g. if the song gets louder in the chorus (dynamics)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music and how it makes us feel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carefully and respectfully to other people’s thoughts about the 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musical words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five songs from memory, who sang or wrote them, when they were written and why?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the style of the songs and name other songs in those styles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three or four other songs and be able to talk about: the style indicators of the songs (musical characteristics that give the songs their style); the lyrics and what the songs are about; any musical dimensions featured in the songs and where they are used (texture, dynamics, tempo, rhythm, pitch and timbre); the structure of the songs (intro, verse, chorus etc.); some of the instruments used in the songs; the historical context of the songs and what else was going on at this time, musically and historically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and talk about the fact that we each have a musical identity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and move to the pulse with ease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Think about the message of songs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Compare two songs in the same style, talking about what stands out musically in each of them, their similarities and differences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carefully and respectfully to other people’s thoughts about the 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musical words when talking about the songs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musical dimensions working together in the Unit songs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music and how it makes us feel, using musical language to describe the music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28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1926" y="-38224"/>
            <a:ext cx="11925620" cy="574314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CDB158-9A61-4930-AB3A-A67C3B0EFF60}"/>
              </a:ext>
            </a:extLst>
          </p:cNvPr>
          <p:cNvSpPr txBox="1"/>
          <p:nvPr/>
        </p:nvSpPr>
        <p:spPr>
          <a:xfrm>
            <a:off x="341900" y="607866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Playing Instruments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26A61D3-1FE0-4774-972B-0161A2F63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480169"/>
              </p:ext>
            </p:extLst>
          </p:nvPr>
        </p:nvGraphicFramePr>
        <p:xfrm>
          <a:off x="341900" y="999195"/>
          <a:ext cx="11505672" cy="307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30777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549C789-FB2D-4909-B2F7-544F882CF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60862"/>
              </p:ext>
            </p:extLst>
          </p:nvPr>
        </p:nvGraphicFramePr>
        <p:xfrm>
          <a:off x="341900" y="1390524"/>
          <a:ext cx="11505672" cy="3638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3638213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instruments with increasing control to express our feelings and ideas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the names of the notes in our instrumental part from memory or when written down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the names of untuned percussion instruments played in class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Treat instruments carefully and with respect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a tuned instrumental part with the song we perform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to play an instrumental part that matches our musical challenge, using one of the differentiated parts (a one-note part, a simple part, medium part)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the part in time with the steady pulse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to and follow musical instructions from a leader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music has a steady pulse, like a heartbeat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we can create rhythms from words, our names,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favourite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food,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animals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the names of the instruments I am playing</a:t>
                      </a:r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instruments used in class (a glockenspiel, clarinet or xylophone) and other instruments we might play or be played in a band or orchestra or by our friends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Treat instruments carefully and with respect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any one, or all four, differentiated parts on a tuned instrument – a one-note, simple or medium part or the melody of the song from memory or using notation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Rehearse and perform our parts within the context of the song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to and follow musical instructions from a leader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Experience leading the playing by making sure everyone plays in the playing section of the song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about the different ways of writing music down – e.g. staff notation, symbols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about the notes C, D, E, F, G, A, B + C on the treble stave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instruments they might play or be played in a band or orchestra or by their friends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a musical instrument with the correct technique within the context of the song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Select and learn an instrumental part that matches our musical challenge, using one of the differentiated parts – a one-note, simple or medium part or the melody of the song from memory or using notation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Rehearse and perform our parts within the context of the song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to and follow musical instructions from a leader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Lead a rehearsal session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1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3550988-245C-494F-B5F1-DCACCA44AE54}"/>
              </a:ext>
            </a:extLst>
          </p:cNvPr>
          <p:cNvSpPr/>
          <p:nvPr/>
        </p:nvSpPr>
        <p:spPr>
          <a:xfrm>
            <a:off x="133190" y="60517"/>
            <a:ext cx="11822313" cy="557284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0647-2311-46B7-8B08-B25C502C0AC8}"/>
              </a:ext>
            </a:extLst>
          </p:cNvPr>
          <p:cNvSpPr txBox="1"/>
          <p:nvPr/>
        </p:nvSpPr>
        <p:spPr>
          <a:xfrm>
            <a:off x="236497" y="653764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Improvisation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B74BBD-32FD-4979-B876-A91EFCA8B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20006"/>
              </p:ext>
            </p:extLst>
          </p:nvPr>
        </p:nvGraphicFramePr>
        <p:xfrm>
          <a:off x="236497" y="1014488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2644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0973AA-174C-454F-85E6-7178B34D5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33099"/>
              </p:ext>
            </p:extLst>
          </p:nvPr>
        </p:nvGraphicFramePr>
        <p:xfrm>
          <a:off x="236497" y="1394702"/>
          <a:ext cx="1150567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811578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our own songs, or improvise a song around one we know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instruments with increasing control to express our feelings and ideas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songs, rhymes, poems and stories with others, and (when appropriate) try to move in time with music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improvisation is making up your own tunes on the spot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when someone improvises, they make up their own tune that has never been heard before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everyone can improvise, and you can use one or two notes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Clap and Improvise – Listen and clap back, then listen and clap our own answer (rhythms of words)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Sing, Play and Improvise – Use voices and instruments, listen and sing back, then listen and play our own answer using one or two notes.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Improvise – Take it in turns to improvise using one or two notes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improvisation is making up your own tunes on the spot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when someone improvises, they make up their own tune that has never been heard before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using one or two notes confidently is better than using five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if you improvise using the notes you are given, you cannot make a mistake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Sing, Play and Copy Back – Listen and copy back using instruments, two different notes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and Improvise – Using our instruments, listen and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it in turns to improvise using three different notes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improvisation is making up your own tunes on the spot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when someone improvises, they make up their own tune that has never been heard before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using one, two or three notes confidently is better than using five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if you improvise using the notes you are given, you cannot make a mistake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three well-known improvising musicians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and Copy Back - Copy back using instruments, use the three notes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and Improvise - using up to three notes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Improvise questions and answers using instruments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Improvise - using up to three notes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3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7"/>
            <a:ext cx="11831191" cy="5342756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434818" y="322899"/>
            <a:ext cx="11091274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Composition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126333"/>
              </p:ext>
            </p:extLst>
          </p:nvPr>
        </p:nvGraphicFramePr>
        <p:xfrm>
          <a:off x="227619" y="700820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270063"/>
              </p:ext>
            </p:extLst>
          </p:nvPr>
        </p:nvGraphicFramePr>
        <p:xfrm>
          <a:off x="227619" y="1094970"/>
          <a:ext cx="11505672" cy="385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3858769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our own songs, or improvise a song around one we know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instruments with increasing control to express our feelings and ideas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songs, rhymes, poems and stories with others, and (when appropriate) try to move in time with music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composing is like writing a story with 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Everyone can compose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Help to create a simple melody using one, two or three notes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Learn how the notes of the composition can be written down and changed if necessary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composition is music that is created by us and kept in some way. It’s like writing a story. It can be played or performed again to our friends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Find different ways of recording compositions (letter names, symbols, audio etc.)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Help create at least one simple melody using one, three or all five different notes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Plan and create a section of music that can be performed within the context of a song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how it was created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to and reflect upon the developing composition and make musical decisions about pulse, rhythm, pitch, dynamics and tempo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Record the composition in any way appropriate that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the connection between sound and symbol (e.g. graphic/pictorial notation)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composition is music that is created by us and kept in some way. It’s like writing a story. It can be played or performed again to our friends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composition has pulse, rhythm and pitch that work together and are shaped by tempo, dynamics, texture and structure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notation and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the connection between sound and symbol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simple melodies using up to five different notes and simple rhythms that work musically with the style of a song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Explain the keynote or home note and the structure of the melody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Listen to and reflect upon the developing composition and make musical decisions about how the melody connects with the song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Record the composition in any way appropriate that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the connection between sound and symbol (e.g. graphic/pictorial notation)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33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6"/>
            <a:ext cx="11822313" cy="6294101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495621" y="349494"/>
            <a:ext cx="11091274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Performance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109503"/>
              </p:ext>
            </p:extLst>
          </p:nvPr>
        </p:nvGraphicFramePr>
        <p:xfrm>
          <a:off x="288422" y="714955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05242"/>
              </p:ext>
            </p:extLst>
          </p:nvPr>
        </p:nvGraphicFramePr>
        <p:xfrm>
          <a:off x="288422" y="1093074"/>
          <a:ext cx="11505672" cy="4697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4697682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Sing in a group or on our own, increasingly matching the pitch and following the melody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Sing a range of well-known nursery rhymes and songs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songs, rhymes, poems and stories with others, and (when appropriate) try to move in time with music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performance is sharing music with other people, called an audience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performance can be a special occasion and involve a class, a year group or a whole school and an audience can include our parents and friends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a song we have learnt and perform 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Add our ideas to the performance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Record the performance and say how we were feeling about it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performing is sharing music with other people, an audience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performance doesn’t have to be a drama! It can be to one person or to each other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Have planned everything that will be performed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Sing or rap the words clearly and play with confidence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performance can be a special occasion and involve an audience including people we don’t know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that it is planned and different for each occasion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that it involves communicating feelings, thoughts and ideas about the song/music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what to perform and create 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programme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Present a musical performance designed to capture the audience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Communicate the meaning of the words and clearly articulate them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best place to be when performing and how to stand or sit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Record the performance and say how we were feeling, what we were pleased with what we would change and why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performing is sharing music with an audience with belief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performance doesn’t have to be a drama! It can be to one person or to </a:t>
                      </a: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each other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Have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everything that will be performed planned and learned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that we must sing or rap the words clearly and play with confidence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that a performance can be a special occasion and involve an audience including people we don’t know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that it is planned and different for each occasion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that a performance involves communicating ideas, thoughts and feelings about the song/music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what to perform and create 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programme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. Communicate the meaning of the words and clearly articulate them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venue and how to use it to best effect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Record the performance and compare it to a previous performance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Discuss and talk musically about it – “What went well?” and “It would have been even better if...?”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091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6F5DA3-19A5-4C57-85C4-14AC72CC26BD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781c4ca-b66a-4230-97a3-a8e30a45abe1"/>
    <ds:schemaRef ds:uri="6a158a6a-454f-4afe-a7d4-2c9353e6d01f"/>
    <ds:schemaRef ds:uri="27710824-13d0-4ff0-80b4-1133d42a8012"/>
  </ds:schemaRefs>
</ds:datastoreItem>
</file>

<file path=customXml/itemProps2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AFA903-8CC2-413B-BAC2-8CF3215E0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2302</Words>
  <Application>Microsoft Office PowerPoint</Application>
  <PresentationFormat>Widescreen</PresentationFormat>
  <Paragraphs>229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26</cp:revision>
  <dcterms:created xsi:type="dcterms:W3CDTF">2021-12-01T11:01:05Z</dcterms:created>
  <dcterms:modified xsi:type="dcterms:W3CDTF">2023-12-19T14:28:11Z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