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1" r:id="rId6"/>
    <p:sldId id="262" r:id="rId7"/>
    <p:sldId id="258" r:id="rId8"/>
    <p:sldId id="259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E9F7"/>
    <a:srgbClr val="CC99FF"/>
    <a:srgbClr val="B983CF"/>
    <a:srgbClr val="57257D"/>
    <a:srgbClr val="672C94"/>
    <a:srgbClr val="512274"/>
    <a:srgbClr val="34164A"/>
    <a:srgbClr val="D7B8E4"/>
    <a:srgbClr val="9999FF"/>
    <a:srgbClr val="CCA4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B70CB9-A3A9-400B-9F5E-4D2E3F32451F}" v="2" dt="2023-12-19T14:28:02.7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Jarrett" userId="0c7659d9-cbbb-4f57-bb2c-4c9b55b1b31f" providerId="ADAL" clId="{0B242A36-1A16-4B28-A54A-A1239C4D6AB9}"/>
    <pc:docChg chg="custSel modSld">
      <pc:chgData name="Mrs Jarrett" userId="0c7659d9-cbbb-4f57-bb2c-4c9b55b1b31f" providerId="ADAL" clId="{0B242A36-1A16-4B28-A54A-A1239C4D6AB9}" dt="2023-07-11T13:10:08.148" v="117" actId="6549"/>
      <pc:docMkLst>
        <pc:docMk/>
      </pc:docMkLst>
      <pc:sldChg chg="modSp mod">
        <pc:chgData name="Mrs Jarrett" userId="0c7659d9-cbbb-4f57-bb2c-4c9b55b1b31f" providerId="ADAL" clId="{0B242A36-1A16-4B28-A54A-A1239C4D6AB9}" dt="2023-07-11T13:05:10.107" v="30" actId="6549"/>
        <pc:sldMkLst>
          <pc:docMk/>
          <pc:sldMk cId="1545754115" sldId="256"/>
        </pc:sldMkLst>
        <pc:graphicFrameChg chg="modGraphic">
          <ac:chgData name="Mrs Jarrett" userId="0c7659d9-cbbb-4f57-bb2c-4c9b55b1b31f" providerId="ADAL" clId="{0B242A36-1A16-4B28-A54A-A1239C4D6AB9}" dt="2023-07-11T13:05:10.107" v="30" actId="6549"/>
          <ac:graphicFrameMkLst>
            <pc:docMk/>
            <pc:sldMk cId="1545754115" sldId="256"/>
            <ac:graphicFrameMk id="27" creationId="{20872323-3370-4DEE-B68B-AD4B24063599}"/>
          </ac:graphicFrameMkLst>
        </pc:graphicFrameChg>
      </pc:sldChg>
      <pc:sldChg chg="modSp mod">
        <pc:chgData name="Mrs Jarrett" userId="0c7659d9-cbbb-4f57-bb2c-4c9b55b1b31f" providerId="ADAL" clId="{0B242A36-1A16-4B28-A54A-A1239C4D6AB9}" dt="2023-07-11T13:08:45.440" v="100" actId="20577"/>
        <pc:sldMkLst>
          <pc:docMk/>
          <pc:sldMk cId="3400934841" sldId="258"/>
        </pc:sldMkLst>
        <pc:spChg chg="mod">
          <ac:chgData name="Mrs Jarrett" userId="0c7659d9-cbbb-4f57-bb2c-4c9b55b1b31f" providerId="ADAL" clId="{0B242A36-1A16-4B28-A54A-A1239C4D6AB9}" dt="2023-07-11T13:07:51.744" v="81" actId="14100"/>
          <ac:spMkLst>
            <pc:docMk/>
            <pc:sldMk cId="3400934841" sldId="258"/>
            <ac:spMk id="2" creationId="{E3550988-245C-494F-B5F1-DCACCA44AE54}"/>
          </ac:spMkLst>
        </pc:spChg>
        <pc:spChg chg="mod">
          <ac:chgData name="Mrs Jarrett" userId="0c7659d9-cbbb-4f57-bb2c-4c9b55b1b31f" providerId="ADAL" clId="{0B242A36-1A16-4B28-A54A-A1239C4D6AB9}" dt="2023-07-11T13:08:02.051" v="85" actId="14100"/>
          <ac:spMkLst>
            <pc:docMk/>
            <pc:sldMk cId="3400934841" sldId="258"/>
            <ac:spMk id="3" creationId="{D30F0647-2311-46B7-8B08-B25C502C0AC8}"/>
          </ac:spMkLst>
        </pc:spChg>
        <pc:graphicFrameChg chg="mod">
          <ac:chgData name="Mrs Jarrett" userId="0c7659d9-cbbb-4f57-bb2c-4c9b55b1b31f" providerId="ADAL" clId="{0B242A36-1A16-4B28-A54A-A1239C4D6AB9}" dt="2023-07-11T13:07:57.145" v="83" actId="1076"/>
          <ac:graphicFrameMkLst>
            <pc:docMk/>
            <pc:sldMk cId="3400934841" sldId="258"/>
            <ac:graphicFrameMk id="4" creationId="{66B74BBD-32FD-4979-B876-A91EFCA8B668}"/>
          </ac:graphicFrameMkLst>
        </pc:graphicFrameChg>
        <pc:graphicFrameChg chg="mod modGraphic">
          <ac:chgData name="Mrs Jarrett" userId="0c7659d9-cbbb-4f57-bb2c-4c9b55b1b31f" providerId="ADAL" clId="{0B242A36-1A16-4B28-A54A-A1239C4D6AB9}" dt="2023-07-11T13:08:45.440" v="100" actId="20577"/>
          <ac:graphicFrameMkLst>
            <pc:docMk/>
            <pc:sldMk cId="3400934841" sldId="258"/>
            <ac:graphicFrameMk id="5" creationId="{660973AA-174C-454F-85E6-7178B34D5516}"/>
          </ac:graphicFrameMkLst>
        </pc:graphicFrameChg>
      </pc:sldChg>
      <pc:sldChg chg="modSp mod">
        <pc:chgData name="Mrs Jarrett" userId="0c7659d9-cbbb-4f57-bb2c-4c9b55b1b31f" providerId="ADAL" clId="{0B242A36-1A16-4B28-A54A-A1239C4D6AB9}" dt="2023-07-11T13:09:04.225" v="108" actId="20577"/>
        <pc:sldMkLst>
          <pc:docMk/>
          <pc:sldMk cId="1965330081" sldId="259"/>
        </pc:sldMkLst>
        <pc:graphicFrameChg chg="mod modGraphic">
          <ac:chgData name="Mrs Jarrett" userId="0c7659d9-cbbb-4f57-bb2c-4c9b55b1b31f" providerId="ADAL" clId="{0B242A36-1A16-4B28-A54A-A1239C4D6AB9}" dt="2023-07-11T13:09:04.225" v="108" actId="20577"/>
          <ac:graphicFrameMkLst>
            <pc:docMk/>
            <pc:sldMk cId="1965330081" sldId="259"/>
            <ac:graphicFrameMk id="6" creationId="{94BB9625-023D-4BE9-A28B-5A9837B7C0C5}"/>
          </ac:graphicFrameMkLst>
        </pc:graphicFrameChg>
      </pc:sldChg>
      <pc:sldChg chg="modSp mod">
        <pc:chgData name="Mrs Jarrett" userId="0c7659d9-cbbb-4f57-bb2c-4c9b55b1b31f" providerId="ADAL" clId="{0B242A36-1A16-4B28-A54A-A1239C4D6AB9}" dt="2023-07-11T13:10:08.148" v="117" actId="6549"/>
        <pc:sldMkLst>
          <pc:docMk/>
          <pc:sldMk cId="2682091480" sldId="260"/>
        </pc:sldMkLst>
        <pc:graphicFrameChg chg="modGraphic">
          <ac:chgData name="Mrs Jarrett" userId="0c7659d9-cbbb-4f57-bb2c-4c9b55b1b31f" providerId="ADAL" clId="{0B242A36-1A16-4B28-A54A-A1239C4D6AB9}" dt="2023-07-11T13:10:08.148" v="117" actId="6549"/>
          <ac:graphicFrameMkLst>
            <pc:docMk/>
            <pc:sldMk cId="2682091480" sldId="260"/>
            <ac:graphicFrameMk id="6" creationId="{94BB9625-023D-4BE9-A28B-5A9837B7C0C5}"/>
          </ac:graphicFrameMkLst>
        </pc:graphicFrameChg>
      </pc:sldChg>
      <pc:sldChg chg="modSp mod">
        <pc:chgData name="Mrs Jarrett" userId="0c7659d9-cbbb-4f57-bb2c-4c9b55b1b31f" providerId="ADAL" clId="{0B242A36-1A16-4B28-A54A-A1239C4D6AB9}" dt="2023-07-11T13:08:15.530" v="86"/>
        <pc:sldMkLst>
          <pc:docMk/>
          <pc:sldMk cId="2945288560" sldId="261"/>
        </pc:sldMkLst>
        <pc:spChg chg="mod">
          <ac:chgData name="Mrs Jarrett" userId="0c7659d9-cbbb-4f57-bb2c-4c9b55b1b31f" providerId="ADAL" clId="{0B242A36-1A16-4B28-A54A-A1239C4D6AB9}" dt="2023-07-11T13:08:15.530" v="86"/>
          <ac:spMkLst>
            <pc:docMk/>
            <pc:sldMk cId="2945288560" sldId="261"/>
            <ac:spMk id="4" creationId="{8A1B3DFD-74DD-4663-B1C9-0EA5326ABB26}"/>
          </ac:spMkLst>
        </pc:spChg>
        <pc:graphicFrameChg chg="mod modGraphic">
          <ac:chgData name="Mrs Jarrett" userId="0c7659d9-cbbb-4f57-bb2c-4c9b55b1b31f" providerId="ADAL" clId="{0B242A36-1A16-4B28-A54A-A1239C4D6AB9}" dt="2023-07-11T13:06:18.568" v="46" actId="14100"/>
          <ac:graphicFrameMkLst>
            <pc:docMk/>
            <pc:sldMk cId="2945288560" sldId="261"/>
            <ac:graphicFrameMk id="5" creationId="{207B6BC0-3A2B-4248-A9FE-1C2A8F1835AC}"/>
          </ac:graphicFrameMkLst>
        </pc:graphicFrameChg>
        <pc:graphicFrameChg chg="mod modGraphic">
          <ac:chgData name="Mrs Jarrett" userId="0c7659d9-cbbb-4f57-bb2c-4c9b55b1b31f" providerId="ADAL" clId="{0B242A36-1A16-4B28-A54A-A1239C4D6AB9}" dt="2023-07-11T13:06:50.288" v="56" actId="6549"/>
          <ac:graphicFrameMkLst>
            <pc:docMk/>
            <pc:sldMk cId="2945288560" sldId="261"/>
            <ac:graphicFrameMk id="6" creationId="{94BB9625-023D-4BE9-A28B-5A9837B7C0C5}"/>
          </ac:graphicFrameMkLst>
        </pc:graphicFrameChg>
      </pc:sldChg>
      <pc:sldChg chg="modSp mod">
        <pc:chgData name="Mrs Jarrett" userId="0c7659d9-cbbb-4f57-bb2c-4c9b55b1b31f" providerId="ADAL" clId="{0B242A36-1A16-4B28-A54A-A1239C4D6AB9}" dt="2023-07-11T13:07:41.553" v="80" actId="6549"/>
        <pc:sldMkLst>
          <pc:docMk/>
          <pc:sldMk cId="82110736" sldId="262"/>
        </pc:sldMkLst>
        <pc:spChg chg="mod">
          <ac:chgData name="Mrs Jarrett" userId="0c7659d9-cbbb-4f57-bb2c-4c9b55b1b31f" providerId="ADAL" clId="{0B242A36-1A16-4B28-A54A-A1239C4D6AB9}" dt="2023-07-11T13:07:02.560" v="59" actId="1076"/>
          <ac:spMkLst>
            <pc:docMk/>
            <pc:sldMk cId="82110736" sldId="262"/>
            <ac:spMk id="3" creationId="{5521ED06-D656-4C42-8B9D-B2950B3D7177}"/>
          </ac:spMkLst>
        </pc:spChg>
        <pc:spChg chg="mod">
          <ac:chgData name="Mrs Jarrett" userId="0c7659d9-cbbb-4f57-bb2c-4c9b55b1b31f" providerId="ADAL" clId="{0B242A36-1A16-4B28-A54A-A1239C4D6AB9}" dt="2023-07-11T13:07:12.365" v="62" actId="14100"/>
          <ac:spMkLst>
            <pc:docMk/>
            <pc:sldMk cId="82110736" sldId="262"/>
            <ac:spMk id="8" creationId="{F8CDB158-9A61-4930-AB3A-A67C3B0EFF60}"/>
          </ac:spMkLst>
        </pc:spChg>
        <pc:graphicFrameChg chg="mod modGraphic">
          <ac:chgData name="Mrs Jarrett" userId="0c7659d9-cbbb-4f57-bb2c-4c9b55b1b31f" providerId="ADAL" clId="{0B242A36-1A16-4B28-A54A-A1239C4D6AB9}" dt="2023-07-11T13:07:14.400" v="63" actId="14100"/>
          <ac:graphicFrameMkLst>
            <pc:docMk/>
            <pc:sldMk cId="82110736" sldId="262"/>
            <ac:graphicFrameMk id="9" creationId="{126A61D3-1FE0-4774-972B-0161A2F63D2D}"/>
          </ac:graphicFrameMkLst>
        </pc:graphicFrameChg>
        <pc:graphicFrameChg chg="mod modGraphic">
          <ac:chgData name="Mrs Jarrett" userId="0c7659d9-cbbb-4f57-bb2c-4c9b55b1b31f" providerId="ADAL" clId="{0B242A36-1A16-4B28-A54A-A1239C4D6AB9}" dt="2023-07-11T13:07:41.553" v="80" actId="6549"/>
          <ac:graphicFrameMkLst>
            <pc:docMk/>
            <pc:sldMk cId="82110736" sldId="262"/>
            <ac:graphicFrameMk id="10" creationId="{C549C789-FB2D-4909-B2F7-544F882CF69D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E4E01-3A5E-4382-A366-6476DD73C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F47CAF-9BD3-433F-A1ED-0F7364ABB0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F9A13-1FF3-4EE5-9F4F-D809D44BA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3D12A1-A486-4948-B414-146317293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441F03-481B-41DC-8712-DE1474C98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304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593F5-B456-486D-B448-DFE2A767D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96869B-8C90-4613-8AB9-AA33D56FEF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317E72-3309-45D4-94A5-D663FAB6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3FBDE2-8735-4921-97B9-7ACAD30BC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1B1AC-F943-44E8-AD39-0CD2D262D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328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0E1FA4-8998-4D21-9657-26D886C044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29662F-3FD5-4C0A-BEE8-16A5E01FF6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FFDC4F-1D44-47DA-95DC-23149E88F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CB232D-3820-4B4C-A8AF-C036916BC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C148-4205-427F-9277-4A15DFBB6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26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BDA7A-95ED-4CAE-B4CA-0558833FD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1D06E-F63D-45EC-AE5D-D5745FC90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ED688F-4B3B-4223-940B-342C1F0F0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620EBA-C9CD-4AC4-8373-95C685DAE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99932-2389-4D52-959B-02959FB28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52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054FE-2ADC-43E8-833C-58B5E3787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BB63AC-927E-4904-94DF-D9859756C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C7AD-30B9-4B3E-8840-E53FE9ECF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3D1718-F2ED-48C6-8C39-85C44729F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519722-C6C2-4B7C-B295-74A5E0A5F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671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79055-7AFF-46CE-8AB3-16D5B5D7A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3A5CB-6646-41C7-AB02-3EA6974A52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E52AA8-7F4A-4777-9EE7-F6B5E4F9B1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FF8A64-0957-46B2-99D9-67E9104E3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9F3345-A27D-4E2C-9D08-A7ACA73D9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B7FC70-9484-4F4D-9BB7-DF500CC20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984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C16A6-35C3-415A-B8C7-AA326C9DA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BE2B04-6800-44F9-882F-8FB304D80A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16EBC7-084D-4048-A942-72A6705C52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5FF6C3-6E45-4335-9BA5-F31E443674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30BE7A-DE05-44EA-8779-EEB534BB90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27777C-9048-436B-A544-AB99E300D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FD3883-1BFF-4539-A2D6-7DE88EA27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DC2E34-DEA3-4DCC-81CD-E877894CF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244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098B0-E49E-4D4B-965F-0231C342D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7EC356-6BB3-4549-BA91-BB2A589D4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D4C2F9-86B3-41FA-A008-3706AC987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52D9F5-1E12-4E1A-A2E9-C946AF66B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893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C36463-E392-4E49-B30D-57DBCD4F8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270716-BF49-48A0-8329-D440119D3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AB0F09-ACDE-4681-B749-6480BEFA1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311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FB69F-18A6-486A-A0C0-9460C5A61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8B5E6-54B5-41C3-AE31-88E669C43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B0B503-0DB5-4DF1-8162-EC0C7ADEB8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AD9CBE-8ADC-4B17-9ADA-A951312BE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B56F8-70CA-4E6C-9FEC-D99C753B2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2EBBED-DB92-4EB4-B692-6264B567A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87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FB210-DBC6-46C6-888B-1C198A441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1C2193-42F3-4D93-B861-E19232D303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286541-0539-4B01-9E0C-EC33F114C5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E41379-9BEC-4329-BBC3-F6202B365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85DC57-54EB-47B7-AF74-29718CAB7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FA32A9-E4D4-40B4-851F-7AFC99E40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18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3135B5-124D-41BD-BCD5-CB863E03E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29B551-D251-4BA4-A783-6A1A8452CB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0B750D-8113-49FB-93AB-1868B18538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DC92C-31A7-45C0-9C11-0F51981D643E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5A8F56-C019-416A-B37B-36BF746FAE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BFF7C-0E65-4C2D-98CF-F9715ED865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310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Diagonal Corners Rounded 4">
            <a:extLst>
              <a:ext uri="{FF2B5EF4-FFF2-40B4-BE49-F238E27FC236}">
                <a16:creationId xmlns:a16="http://schemas.microsoft.com/office/drawing/2014/main" id="{1402E6CB-D526-4425-8186-4E947A3CB626}"/>
              </a:ext>
            </a:extLst>
          </p:cNvPr>
          <p:cNvSpPr/>
          <p:nvPr/>
        </p:nvSpPr>
        <p:spPr>
          <a:xfrm>
            <a:off x="122945" y="122946"/>
            <a:ext cx="11856463" cy="823145"/>
          </a:xfrm>
          <a:prstGeom prst="round2Diag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C1911A-2613-4920-8143-E1119CFE1437}"/>
              </a:ext>
            </a:extLst>
          </p:cNvPr>
          <p:cNvSpPr txBox="1"/>
          <p:nvPr/>
        </p:nvSpPr>
        <p:spPr>
          <a:xfrm>
            <a:off x="5871881" y="176733"/>
            <a:ext cx="59935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2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Music </a:t>
            </a:r>
            <a:r>
              <a:rPr lang="en-GB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Progression of Learning at</a:t>
            </a:r>
          </a:p>
          <a:p>
            <a:pPr algn="r"/>
            <a:r>
              <a:rPr lang="en-GB" sz="2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Hailey CE Primary S</a:t>
            </a:r>
            <a:r>
              <a:rPr lang="en-GB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chool</a:t>
            </a:r>
          </a:p>
        </p:txBody>
      </p:sp>
      <p:sp>
        <p:nvSpPr>
          <p:cNvPr id="9" name="Rectangle: Diagonal Corners Rounded 8">
            <a:extLst>
              <a:ext uri="{FF2B5EF4-FFF2-40B4-BE49-F238E27FC236}">
                <a16:creationId xmlns:a16="http://schemas.microsoft.com/office/drawing/2014/main" id="{D1F68F8A-EDDC-4102-AB42-48ED42846EAB}"/>
              </a:ext>
            </a:extLst>
          </p:cNvPr>
          <p:cNvSpPr/>
          <p:nvPr/>
        </p:nvSpPr>
        <p:spPr>
          <a:xfrm>
            <a:off x="129348" y="1112808"/>
            <a:ext cx="11856463" cy="3217652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BAE812A7-18C6-4AC2-ADB2-BD3AD1F842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543319"/>
              </p:ext>
            </p:extLst>
          </p:nvPr>
        </p:nvGraphicFramePr>
        <p:xfrm>
          <a:off x="231588" y="1312787"/>
          <a:ext cx="11639176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39176">
                  <a:extLst>
                    <a:ext uri="{9D8B030D-6E8A-4147-A177-3AD203B41FA5}">
                      <a16:colId xmlns:a16="http://schemas.microsoft.com/office/drawing/2014/main" val="690321205"/>
                    </a:ext>
                  </a:extLst>
                </a:gridCol>
              </a:tblGrid>
              <a:tr h="118688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National Curriculum Overview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977004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D76CB2C4-393C-4D81-9F72-39BC1589D8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6093400"/>
              </p:ext>
            </p:extLst>
          </p:nvPr>
        </p:nvGraphicFramePr>
        <p:xfrm>
          <a:off x="237991" y="1617587"/>
          <a:ext cx="11639176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5893">
                  <a:extLst>
                    <a:ext uri="{9D8B030D-6E8A-4147-A177-3AD203B41FA5}">
                      <a16:colId xmlns:a16="http://schemas.microsoft.com/office/drawing/2014/main" val="1240042534"/>
                    </a:ext>
                  </a:extLst>
                </a:gridCol>
                <a:gridCol w="7053283">
                  <a:extLst>
                    <a:ext uri="{9D8B030D-6E8A-4147-A177-3AD203B41FA5}">
                      <a16:colId xmlns:a16="http://schemas.microsoft.com/office/drawing/2014/main" val="38683732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Key Stage 1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Key Stage 2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429397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20872323-3370-4DEE-B68B-AD4B240635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087348"/>
              </p:ext>
            </p:extLst>
          </p:nvPr>
        </p:nvGraphicFramePr>
        <p:xfrm>
          <a:off x="237991" y="1938613"/>
          <a:ext cx="11639176" cy="1566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95130">
                  <a:extLst>
                    <a:ext uri="{9D8B030D-6E8A-4147-A177-3AD203B41FA5}">
                      <a16:colId xmlns:a16="http://schemas.microsoft.com/office/drawing/2014/main" val="2651727789"/>
                    </a:ext>
                  </a:extLst>
                </a:gridCol>
                <a:gridCol w="7044046">
                  <a:extLst>
                    <a:ext uri="{9D8B030D-6E8A-4147-A177-3AD203B41FA5}">
                      <a16:colId xmlns:a16="http://schemas.microsoft.com/office/drawing/2014/main" val="1981596279"/>
                    </a:ext>
                  </a:extLst>
                </a:gridCol>
              </a:tblGrid>
              <a:tr h="1566041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Pupils will be taught to: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their voices expressively and creatively by singing songs and speaking chants and rhymes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Play tuned and untuned instruments musically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Listen with concentration and understanding to a range of high-quality live and recorded music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Experiment with, create, select and combine sounds using the inter-related dimensions of music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Pupils will be taught to: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Play and perform in solo and ensemble contexts, using their voices and playing musical instruments with increasing accuracy, fluency, control and expression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Improvise and compose music for a range of purposes using the inter-related dimensions of music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Listen with attention to detail and recall sounds with increasing aural memory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and understand staff and other musical notations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Appreciate and understand a wide range of high-quality live and recorded music drawn from different traditions and from great composers and musicians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Develop an understanding of the history of music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721055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4DBBFB7C-7D39-480F-88AD-5762AC3E5C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252" y="224712"/>
            <a:ext cx="2133785" cy="60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754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Diagonal Corners Rounded 2">
            <a:extLst>
              <a:ext uri="{FF2B5EF4-FFF2-40B4-BE49-F238E27FC236}">
                <a16:creationId xmlns:a16="http://schemas.microsoft.com/office/drawing/2014/main" id="{5521ED06-D656-4C42-8B9D-B2950B3D7177}"/>
              </a:ext>
            </a:extLst>
          </p:cNvPr>
          <p:cNvSpPr/>
          <p:nvPr/>
        </p:nvSpPr>
        <p:spPr>
          <a:xfrm>
            <a:off x="133190" y="60516"/>
            <a:ext cx="11925620" cy="6570703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1B3DFD-74DD-4663-B1C9-0EA5326ABB26}"/>
              </a:ext>
            </a:extLst>
          </p:cNvPr>
          <p:cNvSpPr txBox="1"/>
          <p:nvPr/>
        </p:nvSpPr>
        <p:spPr>
          <a:xfrm>
            <a:off x="258875" y="659051"/>
            <a:ext cx="11608979" cy="30777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Listening and Appraising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07B6BC0-3A2B-4248-A9FE-1C2A8F1835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3557134"/>
              </p:ext>
            </p:extLst>
          </p:nvPr>
        </p:nvGraphicFramePr>
        <p:xfrm>
          <a:off x="258876" y="1010296"/>
          <a:ext cx="11608980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2245">
                  <a:extLst>
                    <a:ext uri="{9D8B030D-6E8A-4147-A177-3AD203B41FA5}">
                      <a16:colId xmlns:a16="http://schemas.microsoft.com/office/drawing/2014/main" val="3315238767"/>
                    </a:ext>
                  </a:extLst>
                </a:gridCol>
                <a:gridCol w="2902245">
                  <a:extLst>
                    <a:ext uri="{9D8B030D-6E8A-4147-A177-3AD203B41FA5}">
                      <a16:colId xmlns:a16="http://schemas.microsoft.com/office/drawing/2014/main" val="4105248844"/>
                    </a:ext>
                  </a:extLst>
                </a:gridCol>
                <a:gridCol w="2902245">
                  <a:extLst>
                    <a:ext uri="{9D8B030D-6E8A-4147-A177-3AD203B41FA5}">
                      <a16:colId xmlns:a16="http://schemas.microsoft.com/office/drawing/2014/main" val="453718565"/>
                    </a:ext>
                  </a:extLst>
                </a:gridCol>
                <a:gridCol w="2902245">
                  <a:extLst>
                    <a:ext uri="{9D8B030D-6E8A-4147-A177-3AD203B41FA5}">
                      <a16:colId xmlns:a16="http://schemas.microsoft.com/office/drawing/2014/main" val="15174010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Pegasus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Unicorn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Phoenix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Griffin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007204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4BB9625-023D-4BE9-A28B-5A9837B7C0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6883708"/>
              </p:ext>
            </p:extLst>
          </p:nvPr>
        </p:nvGraphicFramePr>
        <p:xfrm>
          <a:off x="258876" y="1366702"/>
          <a:ext cx="1160898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2245">
                  <a:extLst>
                    <a:ext uri="{9D8B030D-6E8A-4147-A177-3AD203B41FA5}">
                      <a16:colId xmlns:a16="http://schemas.microsoft.com/office/drawing/2014/main" val="1190519377"/>
                    </a:ext>
                  </a:extLst>
                </a:gridCol>
                <a:gridCol w="2902245">
                  <a:extLst>
                    <a:ext uri="{9D8B030D-6E8A-4147-A177-3AD203B41FA5}">
                      <a16:colId xmlns:a16="http://schemas.microsoft.com/office/drawing/2014/main" val="1159536658"/>
                    </a:ext>
                  </a:extLst>
                </a:gridCol>
                <a:gridCol w="2902245">
                  <a:extLst>
                    <a:ext uri="{9D8B030D-6E8A-4147-A177-3AD203B41FA5}">
                      <a16:colId xmlns:a16="http://schemas.microsoft.com/office/drawing/2014/main" val="2105174479"/>
                    </a:ext>
                  </a:extLst>
                </a:gridCol>
                <a:gridCol w="2902245">
                  <a:extLst>
                    <a:ext uri="{9D8B030D-6E8A-4147-A177-3AD203B41FA5}">
                      <a16:colId xmlns:a16="http://schemas.microsoft.com/office/drawing/2014/main" val="2439280781"/>
                    </a:ext>
                  </a:extLst>
                </a:gridCol>
              </a:tblGrid>
              <a:tr h="2086505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 </a:t>
                      </a: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3 and 4 Year Olds: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Respond to what we have heard, expressing our thoughts and feelings</a:t>
                      </a:r>
                    </a:p>
                    <a:p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Reception: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Listen attentively, move to and talk about music expressing our feelings and responses</a:t>
                      </a:r>
                    </a:p>
                    <a:p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five songs off by heart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some songs have a chorus or a response/answer part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songs have a musical style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how songs can tell a story or describe an idea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Recognise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the sound and names of some of the instruments they use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Enjoy moving to music by dancing, marching, being animals or pop stars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000" b="0" dirty="0"/>
                    </a:p>
                    <a:p>
                      <a:endParaRPr lang="en-GB" sz="1000" b="0" dirty="0"/>
                    </a:p>
                    <a:p>
                      <a:endParaRPr lang="en-GB" sz="1000" b="0" dirty="0"/>
                    </a:p>
                    <a:p>
                      <a:endParaRPr lang="en-GB" sz="1000" b="0" dirty="0"/>
                    </a:p>
                    <a:p>
                      <a:endParaRPr lang="en-GB" sz="1000" b="0" dirty="0"/>
                    </a:p>
                    <a:p>
                      <a:endParaRPr lang="en-GB" sz="1000" b="0" dirty="0"/>
                    </a:p>
                    <a:p>
                      <a:endParaRPr lang="en-GB" sz="1000" b="0" dirty="0"/>
                    </a:p>
                    <a:p>
                      <a:endParaRPr lang="en-GB" sz="1000" b="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five songs from memory and who sang them or wrote them and the style of the five songs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Choose one song and be able to talk about: some of the style indicators of that song (musical characteristics that give the song its style); the lyrics and what the song is about ; any musical dimensions featured in the song and where they are used (texture, dynamics, tempo, rhythm and pitch); the main sections of the song (introduction, verse, chorus etc.); some of the instruments they heard in the song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Confidently identify and move to the pulse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Talk about the musical dimensions working together in songs e.g. if the song gets louder in the chorus (dynamics)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Talk about the music and how it makes us feel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Listen carefully and respectfully to other people’s thoughts about the music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musical words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five songs from memory, who sang or wrote them, when they were written and why?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Identify the style of the songs and name other songs in those styles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Choose three or four other songs and be able to talk about: the style indicators of the songs (musical characteristics that give the songs their style); the lyrics and what the songs are about; any musical dimensions featured in the songs and where they are used (texture, dynamics, tempo, rhythm, pitch and timbre); the structure of the songs (intro, verse, chorus etc.); some of the instruments used in the songs; the historical context of the songs and what else was going on at this time, musically and historically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and talk about the fact that we each have a musical identity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Identify and move to the pulse with ease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Think about the message of songs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Compare two songs in the same style, talking about what stands out musically in each of them, their similarities and differences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Listen carefully and respectfully to other people’s thoughts about the music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musical words when talking about the songs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Talk about the musical dimensions working together in the Unit songs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Talk about the music and how it makes us feel, using musical language to describe the music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213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5288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Diagonal Corners Rounded 2">
            <a:extLst>
              <a:ext uri="{FF2B5EF4-FFF2-40B4-BE49-F238E27FC236}">
                <a16:creationId xmlns:a16="http://schemas.microsoft.com/office/drawing/2014/main" id="{5521ED06-D656-4C42-8B9D-B2950B3D7177}"/>
              </a:ext>
            </a:extLst>
          </p:cNvPr>
          <p:cNvSpPr/>
          <p:nvPr/>
        </p:nvSpPr>
        <p:spPr>
          <a:xfrm>
            <a:off x="131926" y="-38224"/>
            <a:ext cx="11925620" cy="5743140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CDB158-9A61-4930-AB3A-A67C3B0EFF60}"/>
              </a:ext>
            </a:extLst>
          </p:cNvPr>
          <p:cNvSpPr txBox="1"/>
          <p:nvPr/>
        </p:nvSpPr>
        <p:spPr>
          <a:xfrm>
            <a:off x="341900" y="607866"/>
            <a:ext cx="11505672" cy="30777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Playing Instruments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26A61D3-1FE0-4774-972B-0161A2F63D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480169"/>
              </p:ext>
            </p:extLst>
          </p:nvPr>
        </p:nvGraphicFramePr>
        <p:xfrm>
          <a:off x="341900" y="999195"/>
          <a:ext cx="11505672" cy="307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6418">
                  <a:extLst>
                    <a:ext uri="{9D8B030D-6E8A-4147-A177-3AD203B41FA5}">
                      <a16:colId xmlns:a16="http://schemas.microsoft.com/office/drawing/2014/main" val="3315238767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4105248844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453718565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15174010"/>
                    </a:ext>
                  </a:extLst>
                </a:gridCol>
              </a:tblGrid>
              <a:tr h="30777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Pegasus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Unicorn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Phoenix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Griffin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0072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549C789-FB2D-4909-B2F7-544F882CF6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460862"/>
              </p:ext>
            </p:extLst>
          </p:nvPr>
        </p:nvGraphicFramePr>
        <p:xfrm>
          <a:off x="341900" y="1390524"/>
          <a:ext cx="11505672" cy="3638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6418">
                  <a:extLst>
                    <a:ext uri="{9D8B030D-6E8A-4147-A177-3AD203B41FA5}">
                      <a16:colId xmlns:a16="http://schemas.microsoft.com/office/drawing/2014/main" val="1190519377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1159536658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2105174479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2439280781"/>
                    </a:ext>
                  </a:extLst>
                </a:gridCol>
              </a:tblGrid>
              <a:tr h="3638213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 </a:t>
                      </a: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3 and 4 Year Olds: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Play instruments with increasing control to express our feelings and ideas</a:t>
                      </a:r>
                    </a:p>
                    <a:p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the names of the notes in our instrumental part from memory or when written down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the names of untuned percussion instruments played in class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Treat instruments carefully and with respect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Play a tuned instrumental part with the song we perform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Learn to play an instrumental part that matches our musical challenge, using one of the differentiated parts (a one-note part, a simple part, medium part)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Play the part in time with the steady pulse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Listen to and follow musical instructions from a leader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that music has a steady pulse, like a heartbeat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that we can create rhythms from words, our names,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favourite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food,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colours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and animals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the names of the instruments I am playing</a:t>
                      </a:r>
                      <a:endParaRPr lang="en-GB" sz="1200" b="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Talk about the instruments used in class (a glockenspiel, clarinet or xylophone) and other instruments we might play or be played in a band or orchestra or by our friends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Treat instruments carefully and with respect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Play any one, or all four, differentiated parts on a tuned instrument – a one-note, simple or medium part or the melody of the song from memory or using notation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Rehearse and perform our parts within the context of the song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Listen to and follow musical instructions from a leader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Experience leading the playing by making sure everyone plays in the playing section of the song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about the different ways of writing music down – e.g. staff notation, symbols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Learn about the notes C, D, E, F, G, A, B + C on the treble stave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Talk about the instruments they might play or be played in a band or orchestra or by their friends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Play a musical instrument with the correct technique within the context of the song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Select and learn an instrumental part that matches our musical challenge, using one of the differentiated parts – a one-note, simple or medium part or the melody of the song from memory or using notation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Rehearse and perform our parts within the context of the song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Listen to and follow musical instructions from a leader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Lead a rehearsal session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213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110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Rounded 1">
            <a:extLst>
              <a:ext uri="{FF2B5EF4-FFF2-40B4-BE49-F238E27FC236}">
                <a16:creationId xmlns:a16="http://schemas.microsoft.com/office/drawing/2014/main" id="{E3550988-245C-494F-B5F1-DCACCA44AE54}"/>
              </a:ext>
            </a:extLst>
          </p:cNvPr>
          <p:cNvSpPr/>
          <p:nvPr/>
        </p:nvSpPr>
        <p:spPr>
          <a:xfrm>
            <a:off x="133190" y="60517"/>
            <a:ext cx="11822313" cy="5572840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0F0647-2311-46B7-8B08-B25C502C0AC8}"/>
              </a:ext>
            </a:extLst>
          </p:cNvPr>
          <p:cNvSpPr txBox="1"/>
          <p:nvPr/>
        </p:nvSpPr>
        <p:spPr>
          <a:xfrm>
            <a:off x="236497" y="653764"/>
            <a:ext cx="11505672" cy="30777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Improvisation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6B74BBD-32FD-4979-B876-A91EFCA8B6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920006"/>
              </p:ext>
            </p:extLst>
          </p:nvPr>
        </p:nvGraphicFramePr>
        <p:xfrm>
          <a:off x="236497" y="1014488"/>
          <a:ext cx="11505672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6418">
                  <a:extLst>
                    <a:ext uri="{9D8B030D-6E8A-4147-A177-3AD203B41FA5}">
                      <a16:colId xmlns:a16="http://schemas.microsoft.com/office/drawing/2014/main" val="3315238767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4105248844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453718565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15174010"/>
                    </a:ext>
                  </a:extLst>
                </a:gridCol>
              </a:tblGrid>
              <a:tr h="26448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Pegasus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Unicorn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Phoenix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Griffin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007204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60973AA-174C-454F-85E6-7178B34D55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833099"/>
              </p:ext>
            </p:extLst>
          </p:nvPr>
        </p:nvGraphicFramePr>
        <p:xfrm>
          <a:off x="236497" y="1394702"/>
          <a:ext cx="11505672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6418">
                  <a:extLst>
                    <a:ext uri="{9D8B030D-6E8A-4147-A177-3AD203B41FA5}">
                      <a16:colId xmlns:a16="http://schemas.microsoft.com/office/drawing/2014/main" val="1190519377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1159536658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2105174479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2439280781"/>
                    </a:ext>
                  </a:extLst>
                </a:gridCol>
              </a:tblGrid>
              <a:tr h="2811578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 </a:t>
                      </a: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3 and 4 Year Olds: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Create our own songs, or improvise a song around one we know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Play instruments with increasing control to express our feelings and ideas</a:t>
                      </a:r>
                    </a:p>
                    <a:p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ELG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Perform songs, rhymes, poems and stories with others, and (when appropriate) try to move in time with music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that improvisation is making up your own tunes on the spot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when someone improvises, they make up their own tune that has never been heard before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everyone can improvise, and you can use one or two notes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Clap and Improvise – Listen and clap back, then listen and clap our own answer (rhythms of words)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Sing, Play and Improvise – Use voices and instruments, listen and sing back, then listen and play our own answer using one or two notes.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Improvise – Take it in turns to improvise using one or two notes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that improvisation is making up your own tunes on the spot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when someone improvises, they make up their own tune that has never been heard before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that using one or two notes confidently is better than using five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if you improvise using the notes you are given, you cannot make a mistake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Sing, Play and Copy Back – Listen and copy back using instruments, two different notes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Play and Improvise – Using our instruments, listen and play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Take it in turns to improvise using three different notes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that improvisation is making up your own tunes on the spot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when someone improvises, they make up their own tune that has never been heard before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that using one, two or three notes confidently is better than using five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if you improvise using the notes you are given, you cannot make a mistake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three well-known improvising musicians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Play and Copy Back - Copy back using instruments, use the three notes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Play and Improvise - using up to three notes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Improvise questions and answers using instruments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Improvise - using up to three notes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213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0934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Diagonal Corners Rounded 2">
            <a:extLst>
              <a:ext uri="{FF2B5EF4-FFF2-40B4-BE49-F238E27FC236}">
                <a16:creationId xmlns:a16="http://schemas.microsoft.com/office/drawing/2014/main" id="{5521ED06-D656-4C42-8B9D-B2950B3D7177}"/>
              </a:ext>
            </a:extLst>
          </p:cNvPr>
          <p:cNvSpPr/>
          <p:nvPr/>
        </p:nvSpPr>
        <p:spPr>
          <a:xfrm>
            <a:off x="133190" y="60517"/>
            <a:ext cx="11831191" cy="5342756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1B3DFD-74DD-4663-B1C9-0EA5326ABB26}"/>
              </a:ext>
            </a:extLst>
          </p:cNvPr>
          <p:cNvSpPr txBox="1"/>
          <p:nvPr/>
        </p:nvSpPr>
        <p:spPr>
          <a:xfrm>
            <a:off x="434818" y="322899"/>
            <a:ext cx="11091274" cy="30777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Composition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07B6BC0-3A2B-4248-A9FE-1C2A8F1835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6126333"/>
              </p:ext>
            </p:extLst>
          </p:nvPr>
        </p:nvGraphicFramePr>
        <p:xfrm>
          <a:off x="227619" y="700820"/>
          <a:ext cx="11505672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6418">
                  <a:extLst>
                    <a:ext uri="{9D8B030D-6E8A-4147-A177-3AD203B41FA5}">
                      <a16:colId xmlns:a16="http://schemas.microsoft.com/office/drawing/2014/main" val="3315238767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4105248844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453718565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15174010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Pegasus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Unicorn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Phoenix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Griffin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007204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4BB9625-023D-4BE9-A28B-5A9837B7C0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270063"/>
              </p:ext>
            </p:extLst>
          </p:nvPr>
        </p:nvGraphicFramePr>
        <p:xfrm>
          <a:off x="227619" y="1094970"/>
          <a:ext cx="11505672" cy="38587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6418">
                  <a:extLst>
                    <a:ext uri="{9D8B030D-6E8A-4147-A177-3AD203B41FA5}">
                      <a16:colId xmlns:a16="http://schemas.microsoft.com/office/drawing/2014/main" val="1190519377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1159536658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2105174479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2439280781"/>
                    </a:ext>
                  </a:extLst>
                </a:gridCol>
              </a:tblGrid>
              <a:tr h="3858769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 </a:t>
                      </a: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3 and 4 Year Olds: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Create our own songs, or improvise a song around one we know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Play instruments with increasing control to express our feelings and ideas</a:t>
                      </a:r>
                    </a:p>
                    <a:p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ELG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Perform songs, rhymes, poems and stories with others, and (when appropriate) try to move in time with music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that composing is like writing a story with music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Everyone can compose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Help to create a simple melody using one, two or three notes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Learn how the notes of the composition can be written down and changed if necessary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b="0" dirty="0"/>
                    </a:p>
                    <a:p>
                      <a:endParaRPr lang="en-GB" sz="1200" b="0" dirty="0"/>
                    </a:p>
                    <a:p>
                      <a:endParaRPr lang="en-GB" sz="1200" b="0" dirty="0"/>
                    </a:p>
                    <a:p>
                      <a:endParaRPr lang="en-GB" sz="1200" b="0" dirty="0"/>
                    </a:p>
                    <a:p>
                      <a:endParaRPr lang="en-GB" sz="1200" b="0" dirty="0"/>
                    </a:p>
                    <a:p>
                      <a:endParaRPr lang="en-GB" sz="1200" b="0" dirty="0"/>
                    </a:p>
                    <a:p>
                      <a:endParaRPr lang="en-GB" sz="1200" b="0" dirty="0"/>
                    </a:p>
                    <a:p>
                      <a:endParaRPr lang="en-GB" sz="1200" b="0" dirty="0"/>
                    </a:p>
                    <a:p>
                      <a:endParaRPr lang="en-GB" sz="1200" b="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that a composition is music that is created by us and kept in some way. It’s like writing a story. It can be played or performed again to our friends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Find different ways of recording compositions (letter names, symbols, audio etc.)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Help create at least one simple melody using one, three or all five different notes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Plan and create a section of music that can be performed within the context of a song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Talk about how it was created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Listen to and reflect upon the developing composition and make musical decisions about pulse, rhythm, pitch, dynamics and tempo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Record the composition in any way appropriate that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recognises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the connection between sound and symbol (e.g. graphic/pictorial notation)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that a composition is music that is created by us and kept in some way. It’s like writing a story. It can be played or performed again to our friends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that a composition has pulse, rhythm and pitch that work together and are shaped by tempo, dynamics, texture and structure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Understand notation and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recognise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the connection between sound and symbol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Create simple melodies using up to five different notes and simple rhythms that work musically with the style of a song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Explain the keynote or home note and the structure of the melody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Listen to and reflect upon the developing composition and make musical decisions about how the melody connects with the song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Record the composition in any way appropriate that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recognises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the connection between sound and symbol (e.g. graphic/pictorial notation)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213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330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Diagonal Corners Rounded 2">
            <a:extLst>
              <a:ext uri="{FF2B5EF4-FFF2-40B4-BE49-F238E27FC236}">
                <a16:creationId xmlns:a16="http://schemas.microsoft.com/office/drawing/2014/main" id="{5521ED06-D656-4C42-8B9D-B2950B3D7177}"/>
              </a:ext>
            </a:extLst>
          </p:cNvPr>
          <p:cNvSpPr/>
          <p:nvPr/>
        </p:nvSpPr>
        <p:spPr>
          <a:xfrm>
            <a:off x="133190" y="60516"/>
            <a:ext cx="11822313" cy="6294101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1B3DFD-74DD-4663-B1C9-0EA5326ABB26}"/>
              </a:ext>
            </a:extLst>
          </p:cNvPr>
          <p:cNvSpPr txBox="1"/>
          <p:nvPr/>
        </p:nvSpPr>
        <p:spPr>
          <a:xfrm>
            <a:off x="495621" y="349494"/>
            <a:ext cx="11091274" cy="30777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Performance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07B6BC0-3A2B-4248-A9FE-1C2A8F1835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8109503"/>
              </p:ext>
            </p:extLst>
          </p:nvPr>
        </p:nvGraphicFramePr>
        <p:xfrm>
          <a:off x="288422" y="714955"/>
          <a:ext cx="11505672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6418">
                  <a:extLst>
                    <a:ext uri="{9D8B030D-6E8A-4147-A177-3AD203B41FA5}">
                      <a16:colId xmlns:a16="http://schemas.microsoft.com/office/drawing/2014/main" val="3315238767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4105248844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453718565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15174010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Pegasus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Unicorn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Phoenix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Griffin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007204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4BB9625-023D-4BE9-A28B-5A9837B7C0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4205242"/>
              </p:ext>
            </p:extLst>
          </p:nvPr>
        </p:nvGraphicFramePr>
        <p:xfrm>
          <a:off x="288422" y="1093074"/>
          <a:ext cx="11505672" cy="4697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6418">
                  <a:extLst>
                    <a:ext uri="{9D8B030D-6E8A-4147-A177-3AD203B41FA5}">
                      <a16:colId xmlns:a16="http://schemas.microsoft.com/office/drawing/2014/main" val="1190519377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1159536658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2105174479"/>
                    </a:ext>
                  </a:extLst>
                </a:gridCol>
                <a:gridCol w="2876418">
                  <a:extLst>
                    <a:ext uri="{9D8B030D-6E8A-4147-A177-3AD203B41FA5}">
                      <a16:colId xmlns:a16="http://schemas.microsoft.com/office/drawing/2014/main" val="2439280781"/>
                    </a:ext>
                  </a:extLst>
                </a:gridCol>
              </a:tblGrid>
              <a:tr h="4697682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 </a:t>
                      </a: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Reception: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Sing in a group or on our own, increasingly matching the pitch and following the melody</a:t>
                      </a: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ELG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Sing a range of well-known nursery rhymes and songs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Perform songs, rhymes, poems and stories with others, and (when appropriate) try to move in time with music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that a performance is sharing music with other people, called an audience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that a performance can be a special occasion and involve a class, a year group or a whole school and an audience can include our parents and friends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Choose a song we have learnt and perform it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Add our ideas to the performance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Record the performance and say how we were feeling about it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b="0" dirty="0"/>
                    </a:p>
                    <a:p>
                      <a:endParaRPr lang="en-GB" sz="1200" b="0" dirty="0"/>
                    </a:p>
                    <a:p>
                      <a:endParaRPr lang="en-GB" sz="1200" b="0" dirty="0"/>
                    </a:p>
                    <a:p>
                      <a:endParaRPr lang="en-GB" sz="1200" b="0" dirty="0"/>
                    </a:p>
                    <a:p>
                      <a:endParaRPr lang="en-GB" sz="1200" b="0" dirty="0"/>
                    </a:p>
                    <a:p>
                      <a:endParaRPr lang="en-GB" sz="1200" b="0" dirty="0"/>
                    </a:p>
                    <a:p>
                      <a:endParaRPr lang="en-GB" sz="1200" b="0" dirty="0"/>
                    </a:p>
                    <a:p>
                      <a:endParaRPr lang="en-GB" sz="1200" b="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that performing is sharing music with other people, an audience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that a performance doesn’t have to be a drama! It can be to one person or to each other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Have planned everything that will be performed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Sing or rap the words clearly and play with confidence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that a performance can be a special occasion and involve an audience including people we don’t know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Understand that it is planned and different for each occasion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Understand that it involves communicating feelings, thoughts and ideas about the song/music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Choose what to perform and create a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programme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Present a musical performance designed to capture the audience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Communicate the meaning of the words and clearly articulate them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Talk about the best place to be when performing and how to stand or sit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Record the performance and say how we were feeling, what we were pleased with what we would change and why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that performing is sharing music with an audience with belief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that a performance doesn’t have to be a drama! It can be to one person or to </a:t>
                      </a:r>
                      <a:r>
                        <a:rPr lang="en-US" sz="1000" b="0">
                          <a:solidFill>
                            <a:schemeClr val="tx1"/>
                          </a:solidFill>
                        </a:rPr>
                        <a:t>each other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</a:rPr>
                        <a:t>Have 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everything that will be performed planned and learned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Understand that we must sing or rap the words clearly and play with confidence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Know that a performance can be a special occasion and involve an audience including people we don’t know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Understand that it is planned and different for each occasion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Understand that a performance involves communicating ideas, thoughts and feelings about the song/music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Choose what to perform and create a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programme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. Communicate the meaning of the words and clearly articulate them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Talk about the venue and how to use it to best effect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Record the performance and compare it to a previous performance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Discuss and talk musically about it – “What went well?” and “It would have been even better if...?”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213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2091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a158a6a-454f-4afe-a7d4-2c9353e6d01f">
      <Terms xmlns="http://schemas.microsoft.com/office/infopath/2007/PartnerControls"/>
    </lcf76f155ced4ddcb4097134ff3c332f>
    <TaxCatchAll xmlns="27710824-13d0-4ff0-80b4-1133d42a801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2EC87B58BD7A41A7D69ADEBD652E78" ma:contentTypeVersion="19" ma:contentTypeDescription="Create a new document." ma:contentTypeScope="" ma:versionID="7192b864e97135bb3230d0076345bd74">
  <xsd:schema xmlns:xsd="http://www.w3.org/2001/XMLSchema" xmlns:xs="http://www.w3.org/2001/XMLSchema" xmlns:p="http://schemas.microsoft.com/office/2006/metadata/properties" xmlns:ns2="6a158a6a-454f-4afe-a7d4-2c9353e6d01f" xmlns:ns3="27710824-13d0-4ff0-80b4-1133d42a8012" targetNamespace="http://schemas.microsoft.com/office/2006/metadata/properties" ma:root="true" ma:fieldsID="26769e246b4c285e06bf2043131aed43" ns2:_="" ns3:_="">
    <xsd:import namespace="6a158a6a-454f-4afe-a7d4-2c9353e6d01f"/>
    <xsd:import namespace="27710824-13d0-4ff0-80b4-1133d42a801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158a6a-454f-4afe-a7d4-2c9353e6d0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9b1127a7-ea9e-42e0-b75c-90388b9b2f4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710824-13d0-4ff0-80b4-1133d42a801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f82fe9f2-ec51-4e50-8215-75bb076ba325}" ma:internalName="TaxCatchAll" ma:showField="CatchAllData" ma:web="27710824-13d0-4ff0-80b4-1133d42a801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6F5DA3-19A5-4C57-85C4-14AC72CC26BD}">
  <ds:schemaRefs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terms/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0781c4ca-b66a-4230-97a3-a8e30a45abe1"/>
    <ds:schemaRef ds:uri="6a158a6a-454f-4afe-a7d4-2c9353e6d01f"/>
    <ds:schemaRef ds:uri="27710824-13d0-4ff0-80b4-1133d42a8012"/>
  </ds:schemaRefs>
</ds:datastoreItem>
</file>

<file path=customXml/itemProps2.xml><?xml version="1.0" encoding="utf-8"?>
<ds:datastoreItem xmlns:ds="http://schemas.openxmlformats.org/officeDocument/2006/customXml" ds:itemID="{222C5C76-0B4A-4B20-A95C-DA43D5E3A3A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9AFA903-8CC2-413B-BAC2-8CF3215E05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158a6a-454f-4afe-a7d4-2c9353e6d01f"/>
    <ds:schemaRef ds:uri="27710824-13d0-4ff0-80b4-1133d42a801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2302</Words>
  <Application>Microsoft Office PowerPoint</Application>
  <PresentationFormat>Widescreen</PresentationFormat>
  <Paragraphs>229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9313123 Elizabeth JARRETT</dc:creator>
  <cp:lastModifiedBy>Mrs Jarrett</cp:lastModifiedBy>
  <cp:revision>26</cp:revision>
  <dcterms:created xsi:type="dcterms:W3CDTF">2021-12-01T11:01:05Z</dcterms:created>
  <dcterms:modified xsi:type="dcterms:W3CDTF">2023-12-19T14:28:11Z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0x0101005E2EC87B58BD7A41A7D69ADEBD652E78</vt:lpwstr>
  </property>
  <property fmtid="{D5CDD505-2E9C-101B-9397-08002B2CF9AE}" pid="3" name="MediaServiceImageTags">
    <vt:lpwstr/>
  </property>
</Properties>
</file>