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117" d="100"/>
          <a:sy n="117" d="100"/>
        </p:scale>
        <p:origin x="137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17/10/2025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762012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17/10/2025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3105585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17/10/2025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1198978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17/10/2025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3697829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AE4DE7-7F8A-4FF9-8E17-4EB95647ECFE}" type="datetimeFigureOut">
              <a:rPr lang="en-GB" smtClean="0"/>
              <a:t>17/10/2025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1887408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3AE4DE7-7F8A-4FF9-8E17-4EB95647ECFE}" type="datetimeFigureOut">
              <a:rPr lang="en-GB" smtClean="0"/>
              <a:t>17/10/2025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529513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AE4DE7-7F8A-4FF9-8E17-4EB95647ECFE}" type="datetimeFigureOut">
              <a:rPr lang="en-GB" smtClean="0"/>
              <a:t>17/10/2025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599999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AE4DE7-7F8A-4FF9-8E17-4EB95647ECFE}" type="datetimeFigureOut">
              <a:rPr lang="en-GB" smtClean="0"/>
              <a:t>17/10/2025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97531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AE4DE7-7F8A-4FF9-8E17-4EB95647ECFE}" type="datetimeFigureOut">
              <a:rPr lang="en-GB" smtClean="0"/>
              <a:t>17/10/2025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74103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AE4DE7-7F8A-4FF9-8E17-4EB95647ECFE}" type="datetimeFigureOut">
              <a:rPr lang="en-GB" smtClean="0"/>
              <a:t>17/10/2025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3931292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AE4DE7-7F8A-4FF9-8E17-4EB95647ECFE}" type="datetimeFigureOut">
              <a:rPr lang="en-GB" smtClean="0"/>
              <a:t>17/10/2025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994897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AE4DE7-7F8A-4FF9-8E17-4EB95647ECFE}" type="datetimeFigureOut">
              <a:rPr lang="en-GB" smtClean="0"/>
              <a:t>17/10/2025</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EB9F9C-00DD-456E-BFB0-3D184BCC10DD}" type="slidenum">
              <a:rPr lang="en-GB" smtClean="0"/>
              <a:t>‹#›</a:t>
            </a:fld>
            <a:endParaRPr lang="en-GB"/>
          </a:p>
        </p:txBody>
      </p:sp>
    </p:spTree>
    <p:extLst>
      <p:ext uri="{BB962C8B-B14F-4D97-AF65-F5344CB8AC3E}">
        <p14:creationId xmlns:p14="http://schemas.microsoft.com/office/powerpoint/2010/main" val="1052633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Diagonal Corners Rounded 3">
            <a:extLst>
              <a:ext uri="{FF2B5EF4-FFF2-40B4-BE49-F238E27FC236}">
                <a16:creationId xmlns:a16="http://schemas.microsoft.com/office/drawing/2014/main" id="{B62656C7-FA13-4C84-97F1-4787E0C107DE}"/>
              </a:ext>
            </a:extLst>
          </p:cNvPr>
          <p:cNvSpPr/>
          <p:nvPr/>
        </p:nvSpPr>
        <p:spPr>
          <a:xfrm>
            <a:off x="4339114" y="230521"/>
            <a:ext cx="5365443" cy="2385133"/>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5" name="Rectangle: Diagonal Corners Rounded 4">
            <a:extLst>
              <a:ext uri="{FF2B5EF4-FFF2-40B4-BE49-F238E27FC236}">
                <a16:creationId xmlns:a16="http://schemas.microsoft.com/office/drawing/2014/main" id="{03E8DE4E-A95E-483A-A699-EABB5AA1488B}"/>
              </a:ext>
            </a:extLst>
          </p:cNvPr>
          <p:cNvSpPr/>
          <p:nvPr/>
        </p:nvSpPr>
        <p:spPr>
          <a:xfrm>
            <a:off x="129126" y="129652"/>
            <a:ext cx="2077432" cy="1261192"/>
          </a:xfrm>
          <a:prstGeom prst="round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6" name="Rectangle: Diagonal Corners Rounded 5">
            <a:extLst>
              <a:ext uri="{FF2B5EF4-FFF2-40B4-BE49-F238E27FC236}">
                <a16:creationId xmlns:a16="http://schemas.microsoft.com/office/drawing/2014/main" id="{4787B26A-CAFA-4122-9581-3993AFD111D0}"/>
              </a:ext>
            </a:extLst>
          </p:cNvPr>
          <p:cNvSpPr/>
          <p:nvPr/>
        </p:nvSpPr>
        <p:spPr>
          <a:xfrm>
            <a:off x="108974" y="1474342"/>
            <a:ext cx="1972687" cy="4093428"/>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8" name="Rectangle: Diagonal Corners Rounded 7">
            <a:extLst>
              <a:ext uri="{FF2B5EF4-FFF2-40B4-BE49-F238E27FC236}">
                <a16:creationId xmlns:a16="http://schemas.microsoft.com/office/drawing/2014/main" id="{8238F6DB-F444-4881-B025-A9E420DFE549}"/>
              </a:ext>
            </a:extLst>
          </p:cNvPr>
          <p:cNvSpPr/>
          <p:nvPr/>
        </p:nvSpPr>
        <p:spPr>
          <a:xfrm>
            <a:off x="4339114" y="2689264"/>
            <a:ext cx="2641815" cy="1327512"/>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14" name="Rectangle: Diagonal Corners Rounded 13">
            <a:extLst>
              <a:ext uri="{FF2B5EF4-FFF2-40B4-BE49-F238E27FC236}">
                <a16:creationId xmlns:a16="http://schemas.microsoft.com/office/drawing/2014/main" id="{2D3692A2-2089-469E-85F5-99870EEDF311}"/>
              </a:ext>
            </a:extLst>
          </p:cNvPr>
          <p:cNvSpPr/>
          <p:nvPr/>
        </p:nvSpPr>
        <p:spPr>
          <a:xfrm>
            <a:off x="127533" y="5702888"/>
            <a:ext cx="4018064" cy="1080511"/>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pic>
        <p:nvPicPr>
          <p:cNvPr id="20" name="Picture 19">
            <a:extLst>
              <a:ext uri="{FF2B5EF4-FFF2-40B4-BE49-F238E27FC236}">
                <a16:creationId xmlns:a16="http://schemas.microsoft.com/office/drawing/2014/main" id="{F2EC4A2F-C5DE-4CCC-8DB2-59F9D9C3A23E}"/>
              </a:ext>
            </a:extLst>
          </p:cNvPr>
          <p:cNvPicPr>
            <a:picLocks noChangeAspect="1"/>
          </p:cNvPicPr>
          <p:nvPr/>
        </p:nvPicPr>
        <p:blipFill>
          <a:blip r:embed="rId2"/>
          <a:stretch>
            <a:fillRect/>
          </a:stretch>
        </p:blipFill>
        <p:spPr>
          <a:xfrm>
            <a:off x="2218164" y="1731340"/>
            <a:ext cx="1971465" cy="3820065"/>
          </a:xfrm>
          <a:prstGeom prst="rect">
            <a:avLst/>
          </a:prstGeom>
        </p:spPr>
      </p:pic>
      <p:pic>
        <p:nvPicPr>
          <p:cNvPr id="26" name="Picture 25">
            <a:extLst>
              <a:ext uri="{FF2B5EF4-FFF2-40B4-BE49-F238E27FC236}">
                <a16:creationId xmlns:a16="http://schemas.microsoft.com/office/drawing/2014/main" id="{6BCBEE75-4041-4AEF-9595-72ECCC1E6E08}"/>
              </a:ext>
            </a:extLst>
          </p:cNvPr>
          <p:cNvPicPr>
            <a:picLocks noChangeAspect="1"/>
          </p:cNvPicPr>
          <p:nvPr/>
        </p:nvPicPr>
        <p:blipFill>
          <a:blip r:embed="rId3"/>
          <a:stretch>
            <a:fillRect/>
          </a:stretch>
        </p:blipFill>
        <p:spPr>
          <a:xfrm>
            <a:off x="4294230" y="5544202"/>
            <a:ext cx="2640178" cy="1213607"/>
          </a:xfrm>
          <a:prstGeom prst="rect">
            <a:avLst/>
          </a:prstGeom>
        </p:spPr>
      </p:pic>
      <p:pic>
        <p:nvPicPr>
          <p:cNvPr id="27" name="Picture 26">
            <a:extLst>
              <a:ext uri="{FF2B5EF4-FFF2-40B4-BE49-F238E27FC236}">
                <a16:creationId xmlns:a16="http://schemas.microsoft.com/office/drawing/2014/main" id="{C951014B-E3ED-466A-AF6F-22D18013E9D4}"/>
              </a:ext>
            </a:extLst>
          </p:cNvPr>
          <p:cNvPicPr>
            <a:picLocks noChangeAspect="1"/>
          </p:cNvPicPr>
          <p:nvPr/>
        </p:nvPicPr>
        <p:blipFill>
          <a:blip r:embed="rId3"/>
          <a:stretch>
            <a:fillRect/>
          </a:stretch>
        </p:blipFill>
        <p:spPr>
          <a:xfrm>
            <a:off x="7099508" y="5501211"/>
            <a:ext cx="2573287" cy="1197744"/>
          </a:xfrm>
          <a:prstGeom prst="rect">
            <a:avLst/>
          </a:prstGeom>
        </p:spPr>
      </p:pic>
      <p:sp>
        <p:nvSpPr>
          <p:cNvPr id="32" name="Rectangle: Diagonal Corners Rounded 31">
            <a:extLst>
              <a:ext uri="{FF2B5EF4-FFF2-40B4-BE49-F238E27FC236}">
                <a16:creationId xmlns:a16="http://schemas.microsoft.com/office/drawing/2014/main" id="{636DECAC-2F18-46A6-ADDE-660CB269DD6E}"/>
              </a:ext>
            </a:extLst>
          </p:cNvPr>
          <p:cNvSpPr/>
          <p:nvPr/>
        </p:nvSpPr>
        <p:spPr>
          <a:xfrm>
            <a:off x="8098286" y="357528"/>
            <a:ext cx="1504630" cy="262217"/>
          </a:xfrm>
          <a:prstGeom prst="round2Diag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33" name="TextBox 32">
            <a:extLst>
              <a:ext uri="{FF2B5EF4-FFF2-40B4-BE49-F238E27FC236}">
                <a16:creationId xmlns:a16="http://schemas.microsoft.com/office/drawing/2014/main" id="{ECCC7A50-1E51-417D-BBDA-7AF9CE5175D3}"/>
              </a:ext>
            </a:extLst>
          </p:cNvPr>
          <p:cNvSpPr txBox="1"/>
          <p:nvPr/>
        </p:nvSpPr>
        <p:spPr>
          <a:xfrm>
            <a:off x="8126361" y="352299"/>
            <a:ext cx="1504630" cy="267446"/>
          </a:xfrm>
          <a:prstGeom prst="rect">
            <a:avLst/>
          </a:prstGeom>
          <a:noFill/>
        </p:spPr>
        <p:txBody>
          <a:bodyPr wrap="square" rtlCol="0">
            <a:spAutoFit/>
          </a:bodyPr>
          <a:lstStyle/>
          <a:p>
            <a:pPr algn="r"/>
            <a:r>
              <a:rPr lang="en-US" sz="1138" b="1" dirty="0">
                <a:solidFill>
                  <a:schemeClr val="bg1"/>
                </a:solidFill>
              </a:rPr>
              <a:t>TOPIC OVERVIEW</a:t>
            </a:r>
            <a:endParaRPr lang="en-GB" sz="1138" b="1" dirty="0">
              <a:solidFill>
                <a:schemeClr val="bg1"/>
              </a:solidFill>
            </a:endParaRPr>
          </a:p>
        </p:txBody>
      </p:sp>
      <p:sp>
        <p:nvSpPr>
          <p:cNvPr id="34" name="Rectangle: Diagonal Corners Rounded 33">
            <a:extLst>
              <a:ext uri="{FF2B5EF4-FFF2-40B4-BE49-F238E27FC236}">
                <a16:creationId xmlns:a16="http://schemas.microsoft.com/office/drawing/2014/main" id="{8A26E71E-1D93-4303-BFF3-A5F608277CDC}"/>
              </a:ext>
            </a:extLst>
          </p:cNvPr>
          <p:cNvSpPr/>
          <p:nvPr/>
        </p:nvSpPr>
        <p:spPr>
          <a:xfrm>
            <a:off x="1076859" y="1517748"/>
            <a:ext cx="948840" cy="250070"/>
          </a:xfrm>
          <a:prstGeom prst="round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35" name="TextBox 34">
            <a:extLst>
              <a:ext uri="{FF2B5EF4-FFF2-40B4-BE49-F238E27FC236}">
                <a16:creationId xmlns:a16="http://schemas.microsoft.com/office/drawing/2014/main" id="{7327A914-7E4B-4A78-A7A8-2B183988055F}"/>
              </a:ext>
            </a:extLst>
          </p:cNvPr>
          <p:cNvSpPr txBox="1"/>
          <p:nvPr/>
        </p:nvSpPr>
        <p:spPr>
          <a:xfrm>
            <a:off x="1220984" y="1506265"/>
            <a:ext cx="835200" cy="242374"/>
          </a:xfrm>
          <a:prstGeom prst="rect">
            <a:avLst/>
          </a:prstGeom>
          <a:noFill/>
        </p:spPr>
        <p:txBody>
          <a:bodyPr wrap="square" rtlCol="0">
            <a:spAutoFit/>
          </a:bodyPr>
          <a:lstStyle/>
          <a:p>
            <a:pPr algn="r"/>
            <a:r>
              <a:rPr lang="en-US" sz="975" b="1" dirty="0">
                <a:solidFill>
                  <a:schemeClr val="bg1"/>
                </a:solidFill>
              </a:rPr>
              <a:t>ENGLISH</a:t>
            </a:r>
            <a:endParaRPr lang="en-GB" sz="975" b="1" dirty="0">
              <a:solidFill>
                <a:schemeClr val="bg1"/>
              </a:solidFill>
            </a:endParaRPr>
          </a:p>
        </p:txBody>
      </p:sp>
      <p:pic>
        <p:nvPicPr>
          <p:cNvPr id="36" name="Picture 35">
            <a:extLst>
              <a:ext uri="{FF2B5EF4-FFF2-40B4-BE49-F238E27FC236}">
                <a16:creationId xmlns:a16="http://schemas.microsoft.com/office/drawing/2014/main" id="{8EFB4DA6-B0C8-40A0-9658-92E67EE644EC}"/>
              </a:ext>
            </a:extLst>
          </p:cNvPr>
          <p:cNvPicPr>
            <a:picLocks noChangeAspect="1"/>
          </p:cNvPicPr>
          <p:nvPr/>
        </p:nvPicPr>
        <p:blipFill>
          <a:blip r:embed="rId4"/>
          <a:stretch>
            <a:fillRect/>
          </a:stretch>
        </p:blipFill>
        <p:spPr>
          <a:xfrm>
            <a:off x="2992281" y="1794844"/>
            <a:ext cx="1153316" cy="247671"/>
          </a:xfrm>
          <a:prstGeom prst="rect">
            <a:avLst/>
          </a:prstGeom>
        </p:spPr>
      </p:pic>
      <p:pic>
        <p:nvPicPr>
          <p:cNvPr id="37" name="Picture 36">
            <a:extLst>
              <a:ext uri="{FF2B5EF4-FFF2-40B4-BE49-F238E27FC236}">
                <a16:creationId xmlns:a16="http://schemas.microsoft.com/office/drawing/2014/main" id="{F6A906BF-7CD9-49CF-8AE7-148C4AD7B79C}"/>
              </a:ext>
            </a:extLst>
          </p:cNvPr>
          <p:cNvPicPr>
            <a:picLocks noChangeAspect="1"/>
          </p:cNvPicPr>
          <p:nvPr/>
        </p:nvPicPr>
        <p:blipFill>
          <a:blip r:embed="rId4"/>
          <a:stretch>
            <a:fillRect/>
          </a:stretch>
        </p:blipFill>
        <p:spPr>
          <a:xfrm>
            <a:off x="6420209" y="2728969"/>
            <a:ext cx="491743" cy="247671"/>
          </a:xfrm>
          <a:prstGeom prst="rect">
            <a:avLst/>
          </a:prstGeom>
        </p:spPr>
      </p:pic>
      <p:sp>
        <p:nvSpPr>
          <p:cNvPr id="40" name="TextBox 39">
            <a:extLst>
              <a:ext uri="{FF2B5EF4-FFF2-40B4-BE49-F238E27FC236}">
                <a16:creationId xmlns:a16="http://schemas.microsoft.com/office/drawing/2014/main" id="{939B9080-EA0F-45A5-8BB1-C668E8DF89F6}"/>
              </a:ext>
            </a:extLst>
          </p:cNvPr>
          <p:cNvSpPr txBox="1"/>
          <p:nvPr/>
        </p:nvSpPr>
        <p:spPr>
          <a:xfrm>
            <a:off x="3035985" y="1792950"/>
            <a:ext cx="1142609" cy="242374"/>
          </a:xfrm>
          <a:prstGeom prst="rect">
            <a:avLst/>
          </a:prstGeom>
          <a:noFill/>
        </p:spPr>
        <p:txBody>
          <a:bodyPr wrap="square" rtlCol="0">
            <a:spAutoFit/>
          </a:bodyPr>
          <a:lstStyle/>
          <a:p>
            <a:pPr algn="r"/>
            <a:r>
              <a:rPr lang="en-US" sz="975" b="1" dirty="0">
                <a:solidFill>
                  <a:schemeClr val="bg1"/>
                </a:solidFill>
              </a:rPr>
              <a:t>MATHEMATICS</a:t>
            </a:r>
            <a:endParaRPr lang="en-GB" sz="975" b="1" dirty="0">
              <a:solidFill>
                <a:schemeClr val="bg1"/>
              </a:solidFill>
            </a:endParaRPr>
          </a:p>
        </p:txBody>
      </p:sp>
      <p:sp>
        <p:nvSpPr>
          <p:cNvPr id="42" name="TextBox 41">
            <a:extLst>
              <a:ext uri="{FF2B5EF4-FFF2-40B4-BE49-F238E27FC236}">
                <a16:creationId xmlns:a16="http://schemas.microsoft.com/office/drawing/2014/main" id="{9835012C-E248-476E-98E5-B0FBE0B6D680}"/>
              </a:ext>
            </a:extLst>
          </p:cNvPr>
          <p:cNvSpPr txBox="1"/>
          <p:nvPr/>
        </p:nvSpPr>
        <p:spPr>
          <a:xfrm>
            <a:off x="6588609" y="2727308"/>
            <a:ext cx="337546" cy="242374"/>
          </a:xfrm>
          <a:prstGeom prst="rect">
            <a:avLst/>
          </a:prstGeom>
          <a:noFill/>
        </p:spPr>
        <p:txBody>
          <a:bodyPr wrap="square" rtlCol="0">
            <a:spAutoFit/>
          </a:bodyPr>
          <a:lstStyle/>
          <a:p>
            <a:pPr algn="r"/>
            <a:r>
              <a:rPr lang="en-US" sz="975" b="1" dirty="0">
                <a:solidFill>
                  <a:schemeClr val="bg1"/>
                </a:solidFill>
              </a:rPr>
              <a:t>RE</a:t>
            </a:r>
            <a:endParaRPr lang="en-GB" sz="975" b="1" dirty="0">
              <a:solidFill>
                <a:schemeClr val="bg1"/>
              </a:solidFill>
            </a:endParaRPr>
          </a:p>
        </p:txBody>
      </p:sp>
      <p:pic>
        <p:nvPicPr>
          <p:cNvPr id="45" name="Picture 44">
            <a:extLst>
              <a:ext uri="{FF2B5EF4-FFF2-40B4-BE49-F238E27FC236}">
                <a16:creationId xmlns:a16="http://schemas.microsoft.com/office/drawing/2014/main" id="{3BB634BC-D462-4225-B115-407652B2E1B8}"/>
              </a:ext>
            </a:extLst>
          </p:cNvPr>
          <p:cNvPicPr>
            <a:picLocks noChangeAspect="1"/>
          </p:cNvPicPr>
          <p:nvPr/>
        </p:nvPicPr>
        <p:blipFill>
          <a:blip r:embed="rId5"/>
          <a:stretch>
            <a:fillRect/>
          </a:stretch>
        </p:blipFill>
        <p:spPr>
          <a:xfrm>
            <a:off x="7017294" y="2691988"/>
            <a:ext cx="2640178" cy="1324788"/>
          </a:xfrm>
          <a:prstGeom prst="rect">
            <a:avLst/>
          </a:prstGeom>
        </p:spPr>
      </p:pic>
      <p:pic>
        <p:nvPicPr>
          <p:cNvPr id="46" name="Picture 45">
            <a:extLst>
              <a:ext uri="{FF2B5EF4-FFF2-40B4-BE49-F238E27FC236}">
                <a16:creationId xmlns:a16="http://schemas.microsoft.com/office/drawing/2014/main" id="{5DC5DDA9-A636-4BE7-84D3-B19CF2D44610}"/>
              </a:ext>
            </a:extLst>
          </p:cNvPr>
          <p:cNvPicPr>
            <a:picLocks noChangeAspect="1"/>
          </p:cNvPicPr>
          <p:nvPr/>
        </p:nvPicPr>
        <p:blipFill>
          <a:blip r:embed="rId5"/>
          <a:stretch>
            <a:fillRect/>
          </a:stretch>
        </p:blipFill>
        <p:spPr>
          <a:xfrm>
            <a:off x="7047354" y="4090386"/>
            <a:ext cx="2640178" cy="1348565"/>
          </a:xfrm>
          <a:prstGeom prst="rect">
            <a:avLst/>
          </a:prstGeom>
        </p:spPr>
      </p:pic>
      <p:pic>
        <p:nvPicPr>
          <p:cNvPr id="47" name="Picture 46">
            <a:extLst>
              <a:ext uri="{FF2B5EF4-FFF2-40B4-BE49-F238E27FC236}">
                <a16:creationId xmlns:a16="http://schemas.microsoft.com/office/drawing/2014/main" id="{1FF63C65-25F3-4093-8A43-71E537B06E3C}"/>
              </a:ext>
            </a:extLst>
          </p:cNvPr>
          <p:cNvPicPr>
            <a:picLocks noChangeAspect="1"/>
          </p:cNvPicPr>
          <p:nvPr/>
        </p:nvPicPr>
        <p:blipFill>
          <a:blip r:embed="rId5"/>
          <a:stretch>
            <a:fillRect/>
          </a:stretch>
        </p:blipFill>
        <p:spPr>
          <a:xfrm>
            <a:off x="4303862" y="4090386"/>
            <a:ext cx="2640178" cy="1393325"/>
          </a:xfrm>
          <a:prstGeom prst="rect">
            <a:avLst/>
          </a:prstGeom>
        </p:spPr>
      </p:pic>
      <p:pic>
        <p:nvPicPr>
          <p:cNvPr id="48" name="Picture 47">
            <a:extLst>
              <a:ext uri="{FF2B5EF4-FFF2-40B4-BE49-F238E27FC236}">
                <a16:creationId xmlns:a16="http://schemas.microsoft.com/office/drawing/2014/main" id="{9DFE1AE1-408D-4885-8082-7D2320A7DE21}"/>
              </a:ext>
            </a:extLst>
          </p:cNvPr>
          <p:cNvPicPr>
            <a:picLocks noChangeAspect="1"/>
          </p:cNvPicPr>
          <p:nvPr/>
        </p:nvPicPr>
        <p:blipFill>
          <a:blip r:embed="rId6"/>
          <a:stretch>
            <a:fillRect/>
          </a:stretch>
        </p:blipFill>
        <p:spPr>
          <a:xfrm>
            <a:off x="9016626" y="2732069"/>
            <a:ext cx="614365" cy="247671"/>
          </a:xfrm>
          <a:prstGeom prst="rect">
            <a:avLst/>
          </a:prstGeom>
        </p:spPr>
      </p:pic>
      <p:pic>
        <p:nvPicPr>
          <p:cNvPr id="49" name="Picture 48">
            <a:extLst>
              <a:ext uri="{FF2B5EF4-FFF2-40B4-BE49-F238E27FC236}">
                <a16:creationId xmlns:a16="http://schemas.microsoft.com/office/drawing/2014/main" id="{8F4BF5C8-3A52-4F28-8165-9AE94547153B}"/>
              </a:ext>
            </a:extLst>
          </p:cNvPr>
          <p:cNvPicPr>
            <a:picLocks noChangeAspect="1"/>
          </p:cNvPicPr>
          <p:nvPr/>
        </p:nvPicPr>
        <p:blipFill>
          <a:blip r:embed="rId6"/>
          <a:stretch>
            <a:fillRect/>
          </a:stretch>
        </p:blipFill>
        <p:spPr>
          <a:xfrm>
            <a:off x="5204460" y="4134364"/>
            <a:ext cx="1721695" cy="247671"/>
          </a:xfrm>
          <a:prstGeom prst="rect">
            <a:avLst/>
          </a:prstGeom>
        </p:spPr>
      </p:pic>
      <p:pic>
        <p:nvPicPr>
          <p:cNvPr id="50" name="Picture 49">
            <a:extLst>
              <a:ext uri="{FF2B5EF4-FFF2-40B4-BE49-F238E27FC236}">
                <a16:creationId xmlns:a16="http://schemas.microsoft.com/office/drawing/2014/main" id="{27ECBFFA-F669-4F09-BD38-553487A6CB8D}"/>
              </a:ext>
            </a:extLst>
          </p:cNvPr>
          <p:cNvPicPr>
            <a:picLocks noChangeAspect="1"/>
          </p:cNvPicPr>
          <p:nvPr/>
        </p:nvPicPr>
        <p:blipFill>
          <a:blip r:embed="rId6"/>
          <a:stretch>
            <a:fillRect/>
          </a:stretch>
        </p:blipFill>
        <p:spPr>
          <a:xfrm>
            <a:off x="8900566" y="4147349"/>
            <a:ext cx="736615" cy="247671"/>
          </a:xfrm>
          <a:prstGeom prst="rect">
            <a:avLst/>
          </a:prstGeom>
        </p:spPr>
      </p:pic>
      <p:pic>
        <p:nvPicPr>
          <p:cNvPr id="51" name="Picture 50">
            <a:extLst>
              <a:ext uri="{FF2B5EF4-FFF2-40B4-BE49-F238E27FC236}">
                <a16:creationId xmlns:a16="http://schemas.microsoft.com/office/drawing/2014/main" id="{547400CB-98A0-4064-B430-BAFF350FD82B}"/>
              </a:ext>
            </a:extLst>
          </p:cNvPr>
          <p:cNvPicPr>
            <a:picLocks noChangeAspect="1"/>
          </p:cNvPicPr>
          <p:nvPr/>
        </p:nvPicPr>
        <p:blipFill>
          <a:blip r:embed="rId6"/>
          <a:stretch>
            <a:fillRect/>
          </a:stretch>
        </p:blipFill>
        <p:spPr>
          <a:xfrm>
            <a:off x="3562279" y="5809273"/>
            <a:ext cx="525333" cy="247671"/>
          </a:xfrm>
          <a:prstGeom prst="rect">
            <a:avLst/>
          </a:prstGeom>
        </p:spPr>
      </p:pic>
      <p:sp>
        <p:nvSpPr>
          <p:cNvPr id="56" name="TextBox 55">
            <a:extLst>
              <a:ext uri="{FF2B5EF4-FFF2-40B4-BE49-F238E27FC236}">
                <a16:creationId xmlns:a16="http://schemas.microsoft.com/office/drawing/2014/main" id="{5921C644-530F-4FE5-98B1-21D2AAF1AC42}"/>
              </a:ext>
            </a:extLst>
          </p:cNvPr>
          <p:cNvSpPr txBox="1"/>
          <p:nvPr/>
        </p:nvSpPr>
        <p:spPr>
          <a:xfrm>
            <a:off x="9150911" y="2732726"/>
            <a:ext cx="495343" cy="242374"/>
          </a:xfrm>
          <a:prstGeom prst="rect">
            <a:avLst/>
          </a:prstGeom>
          <a:noFill/>
        </p:spPr>
        <p:txBody>
          <a:bodyPr wrap="square" rtlCol="0">
            <a:spAutoFit/>
          </a:bodyPr>
          <a:lstStyle/>
          <a:p>
            <a:pPr algn="r"/>
            <a:r>
              <a:rPr lang="en-US" sz="975" b="1" dirty="0">
                <a:solidFill>
                  <a:schemeClr val="bg1"/>
                </a:solidFill>
              </a:rPr>
              <a:t>PSHE</a:t>
            </a:r>
            <a:endParaRPr lang="en-GB" sz="975" b="1" dirty="0">
              <a:solidFill>
                <a:schemeClr val="bg1"/>
              </a:solidFill>
            </a:endParaRPr>
          </a:p>
        </p:txBody>
      </p:sp>
      <p:sp>
        <p:nvSpPr>
          <p:cNvPr id="57" name="TextBox 56">
            <a:extLst>
              <a:ext uri="{FF2B5EF4-FFF2-40B4-BE49-F238E27FC236}">
                <a16:creationId xmlns:a16="http://schemas.microsoft.com/office/drawing/2014/main" id="{49D3F9CA-546A-4034-B270-D0BA958BE1F5}"/>
              </a:ext>
            </a:extLst>
          </p:cNvPr>
          <p:cNvSpPr txBox="1"/>
          <p:nvPr/>
        </p:nvSpPr>
        <p:spPr>
          <a:xfrm>
            <a:off x="8996225" y="4152646"/>
            <a:ext cx="676570" cy="242374"/>
          </a:xfrm>
          <a:prstGeom prst="rect">
            <a:avLst/>
          </a:prstGeom>
          <a:noFill/>
        </p:spPr>
        <p:txBody>
          <a:bodyPr wrap="square" rtlCol="0">
            <a:spAutoFit/>
          </a:bodyPr>
          <a:lstStyle/>
          <a:p>
            <a:pPr algn="r"/>
            <a:r>
              <a:rPr lang="en-US" sz="975" b="1" dirty="0">
                <a:solidFill>
                  <a:schemeClr val="bg1"/>
                </a:solidFill>
              </a:rPr>
              <a:t>MUSIC</a:t>
            </a:r>
            <a:endParaRPr lang="en-GB" sz="975" b="1" dirty="0">
              <a:solidFill>
                <a:schemeClr val="bg1"/>
              </a:solidFill>
            </a:endParaRPr>
          </a:p>
        </p:txBody>
      </p:sp>
      <p:sp>
        <p:nvSpPr>
          <p:cNvPr id="58" name="TextBox 57">
            <a:extLst>
              <a:ext uri="{FF2B5EF4-FFF2-40B4-BE49-F238E27FC236}">
                <a16:creationId xmlns:a16="http://schemas.microsoft.com/office/drawing/2014/main" id="{B956333B-4BA1-458A-B1BB-1B8CA983E209}"/>
              </a:ext>
            </a:extLst>
          </p:cNvPr>
          <p:cNvSpPr txBox="1"/>
          <p:nvPr/>
        </p:nvSpPr>
        <p:spPr>
          <a:xfrm>
            <a:off x="5318760" y="4134364"/>
            <a:ext cx="1662111" cy="242374"/>
          </a:xfrm>
          <a:prstGeom prst="rect">
            <a:avLst/>
          </a:prstGeom>
          <a:noFill/>
        </p:spPr>
        <p:txBody>
          <a:bodyPr wrap="square" rtlCol="0">
            <a:spAutoFit/>
          </a:bodyPr>
          <a:lstStyle/>
          <a:p>
            <a:pPr algn="r"/>
            <a:r>
              <a:rPr lang="en-US" sz="975" b="1" dirty="0">
                <a:solidFill>
                  <a:schemeClr val="bg1"/>
                </a:solidFill>
              </a:rPr>
              <a:t>E-SAFETY &amp; COMPUTING</a:t>
            </a:r>
            <a:endParaRPr lang="en-GB" sz="975" b="1" dirty="0">
              <a:solidFill>
                <a:schemeClr val="bg1"/>
              </a:solidFill>
            </a:endParaRPr>
          </a:p>
        </p:txBody>
      </p:sp>
      <p:sp>
        <p:nvSpPr>
          <p:cNvPr id="60" name="TextBox 59">
            <a:extLst>
              <a:ext uri="{FF2B5EF4-FFF2-40B4-BE49-F238E27FC236}">
                <a16:creationId xmlns:a16="http://schemas.microsoft.com/office/drawing/2014/main" id="{C7479758-9A6C-49A5-B9DE-CFD0DFA14A92}"/>
              </a:ext>
            </a:extLst>
          </p:cNvPr>
          <p:cNvSpPr txBox="1"/>
          <p:nvPr/>
        </p:nvSpPr>
        <p:spPr>
          <a:xfrm>
            <a:off x="3515029" y="5782790"/>
            <a:ext cx="508564" cy="242374"/>
          </a:xfrm>
          <a:prstGeom prst="rect">
            <a:avLst/>
          </a:prstGeom>
          <a:noFill/>
        </p:spPr>
        <p:txBody>
          <a:bodyPr wrap="square" rtlCol="0">
            <a:spAutoFit/>
          </a:bodyPr>
          <a:lstStyle/>
          <a:p>
            <a:pPr algn="r"/>
            <a:r>
              <a:rPr lang="en-US" sz="975" b="1" dirty="0">
                <a:solidFill>
                  <a:schemeClr val="bg1"/>
                </a:solidFill>
              </a:rPr>
              <a:t>SMSC</a:t>
            </a:r>
            <a:endParaRPr lang="en-GB" sz="975" b="1" dirty="0">
              <a:solidFill>
                <a:schemeClr val="bg1"/>
              </a:solidFill>
            </a:endParaRPr>
          </a:p>
        </p:txBody>
      </p:sp>
      <p:grpSp>
        <p:nvGrpSpPr>
          <p:cNvPr id="69" name="Group 68">
            <a:extLst>
              <a:ext uri="{FF2B5EF4-FFF2-40B4-BE49-F238E27FC236}">
                <a16:creationId xmlns:a16="http://schemas.microsoft.com/office/drawing/2014/main" id="{33D8120D-B23D-4EE5-B1BB-7816F9DB0E53}"/>
              </a:ext>
            </a:extLst>
          </p:cNvPr>
          <p:cNvGrpSpPr/>
          <p:nvPr/>
        </p:nvGrpSpPr>
        <p:grpSpPr>
          <a:xfrm>
            <a:off x="9171658" y="5596453"/>
            <a:ext cx="453848" cy="259983"/>
            <a:chOff x="6741091" y="5129445"/>
            <a:chExt cx="453848" cy="259983"/>
          </a:xfrm>
        </p:grpSpPr>
        <p:pic>
          <p:nvPicPr>
            <p:cNvPr id="53" name="Picture 52">
              <a:extLst>
                <a:ext uri="{FF2B5EF4-FFF2-40B4-BE49-F238E27FC236}">
                  <a16:creationId xmlns:a16="http://schemas.microsoft.com/office/drawing/2014/main" id="{015F822E-177B-40F4-803D-9B9EA0D0A4D9}"/>
                </a:ext>
              </a:extLst>
            </p:cNvPr>
            <p:cNvPicPr>
              <a:picLocks noChangeAspect="1"/>
            </p:cNvPicPr>
            <p:nvPr/>
          </p:nvPicPr>
          <p:blipFill>
            <a:blip r:embed="rId6"/>
            <a:stretch>
              <a:fillRect/>
            </a:stretch>
          </p:blipFill>
          <p:spPr>
            <a:xfrm>
              <a:off x="6741091" y="5141757"/>
              <a:ext cx="444607" cy="247671"/>
            </a:xfrm>
            <a:prstGeom prst="rect">
              <a:avLst/>
            </a:prstGeom>
          </p:spPr>
        </p:pic>
        <p:sp>
          <p:nvSpPr>
            <p:cNvPr id="62" name="TextBox 61">
              <a:extLst>
                <a:ext uri="{FF2B5EF4-FFF2-40B4-BE49-F238E27FC236}">
                  <a16:creationId xmlns:a16="http://schemas.microsoft.com/office/drawing/2014/main" id="{A287CF4E-642A-49F1-82DF-DF4EB3CB9267}"/>
                </a:ext>
              </a:extLst>
            </p:cNvPr>
            <p:cNvSpPr txBox="1"/>
            <p:nvPr/>
          </p:nvSpPr>
          <p:spPr>
            <a:xfrm>
              <a:off x="6834742" y="5129445"/>
              <a:ext cx="360197" cy="242374"/>
            </a:xfrm>
            <a:prstGeom prst="rect">
              <a:avLst/>
            </a:prstGeom>
            <a:noFill/>
          </p:spPr>
          <p:txBody>
            <a:bodyPr wrap="square" rtlCol="0">
              <a:spAutoFit/>
            </a:bodyPr>
            <a:lstStyle/>
            <a:p>
              <a:pPr algn="r"/>
              <a:r>
                <a:rPr lang="en-US" sz="975" b="1" dirty="0">
                  <a:solidFill>
                    <a:schemeClr val="bg1"/>
                  </a:solidFill>
                </a:rPr>
                <a:t>PE</a:t>
              </a:r>
              <a:endParaRPr lang="en-GB" sz="975" b="1" dirty="0">
                <a:solidFill>
                  <a:schemeClr val="bg1"/>
                </a:solidFill>
              </a:endParaRPr>
            </a:p>
          </p:txBody>
        </p:sp>
      </p:grpSp>
      <p:sp>
        <p:nvSpPr>
          <p:cNvPr id="65" name="TextBox 64">
            <a:extLst>
              <a:ext uri="{FF2B5EF4-FFF2-40B4-BE49-F238E27FC236}">
                <a16:creationId xmlns:a16="http://schemas.microsoft.com/office/drawing/2014/main" id="{0A374F86-175C-47D0-8C78-B1351CAA25B7}"/>
              </a:ext>
            </a:extLst>
          </p:cNvPr>
          <p:cNvSpPr txBox="1"/>
          <p:nvPr/>
        </p:nvSpPr>
        <p:spPr>
          <a:xfrm>
            <a:off x="127532" y="219373"/>
            <a:ext cx="1947529" cy="1327286"/>
          </a:xfrm>
          <a:prstGeom prst="rect">
            <a:avLst/>
          </a:prstGeom>
          <a:noFill/>
        </p:spPr>
        <p:txBody>
          <a:bodyPr wrap="square" rtlCol="0">
            <a:spAutoFit/>
          </a:bodyPr>
          <a:lstStyle/>
          <a:p>
            <a:pPr algn="ctr"/>
            <a:r>
              <a:rPr lang="en-US" sz="1600" b="1" dirty="0">
                <a:solidFill>
                  <a:schemeClr val="bg1"/>
                </a:solidFill>
              </a:rPr>
              <a:t>Movers and Shakers</a:t>
            </a:r>
          </a:p>
          <a:p>
            <a:pPr algn="ctr"/>
            <a:r>
              <a:rPr lang="en-US" sz="1600" b="1" dirty="0">
                <a:solidFill>
                  <a:schemeClr val="bg1"/>
                </a:solidFill>
              </a:rPr>
              <a:t>Unicorn Class</a:t>
            </a:r>
          </a:p>
          <a:p>
            <a:pPr algn="ctr"/>
            <a:r>
              <a:rPr lang="en-US" sz="1600" b="1" dirty="0">
                <a:solidFill>
                  <a:schemeClr val="bg1"/>
                </a:solidFill>
              </a:rPr>
              <a:t>Autumn Term 2 </a:t>
            </a:r>
          </a:p>
          <a:p>
            <a:pPr algn="ctr"/>
            <a:r>
              <a:rPr lang="en-US" sz="1600" b="1" dirty="0">
                <a:solidFill>
                  <a:schemeClr val="bg1"/>
                </a:solidFill>
              </a:rPr>
              <a:t>November 2025</a:t>
            </a:r>
          </a:p>
          <a:p>
            <a:pPr algn="ctr"/>
            <a:endParaRPr lang="en-US" sz="1625" b="1" dirty="0">
              <a:solidFill>
                <a:schemeClr val="bg1"/>
              </a:solidFill>
            </a:endParaRPr>
          </a:p>
        </p:txBody>
      </p:sp>
      <p:grpSp>
        <p:nvGrpSpPr>
          <p:cNvPr id="68" name="Group 67">
            <a:extLst>
              <a:ext uri="{FF2B5EF4-FFF2-40B4-BE49-F238E27FC236}">
                <a16:creationId xmlns:a16="http://schemas.microsoft.com/office/drawing/2014/main" id="{D09C919F-C3BB-4ED5-84D6-BD51CEED735E}"/>
              </a:ext>
            </a:extLst>
          </p:cNvPr>
          <p:cNvGrpSpPr/>
          <p:nvPr/>
        </p:nvGrpSpPr>
        <p:grpSpPr>
          <a:xfrm>
            <a:off x="6343435" y="5629582"/>
            <a:ext cx="516051" cy="249831"/>
            <a:chOff x="4187242" y="5129445"/>
            <a:chExt cx="516051" cy="249831"/>
          </a:xfrm>
        </p:grpSpPr>
        <p:pic>
          <p:nvPicPr>
            <p:cNvPr id="66" name="Picture 65">
              <a:extLst>
                <a:ext uri="{FF2B5EF4-FFF2-40B4-BE49-F238E27FC236}">
                  <a16:creationId xmlns:a16="http://schemas.microsoft.com/office/drawing/2014/main" id="{94A54CD9-AA80-4B8A-9321-8144278466AF}"/>
                </a:ext>
              </a:extLst>
            </p:cNvPr>
            <p:cNvPicPr>
              <a:picLocks noChangeAspect="1"/>
            </p:cNvPicPr>
            <p:nvPr/>
          </p:nvPicPr>
          <p:blipFill>
            <a:blip r:embed="rId6"/>
            <a:stretch>
              <a:fillRect/>
            </a:stretch>
          </p:blipFill>
          <p:spPr>
            <a:xfrm>
              <a:off x="4200828" y="5131605"/>
              <a:ext cx="502465" cy="247671"/>
            </a:xfrm>
            <a:prstGeom prst="rect">
              <a:avLst/>
            </a:prstGeom>
          </p:spPr>
        </p:pic>
        <p:sp>
          <p:nvSpPr>
            <p:cNvPr id="67" name="TextBox 66">
              <a:extLst>
                <a:ext uri="{FF2B5EF4-FFF2-40B4-BE49-F238E27FC236}">
                  <a16:creationId xmlns:a16="http://schemas.microsoft.com/office/drawing/2014/main" id="{326F14C9-7F9E-4247-B96F-D35BC629E865}"/>
                </a:ext>
              </a:extLst>
            </p:cNvPr>
            <p:cNvSpPr txBox="1"/>
            <p:nvPr/>
          </p:nvSpPr>
          <p:spPr>
            <a:xfrm>
              <a:off x="4187242" y="5129445"/>
              <a:ext cx="511431" cy="242374"/>
            </a:xfrm>
            <a:prstGeom prst="rect">
              <a:avLst/>
            </a:prstGeom>
            <a:noFill/>
          </p:spPr>
          <p:txBody>
            <a:bodyPr wrap="square" rtlCol="0">
              <a:spAutoFit/>
            </a:bodyPr>
            <a:lstStyle/>
            <a:p>
              <a:pPr algn="r"/>
              <a:r>
                <a:rPr lang="en-US" sz="975" b="1" dirty="0">
                  <a:solidFill>
                    <a:schemeClr val="bg1"/>
                  </a:solidFill>
                </a:rPr>
                <a:t>ART</a:t>
              </a:r>
              <a:endParaRPr lang="en-GB" sz="975" b="1" dirty="0">
                <a:solidFill>
                  <a:schemeClr val="bg1"/>
                </a:solidFill>
              </a:endParaRPr>
            </a:p>
          </p:txBody>
        </p:sp>
      </p:grpSp>
      <p:sp>
        <p:nvSpPr>
          <p:cNvPr id="41" name="TextBox 40">
            <a:extLst>
              <a:ext uri="{FF2B5EF4-FFF2-40B4-BE49-F238E27FC236}">
                <a16:creationId xmlns:a16="http://schemas.microsoft.com/office/drawing/2014/main" id="{4D855731-983B-4A04-AF5D-C6417EFFC79A}"/>
              </a:ext>
            </a:extLst>
          </p:cNvPr>
          <p:cNvSpPr txBox="1"/>
          <p:nvPr/>
        </p:nvSpPr>
        <p:spPr>
          <a:xfrm>
            <a:off x="4406791" y="715329"/>
            <a:ext cx="5266004" cy="1785104"/>
          </a:xfrm>
          <a:prstGeom prst="rect">
            <a:avLst/>
          </a:prstGeom>
          <a:noFill/>
        </p:spPr>
        <p:txBody>
          <a:bodyPr wrap="square" rtlCol="0">
            <a:spAutoFit/>
          </a:bodyPr>
          <a:lstStyle/>
          <a:p>
            <a:r>
              <a:rPr lang="en-US" sz="1000" dirty="0"/>
              <a:t>As </a:t>
            </a:r>
            <a:r>
              <a:rPr lang="en-US" sz="1000" b="1" dirty="0"/>
              <a:t>Historians, </a:t>
            </a:r>
            <a:r>
              <a:rPr lang="en-US" sz="1000" dirty="0"/>
              <a:t>we will learn about the lives of significant people in history and the impact they had on our society. Specifically, we will learn about explorers and activists; learning how to use timelines and other historical sources to find out about them and their impact on history. </a:t>
            </a:r>
          </a:p>
          <a:p>
            <a:r>
              <a:rPr lang="en-US" sz="1000" dirty="0"/>
              <a:t>As</a:t>
            </a:r>
            <a:r>
              <a:rPr lang="en-US" sz="1000" b="1" dirty="0"/>
              <a:t> Geographers, </a:t>
            </a:r>
            <a:r>
              <a:rPr lang="en-US" sz="1000" dirty="0"/>
              <a:t>we will learn to use geographical sources to explore parts of the world linked to our significant historical people.</a:t>
            </a:r>
          </a:p>
          <a:p>
            <a:r>
              <a:rPr lang="en-US" sz="1000" dirty="0"/>
              <a:t>As </a:t>
            </a:r>
            <a:r>
              <a:rPr lang="en-US" sz="1000" b="1" dirty="0"/>
              <a:t>Design Technologists</a:t>
            </a:r>
            <a:r>
              <a:rPr lang="en-US" sz="1000" dirty="0"/>
              <a:t>, we will have a go at immortalising the lives of a significant person in history by making a memorial, as well as making models of transport that the explorers may have used on their journeys. </a:t>
            </a:r>
          </a:p>
          <a:p>
            <a:r>
              <a:rPr lang="en-US" sz="1000" dirty="0"/>
              <a:t>As  </a:t>
            </a:r>
            <a:r>
              <a:rPr lang="en-US" sz="1000" b="1" dirty="0"/>
              <a:t>Scientists</a:t>
            </a:r>
            <a:r>
              <a:rPr lang="en-US" sz="1000" dirty="0"/>
              <a:t>, we will learn about some of the scientific discoveries of these significant people including those relating to the human body and living things, as well as illnesses and germs.</a:t>
            </a:r>
            <a:endParaRPr lang="en-US" sz="1000" b="1" dirty="0"/>
          </a:p>
          <a:p>
            <a:endParaRPr lang="en-US" sz="1000" dirty="0"/>
          </a:p>
        </p:txBody>
      </p:sp>
      <p:sp>
        <p:nvSpPr>
          <p:cNvPr id="43" name="TextBox 42">
            <a:extLst>
              <a:ext uri="{FF2B5EF4-FFF2-40B4-BE49-F238E27FC236}">
                <a16:creationId xmlns:a16="http://schemas.microsoft.com/office/drawing/2014/main" id="{B9A5C11F-27CE-418B-A534-338F374AE5E0}"/>
              </a:ext>
            </a:extLst>
          </p:cNvPr>
          <p:cNvSpPr txBox="1"/>
          <p:nvPr/>
        </p:nvSpPr>
        <p:spPr>
          <a:xfrm>
            <a:off x="4430564" y="2864084"/>
            <a:ext cx="2458914" cy="1015663"/>
          </a:xfrm>
          <a:prstGeom prst="rect">
            <a:avLst/>
          </a:prstGeom>
          <a:noFill/>
        </p:spPr>
        <p:txBody>
          <a:bodyPr wrap="square" rtlCol="0">
            <a:spAutoFit/>
          </a:bodyPr>
          <a:lstStyle/>
          <a:p>
            <a:r>
              <a:rPr lang="en-US" sz="1000" b="1" i="0" dirty="0">
                <a:solidFill>
                  <a:srgbClr val="000000"/>
                </a:solidFill>
                <a:effectLst/>
              </a:rPr>
              <a:t>What do most Christians celebrate together? </a:t>
            </a:r>
          </a:p>
          <a:p>
            <a:r>
              <a:rPr lang="en-US" sz="1000" dirty="0">
                <a:solidFill>
                  <a:srgbClr val="000000"/>
                </a:solidFill>
              </a:rPr>
              <a:t>We will explore the key features of Christmas</a:t>
            </a:r>
            <a:r>
              <a:rPr lang="en-US" sz="1000" i="0" dirty="0">
                <a:solidFill>
                  <a:srgbClr val="000000"/>
                </a:solidFill>
                <a:effectLst/>
              </a:rPr>
              <a:t>. We will share facts about the birth of Jesus usin</a:t>
            </a:r>
            <a:r>
              <a:rPr lang="en-US" sz="1000" dirty="0">
                <a:solidFill>
                  <a:srgbClr val="000000"/>
                </a:solidFill>
              </a:rPr>
              <a:t>g Gospels about his early life.  </a:t>
            </a:r>
            <a:endParaRPr lang="en-GB" sz="1000" b="1" dirty="0">
              <a:solidFill>
                <a:srgbClr val="000000"/>
              </a:solidFill>
            </a:endParaRPr>
          </a:p>
        </p:txBody>
      </p:sp>
      <p:sp>
        <p:nvSpPr>
          <p:cNvPr id="44" name="TextBox 43">
            <a:extLst>
              <a:ext uri="{FF2B5EF4-FFF2-40B4-BE49-F238E27FC236}">
                <a16:creationId xmlns:a16="http://schemas.microsoft.com/office/drawing/2014/main" id="{5B5EC213-01E7-4176-9C18-F55FBE4E417F}"/>
              </a:ext>
            </a:extLst>
          </p:cNvPr>
          <p:cNvSpPr txBox="1"/>
          <p:nvPr/>
        </p:nvSpPr>
        <p:spPr>
          <a:xfrm>
            <a:off x="7124102" y="2839746"/>
            <a:ext cx="2458915" cy="1015663"/>
          </a:xfrm>
          <a:prstGeom prst="rect">
            <a:avLst/>
          </a:prstGeom>
          <a:noFill/>
        </p:spPr>
        <p:txBody>
          <a:bodyPr wrap="square" rtlCol="0">
            <a:spAutoFit/>
          </a:bodyPr>
          <a:lstStyle/>
          <a:p>
            <a:r>
              <a:rPr lang="en-US" sz="1000" b="1" dirty="0"/>
              <a:t>Keeping safe and managing risk</a:t>
            </a:r>
          </a:p>
          <a:p>
            <a:r>
              <a:rPr lang="en-US" sz="1000" dirty="0"/>
              <a:t>We will think about ways to keep safe and how we should deal with something when we do not feel safe. We will learn about people who can help us in unsafe situations.</a:t>
            </a:r>
          </a:p>
          <a:p>
            <a:endParaRPr lang="en-US" sz="1000" dirty="0">
              <a:highlight>
                <a:srgbClr val="00FF00"/>
              </a:highlight>
            </a:endParaRPr>
          </a:p>
        </p:txBody>
      </p:sp>
      <p:sp>
        <p:nvSpPr>
          <p:cNvPr id="52" name="TextBox 51">
            <a:extLst>
              <a:ext uri="{FF2B5EF4-FFF2-40B4-BE49-F238E27FC236}">
                <a16:creationId xmlns:a16="http://schemas.microsoft.com/office/drawing/2014/main" id="{BEAEAF32-AAFF-4A5D-873B-C70FB674404C}"/>
              </a:ext>
            </a:extLst>
          </p:cNvPr>
          <p:cNvSpPr txBox="1"/>
          <p:nvPr/>
        </p:nvSpPr>
        <p:spPr>
          <a:xfrm>
            <a:off x="294003" y="6036315"/>
            <a:ext cx="3215976" cy="707886"/>
          </a:xfrm>
          <a:prstGeom prst="rect">
            <a:avLst/>
          </a:prstGeom>
          <a:noFill/>
        </p:spPr>
        <p:txBody>
          <a:bodyPr wrap="square" rtlCol="0">
            <a:spAutoFit/>
          </a:bodyPr>
          <a:lstStyle/>
          <a:p>
            <a:r>
              <a:rPr lang="en-GB" sz="1000" dirty="0">
                <a:solidFill>
                  <a:srgbClr val="000000"/>
                </a:solidFill>
                <a:latin typeface="Calibri" panose="020F0502020204030204" pitchFamily="34" charset="0"/>
                <a:cs typeface="Calibri" panose="020F0502020204030204" pitchFamily="34" charset="0"/>
              </a:rPr>
              <a:t>As part of our SMSC curriculum, children will participate in a variety of activities including RE Day, Anti-bullying week, Interfaith week and Christmas events.</a:t>
            </a:r>
            <a:endParaRPr lang="en-GB" sz="1000" dirty="0">
              <a:solidFill>
                <a:srgbClr val="FF0000"/>
              </a:solidFill>
              <a:latin typeface="Calibri" panose="020F0502020204030204" pitchFamily="34" charset="0"/>
              <a:cs typeface="Calibri" panose="020F0502020204030204" pitchFamily="34" charset="0"/>
            </a:endParaRPr>
          </a:p>
          <a:p>
            <a:endParaRPr lang="en-GB" sz="1000" dirty="0">
              <a:solidFill>
                <a:srgbClr val="FF0000"/>
              </a:solidFill>
              <a:highlight>
                <a:srgbClr val="FFFF00"/>
              </a:highlight>
              <a:latin typeface="Calibri" panose="020F0502020204030204" pitchFamily="34" charset="0"/>
              <a:cs typeface="Calibri" panose="020F0502020204030204" pitchFamily="34" charset="0"/>
            </a:endParaRPr>
          </a:p>
        </p:txBody>
      </p:sp>
      <p:sp>
        <p:nvSpPr>
          <p:cNvPr id="55" name="TextBox 54">
            <a:extLst>
              <a:ext uri="{FF2B5EF4-FFF2-40B4-BE49-F238E27FC236}">
                <a16:creationId xmlns:a16="http://schemas.microsoft.com/office/drawing/2014/main" id="{0B3E0BA9-2D90-4E24-8C91-7B4A5FF4118E}"/>
              </a:ext>
            </a:extLst>
          </p:cNvPr>
          <p:cNvSpPr txBox="1"/>
          <p:nvPr/>
        </p:nvSpPr>
        <p:spPr>
          <a:xfrm>
            <a:off x="2230475" y="2287155"/>
            <a:ext cx="1963537" cy="2708434"/>
          </a:xfrm>
          <a:prstGeom prst="rect">
            <a:avLst/>
          </a:prstGeom>
          <a:noFill/>
        </p:spPr>
        <p:txBody>
          <a:bodyPr wrap="square" rtlCol="0">
            <a:spAutoFit/>
          </a:bodyPr>
          <a:lstStyle/>
          <a:p>
            <a:r>
              <a:rPr lang="en-US" sz="1000" b="1" dirty="0"/>
              <a:t>Children will be taught key aspects of the following:</a:t>
            </a:r>
          </a:p>
          <a:p>
            <a:pPr marL="171450" indent="-171450">
              <a:buFont typeface="Arial" panose="020B0604020202020204" pitchFamily="34" charset="0"/>
              <a:buChar char="•"/>
            </a:pPr>
            <a:r>
              <a:rPr lang="en-US" sz="1000" dirty="0"/>
              <a:t>Addition</a:t>
            </a:r>
          </a:p>
          <a:p>
            <a:pPr marL="171450" indent="-171450">
              <a:buFont typeface="Arial" panose="020B0604020202020204" pitchFamily="34" charset="0"/>
              <a:buChar char="•"/>
            </a:pPr>
            <a:r>
              <a:rPr lang="en-US" sz="1000" dirty="0"/>
              <a:t>Subtraction</a:t>
            </a:r>
          </a:p>
          <a:p>
            <a:pPr marL="171450" indent="-171450">
              <a:buFont typeface="Arial" panose="020B0604020202020204" pitchFamily="34" charset="0"/>
              <a:buChar char="•"/>
            </a:pPr>
            <a:r>
              <a:rPr lang="en-US" sz="1000" dirty="0"/>
              <a:t>Shape</a:t>
            </a:r>
          </a:p>
          <a:p>
            <a:endParaRPr lang="en-US" sz="1000" dirty="0"/>
          </a:p>
          <a:p>
            <a:r>
              <a:rPr lang="en-US" sz="1000" b="1" dirty="0"/>
              <a:t>How you can help at home:</a:t>
            </a:r>
          </a:p>
          <a:p>
            <a:pPr marL="171450" indent="-171450">
              <a:buFont typeface="Arial" panose="020B0604020202020204" pitchFamily="34" charset="0"/>
              <a:buChar char="•"/>
            </a:pPr>
            <a:r>
              <a:rPr lang="en-US" sz="1000" dirty="0"/>
              <a:t>Ensure your child completes their CGP books every week</a:t>
            </a:r>
          </a:p>
          <a:p>
            <a:pPr marL="171450" indent="-171450">
              <a:buFont typeface="Arial" panose="020B0604020202020204" pitchFamily="34" charset="0"/>
              <a:buChar char="•"/>
            </a:pPr>
            <a:r>
              <a:rPr lang="en-US" sz="1000" dirty="0"/>
              <a:t>Support your child to learn their number bonds to 10/100</a:t>
            </a:r>
          </a:p>
          <a:p>
            <a:pPr marL="171450" indent="-171450">
              <a:buFont typeface="Arial" panose="020B0604020202020204" pitchFamily="34" charset="0"/>
              <a:buChar char="•"/>
            </a:pPr>
            <a:r>
              <a:rPr lang="en-US" sz="1000" dirty="0"/>
              <a:t>Practice counting in 2s, 5s and 10s</a:t>
            </a:r>
          </a:p>
          <a:p>
            <a:pPr marL="171450" indent="-171450">
              <a:buFont typeface="Arial" panose="020B0604020202020204" pitchFamily="34" charset="0"/>
              <a:buChar char="•"/>
            </a:pPr>
            <a:r>
              <a:rPr lang="en-US" sz="1000" dirty="0"/>
              <a:t>Explore the app One Minute </a:t>
            </a:r>
            <a:r>
              <a:rPr lang="en-US" sz="1000" dirty="0" err="1"/>
              <a:t>Maths</a:t>
            </a:r>
            <a:r>
              <a:rPr lang="en-US" sz="1000" dirty="0"/>
              <a:t> to develop your child’s quick recall</a:t>
            </a:r>
          </a:p>
          <a:p>
            <a:endParaRPr lang="en-US" sz="1000" dirty="0"/>
          </a:p>
        </p:txBody>
      </p:sp>
      <p:sp>
        <p:nvSpPr>
          <p:cNvPr id="59" name="TextBox 58">
            <a:extLst>
              <a:ext uri="{FF2B5EF4-FFF2-40B4-BE49-F238E27FC236}">
                <a16:creationId xmlns:a16="http://schemas.microsoft.com/office/drawing/2014/main" id="{3719C5D5-BCFD-4481-8355-E3B750002573}"/>
              </a:ext>
            </a:extLst>
          </p:cNvPr>
          <p:cNvSpPr txBox="1"/>
          <p:nvPr/>
        </p:nvSpPr>
        <p:spPr>
          <a:xfrm>
            <a:off x="4381431" y="4436652"/>
            <a:ext cx="2458915" cy="1015663"/>
          </a:xfrm>
          <a:prstGeom prst="rect">
            <a:avLst/>
          </a:prstGeom>
          <a:noFill/>
        </p:spPr>
        <p:txBody>
          <a:bodyPr wrap="square" rtlCol="0">
            <a:spAutoFit/>
          </a:bodyPr>
          <a:lstStyle/>
          <a:p>
            <a:r>
              <a:rPr lang="en-US" sz="1000" dirty="0"/>
              <a:t>In computing we will be developing our understanding of a range of tools used for </a:t>
            </a:r>
            <a:r>
              <a:rPr lang="en-US" sz="1000" b="1" dirty="0"/>
              <a:t>digital painting</a:t>
            </a:r>
            <a:r>
              <a:rPr lang="en-US" sz="1000" dirty="0"/>
              <a:t>. We will then use these tools to create our own digital paintings, while gaining inspiration from a range of artists’ work. </a:t>
            </a:r>
          </a:p>
        </p:txBody>
      </p:sp>
      <p:sp>
        <p:nvSpPr>
          <p:cNvPr id="61" name="TextBox 60">
            <a:extLst>
              <a:ext uri="{FF2B5EF4-FFF2-40B4-BE49-F238E27FC236}">
                <a16:creationId xmlns:a16="http://schemas.microsoft.com/office/drawing/2014/main" id="{CBD3B849-548D-4343-BA5C-09BD53FCC753}"/>
              </a:ext>
            </a:extLst>
          </p:cNvPr>
          <p:cNvSpPr txBox="1"/>
          <p:nvPr/>
        </p:nvSpPr>
        <p:spPr>
          <a:xfrm>
            <a:off x="7150138" y="5654522"/>
            <a:ext cx="2452778" cy="1015663"/>
          </a:xfrm>
          <a:prstGeom prst="rect">
            <a:avLst/>
          </a:prstGeom>
          <a:noFill/>
        </p:spPr>
        <p:txBody>
          <a:bodyPr wrap="square" lIns="91440" tIns="45720" rIns="91440" bIns="45720" rtlCol="0" anchor="t">
            <a:spAutoFit/>
          </a:bodyPr>
          <a:lstStyle/>
          <a:p>
            <a:r>
              <a:rPr lang="en-US" sz="1000" b="1" dirty="0"/>
              <a:t>I am ‘Invictus’ and Dance</a:t>
            </a:r>
          </a:p>
          <a:p>
            <a:r>
              <a:rPr lang="en-US" sz="1000" dirty="0"/>
              <a:t>In I am ‘Invictus’ we’ll be taking part in different games and developing our PE skills. </a:t>
            </a:r>
            <a:r>
              <a:rPr lang="en-US" sz="1000"/>
              <a:t>In dance, </a:t>
            </a:r>
            <a:r>
              <a:rPr lang="en-US" sz="1000" dirty="0"/>
              <a:t>we will use the Great Fire of London as our inspiration; thinking about different ways </a:t>
            </a:r>
            <a:r>
              <a:rPr lang="en-US" sz="1000"/>
              <a:t>to move.</a:t>
            </a:r>
            <a:endParaRPr lang="en-US" sz="1000" dirty="0">
              <a:highlight>
                <a:srgbClr val="FFFF00"/>
              </a:highlight>
              <a:cs typeface="Calibri"/>
            </a:endParaRPr>
          </a:p>
        </p:txBody>
      </p:sp>
      <p:sp>
        <p:nvSpPr>
          <p:cNvPr id="71" name="TextBox 70">
            <a:extLst>
              <a:ext uri="{FF2B5EF4-FFF2-40B4-BE49-F238E27FC236}">
                <a16:creationId xmlns:a16="http://schemas.microsoft.com/office/drawing/2014/main" id="{5492B5FF-90D4-45DE-9E1D-F1CD484B243D}"/>
              </a:ext>
            </a:extLst>
          </p:cNvPr>
          <p:cNvSpPr txBox="1"/>
          <p:nvPr/>
        </p:nvSpPr>
        <p:spPr>
          <a:xfrm>
            <a:off x="108974" y="1749801"/>
            <a:ext cx="1966087" cy="3477875"/>
          </a:xfrm>
          <a:prstGeom prst="rect">
            <a:avLst/>
          </a:prstGeom>
          <a:noFill/>
        </p:spPr>
        <p:txBody>
          <a:bodyPr wrap="square" rtlCol="0">
            <a:spAutoFit/>
          </a:bodyPr>
          <a:lstStyle/>
          <a:p>
            <a:r>
              <a:rPr lang="en-US" sz="1000" b="1" dirty="0"/>
              <a:t>Biographies</a:t>
            </a:r>
            <a:r>
              <a:rPr lang="en-US" sz="1000" dirty="0"/>
              <a:t>: we will think about using significant events in a person’s life in chronological order, as well as the use of past tense to tell stories. </a:t>
            </a:r>
          </a:p>
          <a:p>
            <a:r>
              <a:rPr lang="en-US" sz="1000" b="1" dirty="0"/>
              <a:t>Posters</a:t>
            </a:r>
            <a:r>
              <a:rPr lang="en-US" sz="1000" dirty="0"/>
              <a:t>: we will think about how posters can be persuasive by sharing a particular viewpoint.</a:t>
            </a:r>
            <a:endParaRPr lang="en-US" sz="1000" dirty="0">
              <a:cs typeface="Calibri" panose="020F0502020204030204"/>
            </a:endParaRPr>
          </a:p>
          <a:p>
            <a:r>
              <a:rPr lang="en-US" sz="1000" b="1" dirty="0"/>
              <a:t>Speeches</a:t>
            </a:r>
            <a:r>
              <a:rPr lang="en-US" sz="1000" dirty="0"/>
              <a:t>: we will reflect on our own opinions and give reasons for them.</a:t>
            </a:r>
            <a:endParaRPr lang="en-US" sz="1000" dirty="0">
              <a:cs typeface="Calibri" panose="020F0502020204030204"/>
            </a:endParaRPr>
          </a:p>
          <a:p>
            <a:endParaRPr lang="en-US" sz="1000" dirty="0"/>
          </a:p>
          <a:p>
            <a:r>
              <a:rPr lang="en-US" sz="1000" b="1" dirty="0"/>
              <a:t>How you can help at home:</a:t>
            </a:r>
          </a:p>
          <a:p>
            <a:pPr marL="171450" indent="-171450">
              <a:buFont typeface="Arial" panose="020B0604020202020204" pitchFamily="34" charset="0"/>
              <a:buChar char="•"/>
            </a:pPr>
            <a:r>
              <a:rPr lang="en-US" sz="1000" dirty="0"/>
              <a:t>Ensure homework is completed</a:t>
            </a:r>
          </a:p>
          <a:p>
            <a:pPr marL="171450" indent="-171450">
              <a:buFont typeface="Arial" panose="020B0604020202020204" pitchFamily="34" charset="0"/>
              <a:buChar char="•"/>
            </a:pPr>
            <a:r>
              <a:rPr lang="en-US" sz="1000" dirty="0"/>
              <a:t>Read regularly at home together</a:t>
            </a:r>
          </a:p>
          <a:p>
            <a:pPr marL="171450" indent="-171450">
              <a:buFont typeface="Arial" panose="020B0604020202020204" pitchFamily="34" charset="0"/>
              <a:buChar char="•"/>
            </a:pPr>
            <a:r>
              <a:rPr lang="en-US" sz="1000" dirty="0"/>
              <a:t>Support your child to learn their spellings</a:t>
            </a:r>
          </a:p>
          <a:p>
            <a:pPr marL="171450" indent="-171450">
              <a:buFont typeface="Arial" panose="020B0604020202020204" pitchFamily="34" charset="0"/>
              <a:buChar char="•"/>
            </a:pPr>
            <a:r>
              <a:rPr lang="en-US" sz="1000" dirty="0"/>
              <a:t>Encourage writing experiences where possible</a:t>
            </a:r>
            <a:endParaRPr lang="en-US" sz="1000" dirty="0">
              <a:cs typeface="Calibri"/>
            </a:endParaRPr>
          </a:p>
          <a:p>
            <a:endParaRPr lang="en-US" sz="1000" dirty="0"/>
          </a:p>
        </p:txBody>
      </p:sp>
      <p:sp>
        <p:nvSpPr>
          <p:cNvPr id="72" name="TextBox 71">
            <a:extLst>
              <a:ext uri="{FF2B5EF4-FFF2-40B4-BE49-F238E27FC236}">
                <a16:creationId xmlns:a16="http://schemas.microsoft.com/office/drawing/2014/main" id="{4A93261E-2FB7-40C5-9705-60C67096CB12}"/>
              </a:ext>
            </a:extLst>
          </p:cNvPr>
          <p:cNvSpPr txBox="1"/>
          <p:nvPr/>
        </p:nvSpPr>
        <p:spPr>
          <a:xfrm>
            <a:off x="7084185" y="4368217"/>
            <a:ext cx="2458915" cy="1323439"/>
          </a:xfrm>
          <a:prstGeom prst="rect">
            <a:avLst/>
          </a:prstGeom>
          <a:noFill/>
        </p:spPr>
        <p:txBody>
          <a:bodyPr wrap="square" rtlCol="0">
            <a:spAutoFit/>
          </a:bodyPr>
          <a:lstStyle/>
          <a:p>
            <a:r>
              <a:rPr lang="en-GB" sz="1000" b="1" i="0" dirty="0">
                <a:solidFill>
                  <a:srgbClr val="000000"/>
                </a:solidFill>
                <a:effectLst/>
                <a:ea typeface="Calibri" panose="020F0502020204030204" pitchFamily="34" charset="0"/>
                <a:cs typeface="Calibri" panose="020F0502020204030204" pitchFamily="34" charset="0"/>
              </a:rPr>
              <a:t>Sound Patterns: Fairy Tales</a:t>
            </a:r>
          </a:p>
          <a:p>
            <a:r>
              <a:rPr lang="en-GB" sz="1000" b="0" i="0" dirty="0">
                <a:effectLst/>
                <a:ea typeface="Calibri" panose="020F0502020204030204" pitchFamily="34" charset="0"/>
                <a:cs typeface="Calibri" panose="020F0502020204030204" pitchFamily="34" charset="0"/>
              </a:rPr>
              <a:t>Through fairy tales we will  </a:t>
            </a:r>
            <a:r>
              <a:rPr lang="en-GB" sz="1000" dirty="0">
                <a:ea typeface="Calibri" panose="020F0502020204030204" pitchFamily="34" charset="0"/>
                <a:cs typeface="Calibri" panose="020F0502020204030204" pitchFamily="34" charset="0"/>
              </a:rPr>
              <a:t>learn</a:t>
            </a:r>
            <a:r>
              <a:rPr lang="en-US" sz="1000" dirty="0">
                <a:ea typeface="Calibri" panose="020F0502020204030204" pitchFamily="34" charset="0"/>
                <a:cs typeface="Calibri" panose="020F0502020204030204" pitchFamily="34" charset="0"/>
              </a:rPr>
              <a:t> about sound patterns (rhythms.) We will </a:t>
            </a:r>
            <a:r>
              <a:rPr lang="en-US" sz="1000" b="0" i="0" dirty="0">
                <a:effectLst/>
                <a:ea typeface="Calibri" panose="020F0502020204030204" pitchFamily="34" charset="0"/>
                <a:cs typeface="Calibri" panose="020F0502020204030204" pitchFamily="34" charset="0"/>
              </a:rPr>
              <a:t>explore clapping along to repeated words and phrases, creating rhythmic patterns to tell a familiar fairytale.</a:t>
            </a:r>
          </a:p>
          <a:p>
            <a:endParaRPr lang="en-GB" sz="1000" dirty="0">
              <a:highlight>
                <a:srgbClr val="FFFF00"/>
              </a:highlight>
            </a:endParaRPr>
          </a:p>
          <a:p>
            <a:endParaRPr lang="en-US" sz="1000" dirty="0"/>
          </a:p>
        </p:txBody>
      </p:sp>
      <p:sp>
        <p:nvSpPr>
          <p:cNvPr id="73" name="TextBox 72">
            <a:extLst>
              <a:ext uri="{FF2B5EF4-FFF2-40B4-BE49-F238E27FC236}">
                <a16:creationId xmlns:a16="http://schemas.microsoft.com/office/drawing/2014/main" id="{0051CF6A-67DC-44F1-8CA4-30B96CB7FBD7}"/>
              </a:ext>
            </a:extLst>
          </p:cNvPr>
          <p:cNvSpPr txBox="1"/>
          <p:nvPr/>
        </p:nvSpPr>
        <p:spPr>
          <a:xfrm>
            <a:off x="4285742" y="5662741"/>
            <a:ext cx="2673972" cy="1169551"/>
          </a:xfrm>
          <a:prstGeom prst="rect">
            <a:avLst/>
          </a:prstGeom>
          <a:noFill/>
        </p:spPr>
        <p:txBody>
          <a:bodyPr wrap="square" rtlCol="0">
            <a:spAutoFit/>
          </a:bodyPr>
          <a:lstStyle/>
          <a:p>
            <a:r>
              <a:rPr lang="en-US" sz="1000" b="1" dirty="0"/>
              <a:t>Themes and Artists</a:t>
            </a:r>
          </a:p>
          <a:p>
            <a:r>
              <a:rPr lang="en-US" sz="1000" dirty="0"/>
              <a:t>We will learn about the work of significant still life artists including Cezanne and Van Gogh and still life techniques. We will explore a wide variety of still </a:t>
            </a:r>
            <a:r>
              <a:rPr lang="en-US" sz="1000" dirty="0" err="1"/>
              <a:t>lifes</a:t>
            </a:r>
            <a:r>
              <a:rPr lang="en-US" sz="1000" dirty="0"/>
              <a:t> and learn about the use of </a:t>
            </a:r>
            <a:r>
              <a:rPr lang="en-US" sz="1000" dirty="0" err="1"/>
              <a:t>colour</a:t>
            </a:r>
            <a:r>
              <a:rPr lang="en-US" sz="1000" dirty="0"/>
              <a:t> and composition. We will create still life artwork.  </a:t>
            </a:r>
          </a:p>
        </p:txBody>
      </p:sp>
      <p:pic>
        <p:nvPicPr>
          <p:cNvPr id="54" name="Picture 53">
            <a:extLst>
              <a:ext uri="{FF2B5EF4-FFF2-40B4-BE49-F238E27FC236}">
                <a16:creationId xmlns:a16="http://schemas.microsoft.com/office/drawing/2014/main" id="{89E616D8-B334-4002-AFF1-B653241F77B4}"/>
              </a:ext>
            </a:extLst>
          </p:cNvPr>
          <p:cNvPicPr>
            <a:picLocks noChangeAspect="1"/>
          </p:cNvPicPr>
          <p:nvPr/>
        </p:nvPicPr>
        <p:blipFill>
          <a:blip r:embed="rId7"/>
          <a:stretch>
            <a:fillRect/>
          </a:stretch>
        </p:blipFill>
        <p:spPr>
          <a:xfrm>
            <a:off x="2470178" y="85511"/>
            <a:ext cx="1526267" cy="1567968"/>
          </a:xfrm>
          <a:prstGeom prst="rect">
            <a:avLst/>
          </a:prstGeom>
        </p:spPr>
      </p:pic>
    </p:spTree>
    <p:extLst>
      <p:ext uri="{BB962C8B-B14F-4D97-AF65-F5344CB8AC3E}">
        <p14:creationId xmlns:p14="http://schemas.microsoft.com/office/powerpoint/2010/main" val="2874926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a158a6a-454f-4afe-a7d4-2c9353e6d01f">
      <Terms xmlns="http://schemas.microsoft.com/office/infopath/2007/PartnerControls"/>
    </lcf76f155ced4ddcb4097134ff3c332f>
    <TaxCatchAll xmlns="27710824-13d0-4ff0-80b4-1133d42a801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E2EC87B58BD7A41A7D69ADEBD652E78" ma:contentTypeVersion="20" ma:contentTypeDescription="Create a new document." ma:contentTypeScope="" ma:versionID="2088e89a4c203a38a504b43b6077c5d1">
  <xsd:schema xmlns:xsd="http://www.w3.org/2001/XMLSchema" xmlns:xs="http://www.w3.org/2001/XMLSchema" xmlns:p="http://schemas.microsoft.com/office/2006/metadata/properties" xmlns:ns2="6a158a6a-454f-4afe-a7d4-2c9353e6d01f" xmlns:ns3="27710824-13d0-4ff0-80b4-1133d42a8012" targetNamespace="http://schemas.microsoft.com/office/2006/metadata/properties" ma:root="true" ma:fieldsID="a26314f3cac778e85415cd714f9bbe71" ns2:_="" ns3:_="">
    <xsd:import namespace="6a158a6a-454f-4afe-a7d4-2c9353e6d01f"/>
    <xsd:import namespace="27710824-13d0-4ff0-80b4-1133d42a801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158a6a-454f-4afe-a7d4-2c9353e6d0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9b1127a7-ea9e-42e0-b75c-90388b9b2f4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7710824-13d0-4ff0-80b4-1133d42a8012"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f82fe9f2-ec51-4e50-8215-75bb076ba325}" ma:internalName="TaxCatchAll" ma:showField="CatchAllData" ma:web="27710824-13d0-4ff0-80b4-1133d42a801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BFAC91D-BA4B-4311-B5FB-C3D24A6D3EB6}">
  <ds:schemaRefs>
    <ds:schemaRef ds:uri="http://schemas.microsoft.com/office/2006/documentManagement/types"/>
    <ds:schemaRef ds:uri="http://purl.org/dc/elements/1.1/"/>
    <ds:schemaRef ds:uri="0781c4ca-b66a-4230-97a3-a8e30a45abe1"/>
    <ds:schemaRef ds:uri="http://www.w3.org/XML/1998/namespace"/>
    <ds:schemaRef ds:uri="http://schemas.openxmlformats.org/package/2006/metadata/core-properties"/>
    <ds:schemaRef ds:uri="http://purl.org/dc/dcmitype/"/>
    <ds:schemaRef ds:uri="http://schemas.microsoft.com/office/2006/metadata/properties"/>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F3D2C6F0-CC74-4962-9942-F98FB5B1195F}"/>
</file>

<file path=customXml/itemProps3.xml><?xml version="1.0" encoding="utf-8"?>
<ds:datastoreItem xmlns:ds="http://schemas.openxmlformats.org/officeDocument/2006/customXml" ds:itemID="{49B35DAB-1654-4039-AA5B-082FDDC5C43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1662</TotalTime>
  <Words>599</Words>
  <Application>Microsoft Office PowerPoint</Application>
  <PresentationFormat>A4 Paper (210x297 mm)</PresentationFormat>
  <Paragraphs>49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9313123 office.3123</dc:creator>
  <cp:lastModifiedBy>Mrs Jarrett</cp:lastModifiedBy>
  <cp:revision>55</cp:revision>
  <cp:lastPrinted>2021-05-28T11:17:02Z</cp:lastPrinted>
  <dcterms:created xsi:type="dcterms:W3CDTF">2021-05-28T10:08:42Z</dcterms:created>
  <dcterms:modified xsi:type="dcterms:W3CDTF">2025-10-17T06:54:07Z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0x0101005E2EC87B58BD7A41A7D69ADEBD652E78</vt:lpwstr>
  </property>
</Properties>
</file>