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Jarrett" userId="0c7659d9-cbbb-4f57-bb2c-4c9b55b1b31f" providerId="ADAL" clId="{2D2C6B4C-363B-4326-99A2-79FCEA244BEF}"/>
    <pc:docChg chg="modSld">
      <pc:chgData name="Mrs Jarrett" userId="0c7659d9-cbbb-4f57-bb2c-4c9b55b1b31f" providerId="ADAL" clId="{2D2C6B4C-363B-4326-99A2-79FCEA244BEF}" dt="2025-07-17T06:44:53.876" v="29" actId="20577"/>
      <pc:docMkLst>
        <pc:docMk/>
      </pc:docMkLst>
      <pc:sldChg chg="modSp mod">
        <pc:chgData name="Mrs Jarrett" userId="0c7659d9-cbbb-4f57-bb2c-4c9b55b1b31f" providerId="ADAL" clId="{2D2C6B4C-363B-4326-99A2-79FCEA244BEF}" dt="2025-07-17T06:44:53.876" v="29" actId="20577"/>
        <pc:sldMkLst>
          <pc:docMk/>
          <pc:sldMk cId="287492650" sldId="256"/>
        </pc:sldMkLst>
        <pc:spChg chg="mod">
          <ac:chgData name="Mrs Jarrett" userId="0c7659d9-cbbb-4f57-bb2c-4c9b55b1b31f" providerId="ADAL" clId="{2D2C6B4C-363B-4326-99A2-79FCEA244BEF}" dt="2025-07-17T06:44:53.876" v="29" actId="20577"/>
          <ac:spMkLst>
            <pc:docMk/>
            <pc:sldMk cId="287492650" sldId="256"/>
            <ac:spMk id="43" creationId="{B9A5C11F-27CE-418B-A534-338F374AE5E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01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5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7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2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40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51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99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03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29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89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E4DE7-7F8A-4FF9-8E17-4EB95647ECFE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63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B62656C7-FA13-4C84-97F1-4787E0C107DE}"/>
              </a:ext>
            </a:extLst>
          </p:cNvPr>
          <p:cNvSpPr/>
          <p:nvPr/>
        </p:nvSpPr>
        <p:spPr>
          <a:xfrm>
            <a:off x="4339114" y="230521"/>
            <a:ext cx="5365443" cy="2385133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/>
          </a:p>
        </p:txBody>
      </p:sp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03E8DE4E-A95E-483A-A699-EABB5AA1488B}"/>
              </a:ext>
            </a:extLst>
          </p:cNvPr>
          <p:cNvSpPr/>
          <p:nvPr/>
        </p:nvSpPr>
        <p:spPr>
          <a:xfrm>
            <a:off x="129126" y="129652"/>
            <a:ext cx="2077432" cy="1261192"/>
          </a:xfrm>
          <a:prstGeom prst="round2Diag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/>
          </a:p>
        </p:txBody>
      </p:sp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4787B26A-CAFA-4122-9581-3993AFD111D0}"/>
              </a:ext>
            </a:extLst>
          </p:cNvPr>
          <p:cNvSpPr/>
          <p:nvPr/>
        </p:nvSpPr>
        <p:spPr>
          <a:xfrm>
            <a:off x="108974" y="1474342"/>
            <a:ext cx="1972687" cy="4093428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/>
          </a:p>
        </p:txBody>
      </p:sp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8238F6DB-F444-4881-B025-A9E420DFE549}"/>
              </a:ext>
            </a:extLst>
          </p:cNvPr>
          <p:cNvSpPr/>
          <p:nvPr/>
        </p:nvSpPr>
        <p:spPr>
          <a:xfrm>
            <a:off x="4339114" y="2689264"/>
            <a:ext cx="2641815" cy="1327512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/>
          </a:p>
        </p:txBody>
      </p:sp>
      <p:sp>
        <p:nvSpPr>
          <p:cNvPr id="14" name="Rectangle: Diagonal Corners Rounded 13">
            <a:extLst>
              <a:ext uri="{FF2B5EF4-FFF2-40B4-BE49-F238E27FC236}">
                <a16:creationId xmlns:a16="http://schemas.microsoft.com/office/drawing/2014/main" id="{2D3692A2-2089-469E-85F5-99870EEDF311}"/>
              </a:ext>
            </a:extLst>
          </p:cNvPr>
          <p:cNvSpPr/>
          <p:nvPr/>
        </p:nvSpPr>
        <p:spPr>
          <a:xfrm>
            <a:off x="127533" y="5702888"/>
            <a:ext cx="4018064" cy="1080511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2EC4A2F-C5DE-4CCC-8DB2-59F9D9C3A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164" y="1731340"/>
            <a:ext cx="1971465" cy="382006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BCBEE75-4041-4AEF-9595-72ECCC1E6E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230" y="5544202"/>
            <a:ext cx="2640178" cy="12136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951014B-E3ED-466A-AF6F-22D18013E9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9508" y="5501211"/>
            <a:ext cx="2573287" cy="1197744"/>
          </a:xfrm>
          <a:prstGeom prst="rect">
            <a:avLst/>
          </a:prstGeom>
        </p:spPr>
      </p:pic>
      <p:sp>
        <p:nvSpPr>
          <p:cNvPr id="32" name="Rectangle: Diagonal Corners Rounded 31">
            <a:extLst>
              <a:ext uri="{FF2B5EF4-FFF2-40B4-BE49-F238E27FC236}">
                <a16:creationId xmlns:a16="http://schemas.microsoft.com/office/drawing/2014/main" id="{636DECAC-2F18-46A6-ADDE-660CB269DD6E}"/>
              </a:ext>
            </a:extLst>
          </p:cNvPr>
          <p:cNvSpPr/>
          <p:nvPr/>
        </p:nvSpPr>
        <p:spPr>
          <a:xfrm>
            <a:off x="8098286" y="357528"/>
            <a:ext cx="1504630" cy="262217"/>
          </a:xfrm>
          <a:prstGeom prst="round2Diag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CCC7A50-1E51-417D-BBDA-7AF9CE5175D3}"/>
              </a:ext>
            </a:extLst>
          </p:cNvPr>
          <p:cNvSpPr txBox="1"/>
          <p:nvPr/>
        </p:nvSpPr>
        <p:spPr>
          <a:xfrm>
            <a:off x="8126361" y="352299"/>
            <a:ext cx="1504630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38" b="1" dirty="0">
                <a:solidFill>
                  <a:schemeClr val="bg1"/>
                </a:solidFill>
              </a:rPr>
              <a:t>TOPIC OVERVIEW</a:t>
            </a:r>
            <a:endParaRPr lang="en-GB" sz="1138" b="1" dirty="0">
              <a:solidFill>
                <a:schemeClr val="bg1"/>
              </a:solidFill>
            </a:endParaRPr>
          </a:p>
        </p:txBody>
      </p:sp>
      <p:sp>
        <p:nvSpPr>
          <p:cNvPr id="34" name="Rectangle: Diagonal Corners Rounded 33">
            <a:extLst>
              <a:ext uri="{FF2B5EF4-FFF2-40B4-BE49-F238E27FC236}">
                <a16:creationId xmlns:a16="http://schemas.microsoft.com/office/drawing/2014/main" id="{8A26E71E-1D93-4303-BFF3-A5F608277CDC}"/>
              </a:ext>
            </a:extLst>
          </p:cNvPr>
          <p:cNvSpPr/>
          <p:nvPr/>
        </p:nvSpPr>
        <p:spPr>
          <a:xfrm>
            <a:off x="1076859" y="1517748"/>
            <a:ext cx="948840" cy="250070"/>
          </a:xfrm>
          <a:prstGeom prst="round2Diag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327A914-7E4B-4A78-A7A8-2B183988055F}"/>
              </a:ext>
            </a:extLst>
          </p:cNvPr>
          <p:cNvSpPr txBox="1"/>
          <p:nvPr/>
        </p:nvSpPr>
        <p:spPr>
          <a:xfrm>
            <a:off x="1220984" y="1506265"/>
            <a:ext cx="835200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ENGLISH</a:t>
            </a:r>
            <a:endParaRPr lang="en-GB" sz="975" b="1" dirty="0">
              <a:solidFill>
                <a:schemeClr val="bg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8EFB4DA6-B0C8-40A0-9658-92E67EE644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2281" y="1794844"/>
            <a:ext cx="1153316" cy="24767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6A906BF-7CD9-49CF-8AE7-148C4AD7B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0209" y="2728969"/>
            <a:ext cx="491743" cy="247671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939B9080-EA0F-45A5-8BB1-C668E8DF89F6}"/>
              </a:ext>
            </a:extLst>
          </p:cNvPr>
          <p:cNvSpPr txBox="1"/>
          <p:nvPr/>
        </p:nvSpPr>
        <p:spPr>
          <a:xfrm>
            <a:off x="3035985" y="1792950"/>
            <a:ext cx="1142609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MATHEMATICS</a:t>
            </a:r>
            <a:endParaRPr lang="en-GB" sz="975" b="1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835012C-E248-476E-98E5-B0FBE0B6D680}"/>
              </a:ext>
            </a:extLst>
          </p:cNvPr>
          <p:cNvSpPr txBox="1"/>
          <p:nvPr/>
        </p:nvSpPr>
        <p:spPr>
          <a:xfrm>
            <a:off x="6588609" y="2727308"/>
            <a:ext cx="337546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RE</a:t>
            </a:r>
            <a:endParaRPr lang="en-GB" sz="975" b="1" dirty="0">
              <a:solidFill>
                <a:schemeClr val="bg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3BB634BC-D462-4225-B115-407652B2E1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7294" y="2691988"/>
            <a:ext cx="2640178" cy="132478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DC5DDA9-A636-4BE7-84D3-B19CF2D446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7354" y="4090386"/>
            <a:ext cx="2640178" cy="134856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1FF63C65-25F3-4093-8A43-71E537B06E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3862" y="4090386"/>
            <a:ext cx="2640178" cy="139332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9DFE1AE1-408D-4885-8082-7D2320A7DE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6626" y="2732069"/>
            <a:ext cx="614365" cy="247671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8F4BF5C8-3A52-4F28-8165-9AE9454715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4460" y="4134364"/>
            <a:ext cx="1721695" cy="247671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27ECBFFA-F669-4F09-BD38-553487A6CB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00566" y="4147349"/>
            <a:ext cx="736615" cy="247671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547400CB-98A0-4064-B430-BAFF350FD8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62279" y="5809273"/>
            <a:ext cx="525333" cy="247671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5921C644-530F-4FE5-98B1-21D2AAF1AC42}"/>
              </a:ext>
            </a:extLst>
          </p:cNvPr>
          <p:cNvSpPr txBox="1"/>
          <p:nvPr/>
        </p:nvSpPr>
        <p:spPr>
          <a:xfrm>
            <a:off x="9150911" y="2732726"/>
            <a:ext cx="495343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PSHE</a:t>
            </a:r>
            <a:endParaRPr lang="en-GB" sz="975" b="1" dirty="0">
              <a:solidFill>
                <a:schemeClr val="bg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9D3F9CA-546A-4034-B270-D0BA958BE1F5}"/>
              </a:ext>
            </a:extLst>
          </p:cNvPr>
          <p:cNvSpPr txBox="1"/>
          <p:nvPr/>
        </p:nvSpPr>
        <p:spPr>
          <a:xfrm>
            <a:off x="8996225" y="4152646"/>
            <a:ext cx="676570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MUSIC</a:t>
            </a:r>
            <a:endParaRPr lang="en-GB" sz="975" b="1" dirty="0">
              <a:solidFill>
                <a:schemeClr val="bg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956333B-4BA1-458A-B1BB-1B8CA983E209}"/>
              </a:ext>
            </a:extLst>
          </p:cNvPr>
          <p:cNvSpPr txBox="1"/>
          <p:nvPr/>
        </p:nvSpPr>
        <p:spPr>
          <a:xfrm>
            <a:off x="5318760" y="4134364"/>
            <a:ext cx="1662111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E-SAFETY &amp; COMPUTING</a:t>
            </a:r>
            <a:endParaRPr lang="en-GB" sz="975" b="1" dirty="0">
              <a:solidFill>
                <a:schemeClr val="bg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7479758-9A6C-49A5-B9DE-CFD0DFA14A92}"/>
              </a:ext>
            </a:extLst>
          </p:cNvPr>
          <p:cNvSpPr txBox="1"/>
          <p:nvPr/>
        </p:nvSpPr>
        <p:spPr>
          <a:xfrm>
            <a:off x="3515029" y="5782790"/>
            <a:ext cx="508564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SMSC</a:t>
            </a:r>
            <a:endParaRPr lang="en-GB" sz="975" b="1" dirty="0">
              <a:solidFill>
                <a:schemeClr val="bg1"/>
              </a:solidFill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3D8120D-B23D-4EE5-B1BB-7816F9DB0E53}"/>
              </a:ext>
            </a:extLst>
          </p:cNvPr>
          <p:cNvGrpSpPr/>
          <p:nvPr/>
        </p:nvGrpSpPr>
        <p:grpSpPr>
          <a:xfrm>
            <a:off x="9171658" y="5596453"/>
            <a:ext cx="453848" cy="259983"/>
            <a:chOff x="6741091" y="5129445"/>
            <a:chExt cx="453848" cy="259983"/>
          </a:xfrm>
        </p:grpSpPr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015F822E-177B-40F4-803D-9B9EA0D0A4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741091" y="5141757"/>
              <a:ext cx="444607" cy="247671"/>
            </a:xfrm>
            <a:prstGeom prst="rect">
              <a:avLst/>
            </a:prstGeom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287CF4E-642A-49F1-82DF-DF4EB3CB9267}"/>
                </a:ext>
              </a:extLst>
            </p:cNvPr>
            <p:cNvSpPr txBox="1"/>
            <p:nvPr/>
          </p:nvSpPr>
          <p:spPr>
            <a:xfrm>
              <a:off x="6834742" y="5129445"/>
              <a:ext cx="360197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75" b="1" dirty="0">
                  <a:solidFill>
                    <a:schemeClr val="bg1"/>
                  </a:solidFill>
                </a:rPr>
                <a:t>PE</a:t>
              </a:r>
              <a:endParaRPr lang="en-GB" sz="975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0A374F86-175C-47D0-8C78-B1351CAA25B7}"/>
              </a:ext>
            </a:extLst>
          </p:cNvPr>
          <p:cNvSpPr txBox="1"/>
          <p:nvPr/>
        </p:nvSpPr>
        <p:spPr>
          <a:xfrm>
            <a:off x="127532" y="219373"/>
            <a:ext cx="1947529" cy="132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Movers and Shakers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Unicorn Class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Autumn Term 1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September 2025</a:t>
            </a:r>
          </a:p>
          <a:p>
            <a:pPr algn="ctr"/>
            <a:endParaRPr lang="en-US" sz="1625" b="1" dirty="0">
              <a:solidFill>
                <a:schemeClr val="bg1"/>
              </a:solidFill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09C919F-C3BB-4ED5-84D6-BD51CEED735E}"/>
              </a:ext>
            </a:extLst>
          </p:cNvPr>
          <p:cNvGrpSpPr/>
          <p:nvPr/>
        </p:nvGrpSpPr>
        <p:grpSpPr>
          <a:xfrm>
            <a:off x="6343435" y="5629582"/>
            <a:ext cx="516051" cy="249831"/>
            <a:chOff x="4187242" y="5129445"/>
            <a:chExt cx="516051" cy="249831"/>
          </a:xfrm>
        </p:grpSpPr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94A54CD9-AA80-4B8A-9321-814427846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200828" y="5131605"/>
              <a:ext cx="502465" cy="247671"/>
            </a:xfrm>
            <a:prstGeom prst="rect">
              <a:avLst/>
            </a:prstGeom>
          </p:spPr>
        </p:pic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26F14C9-7F9E-4247-B96F-D35BC629E865}"/>
                </a:ext>
              </a:extLst>
            </p:cNvPr>
            <p:cNvSpPr txBox="1"/>
            <p:nvPr/>
          </p:nvSpPr>
          <p:spPr>
            <a:xfrm>
              <a:off x="4187242" y="5129445"/>
              <a:ext cx="511431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75" b="1" dirty="0">
                  <a:solidFill>
                    <a:schemeClr val="bg1"/>
                  </a:solidFill>
                </a:rPr>
                <a:t>ART</a:t>
              </a:r>
              <a:endParaRPr lang="en-GB" sz="975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4D855731-983B-4A04-AF5D-C6417EFFC79A}"/>
              </a:ext>
            </a:extLst>
          </p:cNvPr>
          <p:cNvSpPr txBox="1"/>
          <p:nvPr/>
        </p:nvSpPr>
        <p:spPr>
          <a:xfrm>
            <a:off x="4406791" y="715329"/>
            <a:ext cx="52660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 </a:t>
            </a:r>
            <a:r>
              <a:rPr lang="en-US" sz="1000" b="1" dirty="0"/>
              <a:t>Historians, </a:t>
            </a:r>
            <a:r>
              <a:rPr lang="en-US" sz="1000" dirty="0"/>
              <a:t>we will learn about the lives of significant people in history and the impact they had on our society. Specifically, we will learn about explorers and activists; learning how to use timelines and other historical sources to find out about them and their impact on history. </a:t>
            </a:r>
          </a:p>
          <a:p>
            <a:r>
              <a:rPr lang="en-US" sz="1000" dirty="0"/>
              <a:t>As</a:t>
            </a:r>
            <a:r>
              <a:rPr lang="en-US" sz="1000" b="1" dirty="0"/>
              <a:t> Geographers, </a:t>
            </a:r>
            <a:r>
              <a:rPr lang="en-US" sz="1000" dirty="0"/>
              <a:t>we will learn to use geographical sources to explore parts of the world linked to our significant historical people.</a:t>
            </a:r>
          </a:p>
          <a:p>
            <a:r>
              <a:rPr lang="en-US" sz="1000" dirty="0"/>
              <a:t>As </a:t>
            </a:r>
            <a:r>
              <a:rPr lang="en-US" sz="1000" b="1" dirty="0"/>
              <a:t>Design Technologists</a:t>
            </a:r>
            <a:r>
              <a:rPr lang="en-US" sz="1000" dirty="0"/>
              <a:t>, we will have a go at immortalising the lives of a significant person in history by making a memorial, as well as making models of transport that the explorers may have used on their journeys. </a:t>
            </a:r>
          </a:p>
          <a:p>
            <a:r>
              <a:rPr lang="en-US" sz="1000" dirty="0"/>
              <a:t>As  </a:t>
            </a:r>
            <a:r>
              <a:rPr lang="en-US" sz="1000" b="1" dirty="0"/>
              <a:t>Scientists</a:t>
            </a:r>
            <a:r>
              <a:rPr lang="en-US" sz="1000" dirty="0"/>
              <a:t>, we will learn about some of the scientific discoveries of these significant people including those relating to the human body and living things, as well as illnesses and germs.</a:t>
            </a:r>
            <a:endParaRPr lang="en-US" sz="1000" b="1" dirty="0"/>
          </a:p>
          <a:p>
            <a:endParaRPr lang="en-US" sz="1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9A5C11F-27CE-418B-A534-338F374AE5E0}"/>
              </a:ext>
            </a:extLst>
          </p:cNvPr>
          <p:cNvSpPr txBox="1"/>
          <p:nvPr/>
        </p:nvSpPr>
        <p:spPr>
          <a:xfrm>
            <a:off x="4381431" y="2733026"/>
            <a:ext cx="24589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0" dirty="0">
                <a:solidFill>
                  <a:srgbClr val="000000"/>
                </a:solidFill>
                <a:effectLst/>
              </a:rPr>
              <a:t>Why do most Christians call God a ‘creator?’</a:t>
            </a:r>
          </a:p>
          <a:p>
            <a:r>
              <a:rPr lang="en-GB" sz="1000" dirty="0">
                <a:solidFill>
                  <a:srgbClr val="000000"/>
                </a:solidFill>
              </a:rPr>
              <a:t>We will explore the Creation of the world and </a:t>
            </a:r>
            <a:r>
              <a:rPr lang="en-US" sz="1000" dirty="0"/>
              <a:t>the importance of God </a:t>
            </a:r>
            <a:r>
              <a:rPr lang="en-US" sz="1000"/>
              <a:t>to Christians. </a:t>
            </a:r>
            <a:r>
              <a:rPr lang="en-US" sz="1000" dirty="0"/>
              <a:t>We will describe God’s characteristics shown in the Creation story. We will explore why it is important to look after our world and the environment around us.</a:t>
            </a:r>
            <a:endParaRPr lang="en-GB" sz="1000" b="1" dirty="0">
              <a:solidFill>
                <a:srgbClr val="00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B5EC213-01E7-4176-9C18-F55FBE4E417F}"/>
              </a:ext>
            </a:extLst>
          </p:cNvPr>
          <p:cNvSpPr txBox="1"/>
          <p:nvPr/>
        </p:nvSpPr>
        <p:spPr>
          <a:xfrm>
            <a:off x="7124102" y="2839746"/>
            <a:ext cx="24589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Physical health and well-being</a:t>
            </a:r>
          </a:p>
          <a:p>
            <a:r>
              <a:rPr lang="en-US" sz="1000" dirty="0"/>
              <a:t>We will think about how we can eat well, the importance of physical activity, sleep and rest, as well as basic health and hygiene routines.</a:t>
            </a:r>
          </a:p>
          <a:p>
            <a:r>
              <a:rPr lang="en-US" sz="1000" dirty="0"/>
              <a:t>We will consider people who help us to stay healthy and well.</a:t>
            </a:r>
          </a:p>
          <a:p>
            <a:endParaRPr lang="en-US" sz="1000" dirty="0">
              <a:highlight>
                <a:srgbClr val="00FF00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AEAF32-AAFF-4A5D-873B-C70FB674404C}"/>
              </a:ext>
            </a:extLst>
          </p:cNvPr>
          <p:cNvSpPr txBox="1"/>
          <p:nvPr/>
        </p:nvSpPr>
        <p:spPr>
          <a:xfrm>
            <a:off x="294003" y="6036315"/>
            <a:ext cx="32159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part of our SMSC curriculum, children will participate in a variety of activities including; Fairtrade Fortnight, Black History Month and World Mental Health Day. </a:t>
            </a:r>
            <a:endParaRPr lang="en-GB" sz="1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B3E0BA9-2D90-4E24-8C91-7B4A5FF4118E}"/>
              </a:ext>
            </a:extLst>
          </p:cNvPr>
          <p:cNvSpPr txBox="1"/>
          <p:nvPr/>
        </p:nvSpPr>
        <p:spPr>
          <a:xfrm>
            <a:off x="2230475" y="2287155"/>
            <a:ext cx="196353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Children will be taught key aspects of the following: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Place Value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Addition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Subtraction</a:t>
            </a:r>
          </a:p>
          <a:p>
            <a:endParaRPr lang="en-US" sz="1000" dirty="0"/>
          </a:p>
          <a:p>
            <a:r>
              <a:rPr lang="en-US" sz="1000" b="1" dirty="0"/>
              <a:t>How you can help at home: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Ensure your child completes their CGP books every week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Support your child to learn their number bonds to 10/100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Practice counting in 2s, 5s and 10s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Explore the app One Minute </a:t>
            </a:r>
            <a:r>
              <a:rPr lang="en-US" sz="1000" dirty="0" err="1"/>
              <a:t>Maths</a:t>
            </a:r>
            <a:r>
              <a:rPr lang="en-US" sz="1000" dirty="0"/>
              <a:t> to develop your child’s quick recall</a:t>
            </a:r>
          </a:p>
          <a:p>
            <a:endParaRPr lang="en-US" sz="10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719C5D5-BCFD-4481-8355-E3B750002573}"/>
              </a:ext>
            </a:extLst>
          </p:cNvPr>
          <p:cNvSpPr txBox="1"/>
          <p:nvPr/>
        </p:nvSpPr>
        <p:spPr>
          <a:xfrm>
            <a:off x="4381431" y="4436652"/>
            <a:ext cx="24589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In Computing </a:t>
            </a:r>
            <a:r>
              <a:rPr lang="en-US" sz="1000" dirty="0"/>
              <a:t>we will be thinking about the technology around us; what it is, how we use it and the information we can get from it. We will learn how we can use technology safely and responsibly.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BD3B849-548D-4343-BA5C-09BD53FCC753}"/>
              </a:ext>
            </a:extLst>
          </p:cNvPr>
          <p:cNvSpPr txBox="1"/>
          <p:nvPr/>
        </p:nvSpPr>
        <p:spPr>
          <a:xfrm>
            <a:off x="7150138" y="5654522"/>
            <a:ext cx="2452778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00" b="1" dirty="0"/>
              <a:t>Multi-skills</a:t>
            </a:r>
          </a:p>
          <a:p>
            <a:r>
              <a:rPr lang="en-US" sz="1000" dirty="0"/>
              <a:t>We will be developing our agility and coordination through a variety of games.</a:t>
            </a:r>
          </a:p>
          <a:p>
            <a:r>
              <a:rPr lang="en-US" sz="1000" b="1" dirty="0"/>
              <a:t>Athletics</a:t>
            </a:r>
          </a:p>
          <a:p>
            <a:r>
              <a:rPr lang="en-US" sz="1000" dirty="0"/>
              <a:t>We will </a:t>
            </a:r>
            <a:r>
              <a:rPr lang="en-US" sz="1000" dirty="0" err="1"/>
              <a:t>practise</a:t>
            </a:r>
            <a:r>
              <a:rPr lang="en-US" sz="1000" dirty="0"/>
              <a:t> throwing, jumping and developing our speed for running.  </a:t>
            </a:r>
          </a:p>
          <a:p>
            <a:endParaRPr lang="en-US" sz="1000" dirty="0">
              <a:highlight>
                <a:srgbClr val="FFFF00"/>
              </a:highlight>
              <a:cs typeface="Calibri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492B5FF-90D4-45DE-9E1D-F1CD484B243D}"/>
              </a:ext>
            </a:extLst>
          </p:cNvPr>
          <p:cNvSpPr txBox="1"/>
          <p:nvPr/>
        </p:nvSpPr>
        <p:spPr>
          <a:xfrm>
            <a:off x="108974" y="1749801"/>
            <a:ext cx="196608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Biographies</a:t>
            </a:r>
            <a:r>
              <a:rPr lang="en-US" sz="1000" dirty="0"/>
              <a:t>: we will think about using significant events in a person’s life in chronological order, as well as the use of past tense to tell stories. </a:t>
            </a:r>
          </a:p>
          <a:p>
            <a:r>
              <a:rPr lang="en-US" sz="1000" b="1" dirty="0"/>
              <a:t>Posters</a:t>
            </a:r>
            <a:r>
              <a:rPr lang="en-US" sz="1000" dirty="0"/>
              <a:t>: we will think about how posters can be persuasive by sharing a particular viewpoint.</a:t>
            </a:r>
            <a:endParaRPr lang="en-US" sz="1000" dirty="0">
              <a:cs typeface="Calibri" panose="020F0502020204030204"/>
            </a:endParaRPr>
          </a:p>
          <a:p>
            <a:r>
              <a:rPr lang="en-US" sz="1000" b="1" dirty="0"/>
              <a:t>Speeches</a:t>
            </a:r>
            <a:r>
              <a:rPr lang="en-US" sz="1000" dirty="0"/>
              <a:t>: we will reflect on our own opinions and give reasons for them.</a:t>
            </a:r>
            <a:endParaRPr lang="en-US" sz="1000" dirty="0">
              <a:cs typeface="Calibri" panose="020F0502020204030204"/>
            </a:endParaRPr>
          </a:p>
          <a:p>
            <a:endParaRPr lang="en-US" sz="1000" dirty="0"/>
          </a:p>
          <a:p>
            <a:r>
              <a:rPr lang="en-US" sz="1000" b="1" dirty="0"/>
              <a:t>How you can help at home: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Ensure homework is completed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Read regularly at home together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Support your child to learn their spellings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Encourage writing experiences where possible</a:t>
            </a:r>
            <a:endParaRPr lang="en-US" sz="1000" dirty="0">
              <a:cs typeface="Calibri"/>
            </a:endParaRPr>
          </a:p>
          <a:p>
            <a:endParaRPr lang="en-US" sz="10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A93261E-2FB7-40C5-9705-60C67096CB12}"/>
              </a:ext>
            </a:extLst>
          </p:cNvPr>
          <p:cNvSpPr txBox="1"/>
          <p:nvPr/>
        </p:nvSpPr>
        <p:spPr>
          <a:xfrm>
            <a:off x="7084185" y="4368217"/>
            <a:ext cx="24589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0" dirty="0">
                <a:solidFill>
                  <a:srgbClr val="000000"/>
                </a:solidFill>
                <a:effectLst/>
              </a:rPr>
              <a:t>Contrasting Dynamics: Space</a:t>
            </a:r>
          </a:p>
          <a:p>
            <a:r>
              <a:rPr lang="en-GB" sz="1000" b="0" i="0" dirty="0">
                <a:effectLst/>
              </a:rPr>
              <a:t>We will</a:t>
            </a:r>
            <a:r>
              <a:rPr lang="en-GB" sz="1000" dirty="0"/>
              <a:t> </a:t>
            </a:r>
            <a:r>
              <a:rPr lang="en-GB" sz="1000"/>
              <a:t>learn to develop </a:t>
            </a:r>
            <a:r>
              <a:rPr lang="en-GB" sz="1000" dirty="0"/>
              <a:t>our </a:t>
            </a:r>
            <a:r>
              <a:rPr lang="en-US" sz="1000" b="0" i="0" dirty="0">
                <a:effectLst/>
              </a:rPr>
              <a:t>knowledge and understanding of dynamics using instruments and learn to compose and play rhythms to represent planets.</a:t>
            </a:r>
            <a:endParaRPr lang="en-GB" sz="1000" dirty="0">
              <a:highlight>
                <a:srgbClr val="00FF00"/>
              </a:highlight>
            </a:endParaRPr>
          </a:p>
          <a:p>
            <a:endParaRPr lang="en-US" sz="10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051CF6A-67DC-44F1-8CA4-30B96CB7FBD7}"/>
              </a:ext>
            </a:extLst>
          </p:cNvPr>
          <p:cNvSpPr txBox="1"/>
          <p:nvPr/>
        </p:nvSpPr>
        <p:spPr>
          <a:xfrm>
            <a:off x="4270068" y="5691656"/>
            <a:ext cx="23427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Themes and Artists</a:t>
            </a:r>
          </a:p>
          <a:p>
            <a:r>
              <a:rPr lang="en-US" sz="1000" dirty="0"/>
              <a:t>We will use our historical theme to focus on the skills of still life painting and drawing. We will use artists such as Van Gogh, Cezanne and Kandinsky for our inspiration.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89E616D8-B334-4002-AFF1-B653241F77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70178" y="85511"/>
            <a:ext cx="1526267" cy="156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158a6a-454f-4afe-a7d4-2c9353e6d01f">
      <Terms xmlns="http://schemas.microsoft.com/office/infopath/2007/PartnerControls"/>
    </lcf76f155ced4ddcb4097134ff3c332f>
    <TaxCatchAll xmlns="27710824-13d0-4ff0-80b4-1133d42a801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2EC87B58BD7A41A7D69ADEBD652E78" ma:contentTypeVersion="20" ma:contentTypeDescription="Create a new document." ma:contentTypeScope="" ma:versionID="2088e89a4c203a38a504b43b6077c5d1">
  <xsd:schema xmlns:xsd="http://www.w3.org/2001/XMLSchema" xmlns:xs="http://www.w3.org/2001/XMLSchema" xmlns:p="http://schemas.microsoft.com/office/2006/metadata/properties" xmlns:ns2="6a158a6a-454f-4afe-a7d4-2c9353e6d01f" xmlns:ns3="27710824-13d0-4ff0-80b4-1133d42a8012" targetNamespace="http://schemas.microsoft.com/office/2006/metadata/properties" ma:root="true" ma:fieldsID="a26314f3cac778e85415cd714f9bbe71" ns2:_="" ns3:_="">
    <xsd:import namespace="6a158a6a-454f-4afe-a7d4-2c9353e6d01f"/>
    <xsd:import namespace="27710824-13d0-4ff0-80b4-1133d42a80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58a6a-454f-4afe-a7d4-2c9353e6d0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b1127a7-ea9e-42e0-b75c-90388b9b2f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10824-13d0-4ff0-80b4-1133d42a80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82fe9f2-ec51-4e50-8215-75bb076ba325}" ma:internalName="TaxCatchAll" ma:showField="CatchAllData" ma:web="27710824-13d0-4ff0-80b4-1133d42a80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B35DAB-1654-4039-AA5B-082FDDC5C4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FAC91D-BA4B-4311-B5FB-C3D24A6D3EB6}">
  <ds:schemaRefs>
    <ds:schemaRef ds:uri="http://schemas.microsoft.com/office/2006/documentManagement/types"/>
    <ds:schemaRef ds:uri="http://purl.org/dc/elements/1.1/"/>
    <ds:schemaRef ds:uri="0781c4ca-b66a-4230-97a3-a8e30a45abe1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  <ds:schemaRef ds:uri="6a158a6a-454f-4afe-a7d4-2c9353e6d01f"/>
    <ds:schemaRef ds:uri="27710824-13d0-4ff0-80b4-1133d42a8012"/>
  </ds:schemaRefs>
</ds:datastoreItem>
</file>

<file path=customXml/itemProps3.xml><?xml version="1.0" encoding="utf-8"?>
<ds:datastoreItem xmlns:ds="http://schemas.openxmlformats.org/officeDocument/2006/customXml" ds:itemID="{5034F6FB-A92D-40D5-8DE0-FD44F83960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58a6a-454f-4afe-a7d4-2c9353e6d01f"/>
    <ds:schemaRef ds:uri="27710824-13d0-4ff0-80b4-1133d42a80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1630</TotalTime>
  <Words>588</Words>
  <Application>Microsoft Office PowerPoint</Application>
  <PresentationFormat>A4 Paper (210x297 mm)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9313123 office.3123</dc:creator>
  <cp:lastModifiedBy>Mrs Jarrett</cp:lastModifiedBy>
  <cp:revision>54</cp:revision>
  <cp:lastPrinted>2021-05-28T11:17:02Z</cp:lastPrinted>
  <dcterms:created xsi:type="dcterms:W3CDTF">2021-05-28T10:08:42Z</dcterms:created>
  <dcterms:modified xsi:type="dcterms:W3CDTF">2025-07-17T06:44:58Z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0x0101005E2EC87B58BD7A41A7D69ADEBD652E78</vt:lpwstr>
  </property>
  <property fmtid="{D5CDD505-2E9C-101B-9397-08002B2CF9AE}" pid="3" name="MediaServiceImageTags">
    <vt:lpwstr/>
  </property>
</Properties>
</file>