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2D2C6B4C-363B-4326-99A2-79FCEA244BEF}"/>
    <pc:docChg chg="modSld">
      <pc:chgData name="Mrs Jarrett" userId="0c7659d9-cbbb-4f57-bb2c-4c9b55b1b31f" providerId="ADAL" clId="{2D2C6B4C-363B-4326-99A2-79FCEA244BEF}" dt="2025-07-17T06:44:53.876" v="29" actId="20577"/>
      <pc:docMkLst>
        <pc:docMk/>
      </pc:docMkLst>
      <pc:sldChg chg="modSp mod">
        <pc:chgData name="Mrs Jarrett" userId="0c7659d9-cbbb-4f57-bb2c-4c9b55b1b31f" providerId="ADAL" clId="{2D2C6B4C-363B-4326-99A2-79FCEA244BEF}" dt="2025-07-17T06:44:53.876" v="29" actId="20577"/>
        <pc:sldMkLst>
          <pc:docMk/>
          <pc:sldMk cId="287492650" sldId="256"/>
        </pc:sldMkLst>
        <pc:spChg chg="mod">
          <ac:chgData name="Mrs Jarrett" userId="0c7659d9-cbbb-4f57-bb2c-4c9b55b1b31f" providerId="ADAL" clId="{2D2C6B4C-363B-4326-99A2-79FCEA244BEF}" dt="2025-07-17T06:44:53.876" v="29" actId="20577"/>
          <ac:spMkLst>
            <pc:docMk/>
            <pc:sldMk cId="287492650" sldId="256"/>
            <ac:spMk id="43" creationId="{B9A5C11F-27CE-418B-A534-338F374AE5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4DE7-7F8A-4FF9-8E17-4EB95647ECFE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62656C7-FA13-4C84-97F1-4787E0C107DE}"/>
              </a:ext>
            </a:extLst>
          </p:cNvPr>
          <p:cNvSpPr/>
          <p:nvPr/>
        </p:nvSpPr>
        <p:spPr>
          <a:xfrm>
            <a:off x="4339114" y="230521"/>
            <a:ext cx="5365443" cy="2385133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3E8DE4E-A95E-483A-A699-EABB5AA1488B}"/>
              </a:ext>
            </a:extLst>
          </p:cNvPr>
          <p:cNvSpPr/>
          <p:nvPr/>
        </p:nvSpPr>
        <p:spPr>
          <a:xfrm>
            <a:off x="129126" y="129652"/>
            <a:ext cx="2077432" cy="126119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787B26A-CAFA-4122-9581-3993AFD111D0}"/>
              </a:ext>
            </a:extLst>
          </p:cNvPr>
          <p:cNvSpPr/>
          <p:nvPr/>
        </p:nvSpPr>
        <p:spPr>
          <a:xfrm>
            <a:off x="108974" y="1474342"/>
            <a:ext cx="1972687" cy="4093428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238F6DB-F444-4881-B025-A9E420DFE549}"/>
              </a:ext>
            </a:extLst>
          </p:cNvPr>
          <p:cNvSpPr/>
          <p:nvPr/>
        </p:nvSpPr>
        <p:spPr>
          <a:xfrm>
            <a:off x="4339114" y="2689264"/>
            <a:ext cx="2641815" cy="1327512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2D3692A2-2089-469E-85F5-99870EEDF311}"/>
              </a:ext>
            </a:extLst>
          </p:cNvPr>
          <p:cNvSpPr/>
          <p:nvPr/>
        </p:nvSpPr>
        <p:spPr>
          <a:xfrm>
            <a:off x="127533" y="5702888"/>
            <a:ext cx="4018064" cy="108051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EC4A2F-C5DE-4CCC-8DB2-59F9D9C3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64" y="1731340"/>
            <a:ext cx="1971465" cy="38200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CBEE75-4041-4AEF-9595-72ECCC1E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230" y="5544202"/>
            <a:ext cx="2640178" cy="12136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51014B-E3ED-466A-AF6F-22D18013E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508" y="5501211"/>
            <a:ext cx="2573287" cy="1197744"/>
          </a:xfrm>
          <a:prstGeom prst="rect">
            <a:avLst/>
          </a:prstGeom>
        </p:spPr>
      </p:pic>
      <p:sp>
        <p:nvSpPr>
          <p:cNvPr id="32" name="Rectangle: Diagonal Corners Rounded 31">
            <a:extLst>
              <a:ext uri="{FF2B5EF4-FFF2-40B4-BE49-F238E27FC236}">
                <a16:creationId xmlns:a16="http://schemas.microsoft.com/office/drawing/2014/main" id="{636DECAC-2F18-46A6-ADDE-660CB269DD6E}"/>
              </a:ext>
            </a:extLst>
          </p:cNvPr>
          <p:cNvSpPr/>
          <p:nvPr/>
        </p:nvSpPr>
        <p:spPr>
          <a:xfrm>
            <a:off x="8098286" y="357528"/>
            <a:ext cx="1504630" cy="2622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CC7A50-1E51-417D-BBDA-7AF9CE5175D3}"/>
              </a:ext>
            </a:extLst>
          </p:cNvPr>
          <p:cNvSpPr txBox="1"/>
          <p:nvPr/>
        </p:nvSpPr>
        <p:spPr>
          <a:xfrm>
            <a:off x="8126361" y="352299"/>
            <a:ext cx="15046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8" b="1" dirty="0">
                <a:solidFill>
                  <a:schemeClr val="bg1"/>
                </a:solidFill>
              </a:rPr>
              <a:t>TOPIC OVERVIEW</a:t>
            </a:r>
            <a:endParaRPr lang="en-GB" sz="1138" b="1" dirty="0">
              <a:solidFill>
                <a:schemeClr val="bg1"/>
              </a:solidFill>
            </a:endParaRPr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8A26E71E-1D93-4303-BFF3-A5F608277CDC}"/>
              </a:ext>
            </a:extLst>
          </p:cNvPr>
          <p:cNvSpPr/>
          <p:nvPr/>
        </p:nvSpPr>
        <p:spPr>
          <a:xfrm>
            <a:off x="1076859" y="1517748"/>
            <a:ext cx="948840" cy="25007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27A914-7E4B-4A78-A7A8-2B183988055F}"/>
              </a:ext>
            </a:extLst>
          </p:cNvPr>
          <p:cNvSpPr txBox="1"/>
          <p:nvPr/>
        </p:nvSpPr>
        <p:spPr>
          <a:xfrm>
            <a:off x="1220984" y="1506265"/>
            <a:ext cx="83520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ENGLISH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FB4DA6-B0C8-40A0-9658-92E67EE64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281" y="1794844"/>
            <a:ext cx="1153316" cy="24767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A906BF-7CD9-49CF-8AE7-148C4AD7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209" y="2728969"/>
            <a:ext cx="491743" cy="24767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39B9080-EA0F-45A5-8BB1-C668E8DF89F6}"/>
              </a:ext>
            </a:extLst>
          </p:cNvPr>
          <p:cNvSpPr txBox="1"/>
          <p:nvPr/>
        </p:nvSpPr>
        <p:spPr>
          <a:xfrm>
            <a:off x="3035985" y="1792950"/>
            <a:ext cx="114260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MATHEMATICS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5012C-E248-476E-98E5-B0FBE0B6D680}"/>
              </a:ext>
            </a:extLst>
          </p:cNvPr>
          <p:cNvSpPr txBox="1"/>
          <p:nvPr/>
        </p:nvSpPr>
        <p:spPr>
          <a:xfrm>
            <a:off x="6588609" y="2727308"/>
            <a:ext cx="337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RE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BB634BC-D462-4225-B115-407652B2E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94" y="2691988"/>
            <a:ext cx="2640178" cy="132478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DC5DDA9-A636-4BE7-84D3-B19CF2D44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7354" y="4090386"/>
            <a:ext cx="2640178" cy="134856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F63C65-25F3-4093-8A43-71E537B06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862" y="4090386"/>
            <a:ext cx="2640178" cy="139332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DFE1AE1-408D-4885-8082-7D2320A7D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626" y="2732069"/>
            <a:ext cx="614365" cy="24767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F4BF5C8-3A52-4F28-8165-9AE945471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4460" y="4134364"/>
            <a:ext cx="1721695" cy="24767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7ECBFFA-F669-4F09-BD38-553487A6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66" y="4147349"/>
            <a:ext cx="736615" cy="24767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47400CB-98A0-4064-B430-BAFF350FD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2279" y="5809273"/>
            <a:ext cx="525333" cy="2476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921C644-530F-4FE5-98B1-21D2AAF1AC42}"/>
              </a:ext>
            </a:extLst>
          </p:cNvPr>
          <p:cNvSpPr txBox="1"/>
          <p:nvPr/>
        </p:nvSpPr>
        <p:spPr>
          <a:xfrm>
            <a:off x="9150911" y="2732726"/>
            <a:ext cx="495343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PSHE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F9CA-546A-4034-B270-D0BA958BE1F5}"/>
              </a:ext>
            </a:extLst>
          </p:cNvPr>
          <p:cNvSpPr txBox="1"/>
          <p:nvPr/>
        </p:nvSpPr>
        <p:spPr>
          <a:xfrm>
            <a:off x="8996225" y="4152646"/>
            <a:ext cx="67657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MUSIC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56333B-4BA1-458A-B1BB-1B8CA983E209}"/>
              </a:ext>
            </a:extLst>
          </p:cNvPr>
          <p:cNvSpPr txBox="1"/>
          <p:nvPr/>
        </p:nvSpPr>
        <p:spPr>
          <a:xfrm>
            <a:off x="5318760" y="4134364"/>
            <a:ext cx="166211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E-SAFETY &amp; COMPUTING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79758-9A6C-49A5-B9DE-CFD0DFA14A92}"/>
              </a:ext>
            </a:extLst>
          </p:cNvPr>
          <p:cNvSpPr txBox="1"/>
          <p:nvPr/>
        </p:nvSpPr>
        <p:spPr>
          <a:xfrm>
            <a:off x="3515029" y="5782790"/>
            <a:ext cx="50856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SMSC</a:t>
            </a:r>
            <a:endParaRPr lang="en-GB" sz="975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3D8120D-B23D-4EE5-B1BB-7816F9DB0E53}"/>
              </a:ext>
            </a:extLst>
          </p:cNvPr>
          <p:cNvGrpSpPr/>
          <p:nvPr/>
        </p:nvGrpSpPr>
        <p:grpSpPr>
          <a:xfrm>
            <a:off x="9171658" y="5596453"/>
            <a:ext cx="453848" cy="259983"/>
            <a:chOff x="6741091" y="5129445"/>
            <a:chExt cx="453848" cy="259983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015F822E-177B-40F4-803D-9B9EA0D0A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41091" y="5141757"/>
              <a:ext cx="444607" cy="247671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87CF4E-642A-49F1-82DF-DF4EB3CB9267}"/>
                </a:ext>
              </a:extLst>
            </p:cNvPr>
            <p:cNvSpPr txBox="1"/>
            <p:nvPr/>
          </p:nvSpPr>
          <p:spPr>
            <a:xfrm>
              <a:off x="6834742" y="5129445"/>
              <a:ext cx="360197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PE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A374F86-175C-47D0-8C78-B1351CAA25B7}"/>
              </a:ext>
            </a:extLst>
          </p:cNvPr>
          <p:cNvSpPr txBox="1"/>
          <p:nvPr/>
        </p:nvSpPr>
        <p:spPr>
          <a:xfrm>
            <a:off x="127532" y="219373"/>
            <a:ext cx="1947529" cy="132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Movers and Shakers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Unicorn Class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Autumn Term 1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September 2025</a:t>
            </a:r>
          </a:p>
          <a:p>
            <a:pPr algn="ctr"/>
            <a:endParaRPr lang="en-US" sz="1625" b="1" dirty="0">
              <a:solidFill>
                <a:schemeClr val="bg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9C919F-C3BB-4ED5-84D6-BD51CEED735E}"/>
              </a:ext>
            </a:extLst>
          </p:cNvPr>
          <p:cNvGrpSpPr/>
          <p:nvPr/>
        </p:nvGrpSpPr>
        <p:grpSpPr>
          <a:xfrm>
            <a:off x="6343435" y="5629582"/>
            <a:ext cx="516051" cy="249831"/>
            <a:chOff x="4187242" y="5129445"/>
            <a:chExt cx="516051" cy="249831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4A54CD9-AA80-4B8A-9321-814427846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00828" y="5131605"/>
              <a:ext cx="502465" cy="247671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6F14C9-7F9E-4247-B96F-D35BC629E865}"/>
                </a:ext>
              </a:extLst>
            </p:cNvPr>
            <p:cNvSpPr txBox="1"/>
            <p:nvPr/>
          </p:nvSpPr>
          <p:spPr>
            <a:xfrm>
              <a:off x="4187242" y="5129445"/>
              <a:ext cx="511431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ART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855731-983B-4A04-AF5D-C6417EFFC79A}"/>
              </a:ext>
            </a:extLst>
          </p:cNvPr>
          <p:cNvSpPr txBox="1"/>
          <p:nvPr/>
        </p:nvSpPr>
        <p:spPr>
          <a:xfrm>
            <a:off x="4406791" y="715329"/>
            <a:ext cx="52660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 </a:t>
            </a:r>
            <a:r>
              <a:rPr lang="en-US" sz="1000" b="1" dirty="0"/>
              <a:t>Historians, </a:t>
            </a:r>
            <a:r>
              <a:rPr lang="en-US" sz="1000" dirty="0"/>
              <a:t>we will learn about the lives of significant people in history and the impact they had on our society. Specifically, we will learn about explorers and activists; learning how to use timelines and other historical sources to find out about them and their impact on history. </a:t>
            </a:r>
          </a:p>
          <a:p>
            <a:r>
              <a:rPr lang="en-US" sz="1000" dirty="0"/>
              <a:t>As</a:t>
            </a:r>
            <a:r>
              <a:rPr lang="en-US" sz="1000" b="1" dirty="0"/>
              <a:t> Geographers, </a:t>
            </a:r>
            <a:r>
              <a:rPr lang="en-US" sz="1000" dirty="0"/>
              <a:t>we will learn to use geographical sources to explore parts of the world linked to our significant historical people.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Design Technologists</a:t>
            </a:r>
            <a:r>
              <a:rPr lang="en-US" sz="1000" dirty="0"/>
              <a:t>, we will have a go at immortalising the lives of a significant person in history by making a memorial, as well as making models of transport that the explorers may have used on their journeys. </a:t>
            </a:r>
          </a:p>
          <a:p>
            <a:r>
              <a:rPr lang="en-US" sz="1000" dirty="0"/>
              <a:t>As  </a:t>
            </a:r>
            <a:r>
              <a:rPr lang="en-US" sz="1000" b="1" dirty="0"/>
              <a:t>Scientists</a:t>
            </a:r>
            <a:r>
              <a:rPr lang="en-US" sz="1000" dirty="0"/>
              <a:t>, we will learn about some of the scientific discoveries of these significant people including those relating to the human body and living things, as well as illnesses and germs.</a:t>
            </a:r>
            <a:endParaRPr lang="en-US" sz="1000" b="1" dirty="0"/>
          </a:p>
          <a:p>
            <a:endParaRPr lang="en-US" sz="1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5C11F-27CE-418B-A534-338F374AE5E0}"/>
              </a:ext>
            </a:extLst>
          </p:cNvPr>
          <p:cNvSpPr txBox="1"/>
          <p:nvPr/>
        </p:nvSpPr>
        <p:spPr>
          <a:xfrm>
            <a:off x="4381431" y="2733026"/>
            <a:ext cx="2458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0" dirty="0">
                <a:solidFill>
                  <a:srgbClr val="000000"/>
                </a:solidFill>
                <a:effectLst/>
              </a:rPr>
              <a:t>Why do most Christians call God a ‘creator?’</a:t>
            </a:r>
          </a:p>
          <a:p>
            <a:r>
              <a:rPr lang="en-GB" sz="1000" dirty="0">
                <a:solidFill>
                  <a:srgbClr val="000000"/>
                </a:solidFill>
              </a:rPr>
              <a:t>We will explore the Creation of the world and </a:t>
            </a:r>
            <a:r>
              <a:rPr lang="en-US" sz="1000" dirty="0"/>
              <a:t>the importance of God </a:t>
            </a:r>
            <a:r>
              <a:rPr lang="en-US" sz="1000"/>
              <a:t>to Christians. </a:t>
            </a:r>
            <a:r>
              <a:rPr lang="en-US" sz="1000" dirty="0"/>
              <a:t>We will describe God’s characteristics shown in the Creation story. We will explore why it is important to look after our world and the environment around us.</a:t>
            </a: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5EC213-01E7-4176-9C18-F55FBE4E417F}"/>
              </a:ext>
            </a:extLst>
          </p:cNvPr>
          <p:cNvSpPr txBox="1"/>
          <p:nvPr/>
        </p:nvSpPr>
        <p:spPr>
          <a:xfrm>
            <a:off x="7124102" y="2839746"/>
            <a:ext cx="2458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Physical health and well-being</a:t>
            </a:r>
          </a:p>
          <a:p>
            <a:r>
              <a:rPr lang="en-US" sz="1000" dirty="0"/>
              <a:t>We will think about how we can eat well, the importance of physical activity, sleep and rest, as well as basic health and hygiene routines.</a:t>
            </a:r>
          </a:p>
          <a:p>
            <a:r>
              <a:rPr lang="en-US" sz="1000" dirty="0"/>
              <a:t>We will consider people who help us to stay healthy and well.</a:t>
            </a:r>
          </a:p>
          <a:p>
            <a:endParaRPr lang="en-US" sz="1000" dirty="0">
              <a:highlight>
                <a:srgbClr val="00FF00"/>
              </a:highlight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AEAF32-AAFF-4A5D-873B-C70FB674404C}"/>
              </a:ext>
            </a:extLst>
          </p:cNvPr>
          <p:cNvSpPr txBox="1"/>
          <p:nvPr/>
        </p:nvSpPr>
        <p:spPr>
          <a:xfrm>
            <a:off x="294003" y="6036315"/>
            <a:ext cx="3215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part of our SMSC curriculum, children will participate in a variety of activities including; Fairtrade Fortnight, Black History Month and World Mental Health Day. </a:t>
            </a:r>
            <a:endParaRPr lang="en-GB" sz="1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3E0BA9-2D90-4E24-8C91-7B4A5FF4118E}"/>
              </a:ext>
            </a:extLst>
          </p:cNvPr>
          <p:cNvSpPr txBox="1"/>
          <p:nvPr/>
        </p:nvSpPr>
        <p:spPr>
          <a:xfrm>
            <a:off x="2230475" y="2287155"/>
            <a:ext cx="196353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Children will be taught key aspects of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Place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Addition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Subtraction</a:t>
            </a:r>
          </a:p>
          <a:p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your child completes their CGP books every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Support your child to learn their number bonds to 10/100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Practice counting in 2s, 5s and 10s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Explore the app One Minute </a:t>
            </a:r>
            <a:r>
              <a:rPr lang="en-US" sz="1000" dirty="0" err="1"/>
              <a:t>Maths</a:t>
            </a:r>
            <a:r>
              <a:rPr lang="en-US" sz="1000" dirty="0"/>
              <a:t> to develop your child’s quick recall</a:t>
            </a:r>
          </a:p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19C5D5-BCFD-4481-8355-E3B750002573}"/>
              </a:ext>
            </a:extLst>
          </p:cNvPr>
          <p:cNvSpPr txBox="1"/>
          <p:nvPr/>
        </p:nvSpPr>
        <p:spPr>
          <a:xfrm>
            <a:off x="4381431" y="4436652"/>
            <a:ext cx="24589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In Computing </a:t>
            </a:r>
            <a:r>
              <a:rPr lang="en-US" sz="1000" dirty="0"/>
              <a:t>we will be thinking about the technology around us; what it is, how we use it and the information we can get from it. We will learn how we can use technology safely and responsibly.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D3B849-548D-4343-BA5C-09BD53FCC753}"/>
              </a:ext>
            </a:extLst>
          </p:cNvPr>
          <p:cNvSpPr txBox="1"/>
          <p:nvPr/>
        </p:nvSpPr>
        <p:spPr>
          <a:xfrm>
            <a:off x="7150138" y="5654522"/>
            <a:ext cx="2452778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Multi-skills</a:t>
            </a:r>
          </a:p>
          <a:p>
            <a:r>
              <a:rPr lang="en-US" sz="1000" dirty="0"/>
              <a:t>We will be developing our agility and coordination through a variety of games.</a:t>
            </a:r>
          </a:p>
          <a:p>
            <a:r>
              <a:rPr lang="en-US" sz="1000" b="1" dirty="0"/>
              <a:t>Athletics</a:t>
            </a:r>
          </a:p>
          <a:p>
            <a:r>
              <a:rPr lang="en-US" sz="1000" dirty="0"/>
              <a:t>We will </a:t>
            </a:r>
            <a:r>
              <a:rPr lang="en-US" sz="1000" dirty="0" err="1"/>
              <a:t>practise</a:t>
            </a:r>
            <a:r>
              <a:rPr lang="en-US" sz="1000" dirty="0"/>
              <a:t> throwing, jumping and developing our speed for running.  </a:t>
            </a:r>
          </a:p>
          <a:p>
            <a:endParaRPr lang="en-US" sz="1000" dirty="0">
              <a:highlight>
                <a:srgbClr val="FFFF00"/>
              </a:highlight>
              <a:cs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92B5FF-90D4-45DE-9E1D-F1CD484B243D}"/>
              </a:ext>
            </a:extLst>
          </p:cNvPr>
          <p:cNvSpPr txBox="1"/>
          <p:nvPr/>
        </p:nvSpPr>
        <p:spPr>
          <a:xfrm>
            <a:off x="108974" y="1749801"/>
            <a:ext cx="19660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Biographies</a:t>
            </a:r>
            <a:r>
              <a:rPr lang="en-US" sz="1000" dirty="0"/>
              <a:t>: we will think about using significant events in a person’s life in chronological order, as well as the use of past tense to tell stories. </a:t>
            </a:r>
          </a:p>
          <a:p>
            <a:r>
              <a:rPr lang="en-US" sz="1000" b="1" dirty="0"/>
              <a:t>Posters</a:t>
            </a:r>
            <a:r>
              <a:rPr lang="en-US" sz="1000" dirty="0"/>
              <a:t>: we will think about how posters can be persuasive by sharing a particular viewpoint.</a:t>
            </a:r>
            <a:endParaRPr lang="en-US" sz="1000" dirty="0">
              <a:cs typeface="Calibri" panose="020F0502020204030204"/>
            </a:endParaRPr>
          </a:p>
          <a:p>
            <a:r>
              <a:rPr lang="en-US" sz="1000" b="1" dirty="0"/>
              <a:t>Speeches</a:t>
            </a:r>
            <a:r>
              <a:rPr lang="en-US" sz="1000" dirty="0"/>
              <a:t>: we will reflect on our own opinions and give reasons for them.</a:t>
            </a:r>
            <a:endParaRPr lang="en-US" sz="1000" dirty="0">
              <a:cs typeface="Calibri" panose="020F0502020204030204"/>
            </a:endParaRPr>
          </a:p>
          <a:p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Read regularly at home together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Support your child to learn their spellings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Encourage writing experiences where possible</a:t>
            </a:r>
            <a:endParaRPr lang="en-US" sz="1000" dirty="0">
              <a:cs typeface="Calibri"/>
            </a:endParaRPr>
          </a:p>
          <a:p>
            <a:endParaRPr lang="en-US" sz="10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93261E-2FB7-40C5-9705-60C67096CB12}"/>
              </a:ext>
            </a:extLst>
          </p:cNvPr>
          <p:cNvSpPr txBox="1"/>
          <p:nvPr/>
        </p:nvSpPr>
        <p:spPr>
          <a:xfrm>
            <a:off x="7084185" y="4368217"/>
            <a:ext cx="2458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0" dirty="0">
                <a:solidFill>
                  <a:srgbClr val="000000"/>
                </a:solidFill>
                <a:effectLst/>
              </a:rPr>
              <a:t>Contrasting Dynamics: Space</a:t>
            </a:r>
          </a:p>
          <a:p>
            <a:r>
              <a:rPr lang="en-GB" sz="1000" b="0" i="0" dirty="0">
                <a:effectLst/>
              </a:rPr>
              <a:t>We will</a:t>
            </a:r>
            <a:r>
              <a:rPr lang="en-GB" sz="1000" dirty="0"/>
              <a:t> </a:t>
            </a:r>
            <a:r>
              <a:rPr lang="en-GB" sz="1000"/>
              <a:t>learn to develop </a:t>
            </a:r>
            <a:r>
              <a:rPr lang="en-GB" sz="1000" dirty="0"/>
              <a:t>our </a:t>
            </a:r>
            <a:r>
              <a:rPr lang="en-US" sz="1000" b="0" i="0" dirty="0">
                <a:effectLst/>
              </a:rPr>
              <a:t>knowledge and understanding of dynamics using instruments and learn to compose and play rhythms to represent planets.</a:t>
            </a:r>
            <a:endParaRPr lang="en-GB" sz="1000" dirty="0">
              <a:highlight>
                <a:srgbClr val="00FF00"/>
              </a:highlight>
            </a:endParaRPr>
          </a:p>
          <a:p>
            <a:endParaRPr lang="en-US" sz="10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1CF6A-67DC-44F1-8CA4-30B96CB7FBD7}"/>
              </a:ext>
            </a:extLst>
          </p:cNvPr>
          <p:cNvSpPr txBox="1"/>
          <p:nvPr/>
        </p:nvSpPr>
        <p:spPr>
          <a:xfrm>
            <a:off x="4270068" y="5691656"/>
            <a:ext cx="2342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Themes and Artists</a:t>
            </a:r>
          </a:p>
          <a:p>
            <a:r>
              <a:rPr lang="en-US" sz="1000" dirty="0"/>
              <a:t>We will use our historical theme to focus on the skills of still life painting and drawing. We will use artists such as Van Gogh, Cezanne and Kandinsky for our inspiration.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9E616D8-B334-4002-AFF1-B653241F77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0178" y="85511"/>
            <a:ext cx="1526267" cy="156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20" ma:contentTypeDescription="Create a new document." ma:contentTypeScope="" ma:versionID="2088e89a4c203a38a504b43b6077c5d1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a26314f3cac778e85415cd714f9bbe71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B35DAB-1654-4039-AA5B-082FDDC5C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FAC91D-BA4B-4311-B5FB-C3D24A6D3EB6}">
  <ds:schemaRefs>
    <ds:schemaRef ds:uri="http://schemas.microsoft.com/office/2006/documentManagement/types"/>
    <ds:schemaRef ds:uri="http://purl.org/dc/elements/1.1/"/>
    <ds:schemaRef ds:uri="0781c4ca-b66a-4230-97a3-a8e30a45abe1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6a158a6a-454f-4afe-a7d4-2c9353e6d01f"/>
    <ds:schemaRef ds:uri="27710824-13d0-4ff0-80b4-1133d42a8012"/>
  </ds:schemaRefs>
</ds:datastoreItem>
</file>

<file path=customXml/itemProps3.xml><?xml version="1.0" encoding="utf-8"?>
<ds:datastoreItem xmlns:ds="http://schemas.openxmlformats.org/officeDocument/2006/customXml" ds:itemID="{5034F6FB-A92D-40D5-8DE0-FD44F83960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</TotalTime>
  <Words>588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office.3123</dc:creator>
  <cp:lastModifiedBy>Mrs Jarrett</cp:lastModifiedBy>
  <cp:revision>54</cp:revision>
  <cp:lastPrinted>2021-05-28T11:17:02Z</cp:lastPrinted>
  <dcterms:created xsi:type="dcterms:W3CDTF">2021-05-28T10:08:42Z</dcterms:created>
  <dcterms:modified xsi:type="dcterms:W3CDTF">2025-07-17T06:44:58Z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