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4BEAA9-89C0-4500-A622-DE2CA6A4111A}" v="1" dt="2025-05-14T18:56:37.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p:scale>
          <a:sx n="190" d="100"/>
          <a:sy n="190" d="100"/>
        </p:scale>
        <p:origin x="138" y="-3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22/05/2025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22/05/2025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22/05/2025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22/05/2025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22/05/2025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4339114" y="230521"/>
            <a:ext cx="5365443" cy="238513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29126" y="129652"/>
            <a:ext cx="2077432" cy="1261192"/>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08974" y="1474342"/>
            <a:ext cx="1972687" cy="3197919"/>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39114" y="2689264"/>
            <a:ext cx="2641815" cy="1327512"/>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2252495" y="4431881"/>
            <a:ext cx="1948393" cy="1075007"/>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46428" y="1642783"/>
            <a:ext cx="1971465" cy="2691115"/>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2214122" y="5574821"/>
            <a:ext cx="2326188" cy="1213607"/>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4743162" y="5574822"/>
            <a:ext cx="2531063" cy="1197744"/>
          </a:xfrm>
          <a:prstGeom prst="rect">
            <a:avLst/>
          </a:prstGeom>
        </p:spPr>
      </p:pic>
      <p:sp>
        <p:nvSpPr>
          <p:cNvPr id="29" name="Rectangle: Diagonal Corners Rounded 28">
            <a:extLst>
              <a:ext uri="{FF2B5EF4-FFF2-40B4-BE49-F238E27FC236}">
                <a16:creationId xmlns:a16="http://schemas.microsoft.com/office/drawing/2014/main" id="{5293D54B-F153-4EFE-B15D-9A2E14673BE2}"/>
              </a:ext>
            </a:extLst>
          </p:cNvPr>
          <p:cNvSpPr/>
          <p:nvPr/>
        </p:nvSpPr>
        <p:spPr>
          <a:xfrm>
            <a:off x="106221" y="4887806"/>
            <a:ext cx="1948393" cy="191670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dirty="0"/>
          </a:p>
        </p:txBody>
      </p:sp>
      <p:sp>
        <p:nvSpPr>
          <p:cNvPr id="32" name="Rectangle: Diagonal Corners Rounded 31">
            <a:extLst>
              <a:ext uri="{FF2B5EF4-FFF2-40B4-BE49-F238E27FC236}">
                <a16:creationId xmlns:a16="http://schemas.microsoft.com/office/drawing/2014/main" id="{636DECAC-2F18-46A6-ADDE-660CB269DD6E}"/>
              </a:ext>
            </a:extLst>
          </p:cNvPr>
          <p:cNvSpPr/>
          <p:nvPr/>
        </p:nvSpPr>
        <p:spPr>
          <a:xfrm>
            <a:off x="8098286" y="357528"/>
            <a:ext cx="1504630"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3" name="TextBox 32">
            <a:extLst>
              <a:ext uri="{FF2B5EF4-FFF2-40B4-BE49-F238E27FC236}">
                <a16:creationId xmlns:a16="http://schemas.microsoft.com/office/drawing/2014/main" id="{ECCC7A50-1E51-417D-BBDA-7AF9CE5175D3}"/>
              </a:ext>
            </a:extLst>
          </p:cNvPr>
          <p:cNvSpPr txBox="1"/>
          <p:nvPr/>
        </p:nvSpPr>
        <p:spPr>
          <a:xfrm>
            <a:off x="8126361" y="352299"/>
            <a:ext cx="1504630" cy="267446"/>
          </a:xfrm>
          <a:prstGeom prst="rect">
            <a:avLst/>
          </a:prstGeom>
          <a:noFill/>
        </p:spPr>
        <p:txBody>
          <a:bodyPr wrap="square" rtlCol="0">
            <a:spAutoFit/>
          </a:bodyPr>
          <a:lstStyle/>
          <a:p>
            <a:pPr algn="r"/>
            <a:r>
              <a:rPr lang="en-US" sz="1138" b="1" dirty="0">
                <a:solidFill>
                  <a:schemeClr val="bg1"/>
                </a:solidFill>
              </a:rPr>
              <a:t>TOPIC OVERVIEW</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076859" y="1517748"/>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5" name="TextBox 34">
            <a:extLst>
              <a:ext uri="{FF2B5EF4-FFF2-40B4-BE49-F238E27FC236}">
                <a16:creationId xmlns:a16="http://schemas.microsoft.com/office/drawing/2014/main" id="{7327A914-7E4B-4A78-A7A8-2B183988055F}"/>
              </a:ext>
            </a:extLst>
          </p:cNvPr>
          <p:cNvSpPr txBox="1"/>
          <p:nvPr/>
        </p:nvSpPr>
        <p:spPr>
          <a:xfrm>
            <a:off x="1220984" y="1506265"/>
            <a:ext cx="835200" cy="242374"/>
          </a:xfrm>
          <a:prstGeom prst="rect">
            <a:avLst/>
          </a:prstGeom>
          <a:noFill/>
        </p:spPr>
        <p:txBody>
          <a:bodyPr wrap="square" rtlCol="0">
            <a:spAutoFit/>
          </a:bodyPr>
          <a:lstStyle/>
          <a:p>
            <a:pPr algn="r"/>
            <a:r>
              <a:rPr lang="en-US" sz="975" b="1" dirty="0">
                <a:solidFill>
                  <a:schemeClr val="bg1"/>
                </a:solidFill>
              </a:rPr>
              <a:t>ENGLISH</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3017502" y="1695732"/>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6420209" y="2728969"/>
            <a:ext cx="491743"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39136" y="1662875"/>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6588609" y="2727308"/>
            <a:ext cx="337546"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108415" y="2691676"/>
            <a:ext cx="2640178" cy="2746963"/>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402349" y="5537618"/>
            <a:ext cx="2326189" cy="1228781"/>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303862" y="4090386"/>
            <a:ext cx="2640178" cy="13933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9016626" y="2732069"/>
            <a:ext cx="614365"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204460" y="4134364"/>
            <a:ext cx="1721695" cy="247671"/>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24873" y="5590822"/>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3558315" y="4553052"/>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9150911" y="2732726"/>
            <a:ext cx="495343" cy="242374"/>
          </a:xfrm>
          <a:prstGeom prst="rect">
            <a:avLst/>
          </a:prstGeom>
          <a:noFill/>
        </p:spPr>
        <p:txBody>
          <a:bodyPr wrap="square" rtlCol="0">
            <a:spAutoFit/>
          </a:bodyPr>
          <a:lstStyle/>
          <a:p>
            <a:pPr algn="r"/>
            <a:r>
              <a:rPr lang="en-US" sz="975" b="1" dirty="0">
                <a:solidFill>
                  <a:schemeClr val="bg1"/>
                </a:solidFill>
              </a:rPr>
              <a:t>PSHE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8938095" y="5590822"/>
            <a:ext cx="676570" cy="242374"/>
          </a:xfrm>
          <a:prstGeom prst="rect">
            <a:avLst/>
          </a:prstGeom>
          <a:noFill/>
        </p:spPr>
        <p:txBody>
          <a:bodyPr wrap="square" rtlCol="0">
            <a:spAutoFit/>
          </a:bodyPr>
          <a:lstStyle/>
          <a:p>
            <a:pPr algn="r"/>
            <a:r>
              <a:rPr lang="en-US" sz="975" b="1" dirty="0">
                <a:solidFill>
                  <a:schemeClr val="bg1"/>
                </a:solidFill>
              </a:rPr>
              <a:t>MUSIC</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318760" y="4134364"/>
            <a:ext cx="1662111" cy="242374"/>
          </a:xfrm>
          <a:prstGeom prst="rect">
            <a:avLst/>
          </a:prstGeom>
          <a:noFill/>
        </p:spPr>
        <p:txBody>
          <a:bodyPr wrap="square" rtlCol="0">
            <a:spAutoFit/>
          </a:bodyPr>
          <a:lstStyle/>
          <a:p>
            <a:pPr algn="r"/>
            <a:r>
              <a:rPr lang="en-US" sz="975" b="1" dirty="0">
                <a:solidFill>
                  <a:schemeClr val="bg1"/>
                </a:solidFill>
              </a:rPr>
              <a:t>E-SAFETY &amp; COMPUTING</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3575084" y="4544532"/>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6745649" y="5611176"/>
            <a:ext cx="453848" cy="259983"/>
            <a:chOff x="6741091" y="5129445"/>
            <a:chExt cx="453848" cy="259983"/>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741091" y="5141757"/>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834742" y="5129445"/>
              <a:ext cx="360197" cy="242374"/>
            </a:xfrm>
            <a:prstGeom prst="rect">
              <a:avLst/>
            </a:prstGeom>
            <a:noFill/>
          </p:spPr>
          <p:txBody>
            <a:bodyPr wrap="square" rtlCol="0">
              <a:spAutoFit/>
            </a:bodyPr>
            <a:lstStyle/>
            <a:p>
              <a:pPr algn="r"/>
              <a:r>
                <a:rPr lang="en-US" sz="975" b="1" dirty="0">
                  <a:solidFill>
                    <a:schemeClr val="bg1"/>
                  </a:solidFill>
                </a:rPr>
                <a:t>PE</a:t>
              </a:r>
              <a:endParaRPr lang="en-GB" sz="975" b="1" dirty="0">
                <a:solidFill>
                  <a:schemeClr val="bg1"/>
                </a:solidFill>
              </a:endParaRPr>
            </a:p>
          </p:txBody>
        </p:sp>
      </p:grpSp>
      <p:grpSp>
        <p:nvGrpSpPr>
          <p:cNvPr id="70" name="Group 69">
            <a:extLst>
              <a:ext uri="{FF2B5EF4-FFF2-40B4-BE49-F238E27FC236}">
                <a16:creationId xmlns:a16="http://schemas.microsoft.com/office/drawing/2014/main" id="{5B91DE4B-AA87-41EB-A4B0-CC40D6252A00}"/>
              </a:ext>
            </a:extLst>
          </p:cNvPr>
          <p:cNvGrpSpPr/>
          <p:nvPr/>
        </p:nvGrpSpPr>
        <p:grpSpPr>
          <a:xfrm>
            <a:off x="1242543" y="5013367"/>
            <a:ext cx="822455" cy="259080"/>
            <a:chOff x="8516237" y="4526458"/>
            <a:chExt cx="822455" cy="259080"/>
          </a:xfrm>
        </p:grpSpPr>
        <p:pic>
          <p:nvPicPr>
            <p:cNvPr id="54" name="Picture 53">
              <a:extLst>
                <a:ext uri="{FF2B5EF4-FFF2-40B4-BE49-F238E27FC236}">
                  <a16:creationId xmlns:a16="http://schemas.microsoft.com/office/drawing/2014/main" id="{2C01E45C-0128-4466-A1B7-84F6AC48D090}"/>
                </a:ext>
              </a:extLst>
            </p:cNvPr>
            <p:cNvPicPr>
              <a:picLocks noChangeAspect="1"/>
            </p:cNvPicPr>
            <p:nvPr/>
          </p:nvPicPr>
          <p:blipFill>
            <a:blip r:embed="rId6"/>
            <a:stretch>
              <a:fillRect/>
            </a:stretch>
          </p:blipFill>
          <p:spPr>
            <a:xfrm>
              <a:off x="8516237" y="4537867"/>
              <a:ext cx="757805" cy="247671"/>
            </a:xfrm>
            <a:prstGeom prst="rect">
              <a:avLst/>
            </a:prstGeom>
          </p:spPr>
        </p:pic>
        <p:sp>
          <p:nvSpPr>
            <p:cNvPr id="63" name="TextBox 62">
              <a:extLst>
                <a:ext uri="{FF2B5EF4-FFF2-40B4-BE49-F238E27FC236}">
                  <a16:creationId xmlns:a16="http://schemas.microsoft.com/office/drawing/2014/main" id="{9946F9B7-B555-420C-8E37-13F0BA7EBA65}"/>
                </a:ext>
              </a:extLst>
            </p:cNvPr>
            <p:cNvSpPr txBox="1"/>
            <p:nvPr/>
          </p:nvSpPr>
          <p:spPr>
            <a:xfrm>
              <a:off x="8690947" y="4526458"/>
              <a:ext cx="647745" cy="242374"/>
            </a:xfrm>
            <a:prstGeom prst="rect">
              <a:avLst/>
            </a:prstGeom>
            <a:noFill/>
          </p:spPr>
          <p:txBody>
            <a:bodyPr wrap="square" rtlCol="0">
              <a:spAutoFit/>
            </a:bodyPr>
            <a:lstStyle/>
            <a:p>
              <a:r>
                <a:rPr lang="en-US" sz="975" b="1" dirty="0">
                  <a:solidFill>
                    <a:schemeClr val="bg1"/>
                  </a:solidFill>
                </a:rPr>
                <a:t>FRENCH</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164333" y="105660"/>
            <a:ext cx="1947529" cy="13426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25" b="1" i="0" u="none" strike="noStrike" kern="1200" cap="none" spc="0" normalizeH="0" baseline="0" noProof="0" dirty="0">
                <a:ln>
                  <a:noFill/>
                </a:ln>
                <a:solidFill>
                  <a:prstClr val="white"/>
                </a:solidFill>
                <a:effectLst/>
                <a:uLnTx/>
                <a:uFillTx/>
                <a:latin typeface="Calibri" panose="020F0502020204030204"/>
                <a:ea typeface="+mn-ea"/>
                <a:cs typeface="+mn-cs"/>
              </a:rPr>
              <a:t>Misty Mountain, Winding River</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25" b="1" i="0" u="none" strike="noStrike" kern="1200" cap="none" spc="0" normalizeH="0" baseline="0" noProof="0" dirty="0">
                <a:ln>
                  <a:noFill/>
                </a:ln>
                <a:solidFill>
                  <a:prstClr val="white"/>
                </a:solidFill>
                <a:effectLst/>
                <a:uLnTx/>
                <a:uFillTx/>
                <a:latin typeface="Calibri" panose="020F0502020204030204"/>
                <a:ea typeface="+mn-ea"/>
                <a:cs typeface="+mn-cs"/>
              </a:rPr>
              <a:t>Years 3 &amp; 4</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25" b="1" i="0" u="none" strike="noStrike" kern="1200" cap="none" spc="0" normalizeH="0" baseline="0" noProof="0" dirty="0">
                <a:ln>
                  <a:noFill/>
                </a:ln>
                <a:solidFill>
                  <a:prstClr val="white"/>
                </a:solidFill>
                <a:effectLst/>
                <a:uLnTx/>
                <a:uFillTx/>
                <a:latin typeface="Calibri" panose="020F0502020204030204"/>
                <a:ea typeface="+mn-ea"/>
                <a:cs typeface="+mn-cs"/>
              </a:rPr>
              <a:t>Summer Term  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25" b="1" i="0" u="none" strike="noStrike" kern="1200" cap="none" spc="0" normalizeH="0" baseline="0" noProof="0" dirty="0">
                <a:ln>
                  <a:noFill/>
                </a:ln>
                <a:solidFill>
                  <a:prstClr val="white"/>
                </a:solidFill>
                <a:effectLst/>
                <a:uLnTx/>
                <a:uFillTx/>
                <a:latin typeface="Calibri" panose="020F0502020204030204"/>
                <a:ea typeface="+mn-ea"/>
                <a:cs typeface="+mn-cs"/>
              </a:rPr>
              <a:t>June ‘25</a:t>
            </a:r>
          </a:p>
        </p:txBody>
      </p:sp>
      <p:grpSp>
        <p:nvGrpSpPr>
          <p:cNvPr id="68" name="Group 67">
            <a:extLst>
              <a:ext uri="{FF2B5EF4-FFF2-40B4-BE49-F238E27FC236}">
                <a16:creationId xmlns:a16="http://schemas.microsoft.com/office/drawing/2014/main" id="{D09C919F-C3BB-4ED5-84D6-BD51CEED735E}"/>
              </a:ext>
            </a:extLst>
          </p:cNvPr>
          <p:cNvGrpSpPr/>
          <p:nvPr/>
        </p:nvGrpSpPr>
        <p:grpSpPr>
          <a:xfrm>
            <a:off x="3905024" y="5638025"/>
            <a:ext cx="516051" cy="249831"/>
            <a:chOff x="4187242" y="5129445"/>
            <a:chExt cx="516051" cy="249831"/>
          </a:xfrm>
        </p:grpSpPr>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4200828" y="5131605"/>
              <a:ext cx="502465" cy="247671"/>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4187242" y="5129445"/>
              <a:ext cx="511431" cy="242374"/>
            </a:xfrm>
            <a:prstGeom prst="rect">
              <a:avLst/>
            </a:prstGeom>
            <a:noFill/>
          </p:spPr>
          <p:txBody>
            <a:bodyPr wrap="square" rtlCol="0">
              <a:spAutoFit/>
            </a:bodyPr>
            <a:lstStyle/>
            <a:p>
              <a:pPr algn="r"/>
              <a:r>
                <a:rPr lang="en-US" sz="975" b="1" dirty="0">
                  <a:solidFill>
                    <a:schemeClr val="bg1"/>
                  </a:solidFill>
                </a:rPr>
                <a:t>ART</a:t>
              </a:r>
              <a:endParaRPr lang="en-GB" sz="975" b="1" dirty="0">
                <a:solidFill>
                  <a:schemeClr val="bg1"/>
                </a:solidFill>
              </a:endParaRPr>
            </a:p>
          </p:txBody>
        </p:sp>
      </p:grpSp>
      <p:sp>
        <p:nvSpPr>
          <p:cNvPr id="41" name="TextBox 40">
            <a:extLst>
              <a:ext uri="{FF2B5EF4-FFF2-40B4-BE49-F238E27FC236}">
                <a16:creationId xmlns:a16="http://schemas.microsoft.com/office/drawing/2014/main" id="{4D855731-983B-4A04-AF5D-C6417EFFC79A}"/>
              </a:ext>
            </a:extLst>
          </p:cNvPr>
          <p:cNvSpPr txBox="1"/>
          <p:nvPr/>
        </p:nvSpPr>
        <p:spPr>
          <a:xfrm>
            <a:off x="4460187" y="700463"/>
            <a:ext cx="5266004" cy="1785104"/>
          </a:xfrm>
          <a:prstGeom prst="rect">
            <a:avLst/>
          </a:prstGeom>
          <a:noFill/>
        </p:spPr>
        <p:txBody>
          <a:bodyPr wrap="squar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As </a:t>
            </a: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Geographers</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 we will look at the different aspects of a river, both natural and man-made and name features of them. We will also look at changes in rivers and eco-systems that live there. We will then investigate mountain ranges of the world, their topography and contour lines.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As  </a:t>
            </a: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Scientists</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 we will investigate the water cycle and how natural geography may have an impact on the water cycle. This will lead into investigating different states of matter and how they can change. We will also use our grouping and classifying skills when we investigate animals that live by or in the rivers.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As </a:t>
            </a: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Design Technologists, </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we will design and make </a:t>
            </a:r>
            <a:r>
              <a:rPr kumimoji="0" lang="en-GB" sz="1000" b="0" i="0" u="none" strike="noStrike" kern="1200" cap="none" spc="0" normalizeH="0" baseline="0" noProof="0" dirty="0">
                <a:ln>
                  <a:noFill/>
                </a:ln>
                <a:solidFill>
                  <a:srgbClr val="464647"/>
                </a:solidFill>
                <a:effectLst/>
                <a:uLnTx/>
                <a:uFillTx/>
                <a:latin typeface="Karla Variable"/>
                <a:ea typeface="+mn-ea"/>
                <a:cs typeface="+mn-cs"/>
              </a:rPr>
              <a:t>simple models and review the key features of mountains, rivers and the water cycle.</a:t>
            </a: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3" name="TextBox 42">
            <a:extLst>
              <a:ext uri="{FF2B5EF4-FFF2-40B4-BE49-F238E27FC236}">
                <a16:creationId xmlns:a16="http://schemas.microsoft.com/office/drawing/2014/main" id="{B9A5C11F-27CE-418B-A534-338F374AE5E0}"/>
              </a:ext>
            </a:extLst>
          </p:cNvPr>
          <p:cNvSpPr txBox="1"/>
          <p:nvPr/>
        </p:nvSpPr>
        <p:spPr>
          <a:xfrm>
            <a:off x="4359486" y="2696372"/>
            <a:ext cx="2458915" cy="1323439"/>
          </a:xfrm>
          <a:prstGeom prst="rect">
            <a:avLst/>
          </a:prstGeom>
          <a:noFill/>
        </p:spPr>
        <p:txBody>
          <a:bodyPr wrap="square" rtlCol="0">
            <a:spAutoFit/>
          </a:bodyPr>
          <a:lstStyle/>
          <a:p>
            <a:r>
              <a:rPr lang="en-GB" sz="1000" b="1" dirty="0">
                <a:effectLst/>
                <a:latin typeface="Calibri" panose="020F0502020204030204" pitchFamily="34" charset="0"/>
                <a:ea typeface="Calibri" panose="020F0502020204030204" pitchFamily="34" charset="0"/>
                <a:cs typeface="Calibri" panose="020F0502020204030204" pitchFamily="34" charset="0"/>
              </a:rPr>
              <a:t>How and why do people argue that</a:t>
            </a:r>
          </a:p>
          <a:p>
            <a:r>
              <a:rPr lang="en-GB" sz="1000" b="1" dirty="0">
                <a:effectLst/>
                <a:latin typeface="Calibri" panose="020F0502020204030204" pitchFamily="34" charset="0"/>
                <a:ea typeface="Calibri" panose="020F0502020204030204" pitchFamily="34" charset="0"/>
                <a:cs typeface="Calibri" panose="020F0502020204030204" pitchFamily="34" charset="0"/>
              </a:rPr>
              <a:t> some places can be spiritual?</a:t>
            </a:r>
          </a:p>
          <a:p>
            <a:r>
              <a:rPr lang="en-GB" sz="1000" dirty="0">
                <a:latin typeface="Calibri" panose="020F0502020204030204" pitchFamily="34" charset="0"/>
                <a:ea typeface="Calibri" panose="020F0502020204030204" pitchFamily="34" charset="0"/>
                <a:cs typeface="Times New Roman" panose="02020603050405020304" pitchFamily="18" charset="0"/>
              </a:rPr>
              <a:t>We will f</a:t>
            </a:r>
            <a:r>
              <a:rPr lang="en-GB" sz="1000" dirty="0">
                <a:effectLst/>
                <a:latin typeface="Calibri" panose="020F0502020204030204" pitchFamily="34" charset="0"/>
                <a:ea typeface="Calibri" panose="020F0502020204030204" pitchFamily="34" charset="0"/>
                <a:cs typeface="Times New Roman" panose="02020603050405020304" pitchFamily="18" charset="0"/>
              </a:rPr>
              <a:t>ocus on Christian and Hindu beliefs about spiritual places, but also the fact that for some people, place doesn’t matter. This will bring in the philosophical concept of whether spirit resides in people, or places or doesn’t exist.</a:t>
            </a:r>
            <a:endParaRPr lang="en-US" sz="1000" dirty="0">
              <a:latin typeface="Calibri" panose="020F0502020204030204" pitchFamily="34" charset="0"/>
              <a:ea typeface="Calibri" panose="020F0502020204030204" pitchFamily="34" charset="0"/>
              <a:cs typeface="Calibri" panose="020F0502020204030204" pitchFamily="34" charset="0"/>
            </a:endParaRPr>
          </a:p>
        </p:txBody>
      </p:sp>
      <p:sp>
        <p:nvSpPr>
          <p:cNvPr id="44" name="TextBox 43">
            <a:extLst>
              <a:ext uri="{FF2B5EF4-FFF2-40B4-BE49-F238E27FC236}">
                <a16:creationId xmlns:a16="http://schemas.microsoft.com/office/drawing/2014/main" id="{5B5EC213-01E7-4176-9C18-F55FBE4E417F}"/>
              </a:ext>
            </a:extLst>
          </p:cNvPr>
          <p:cNvSpPr txBox="1"/>
          <p:nvPr/>
        </p:nvSpPr>
        <p:spPr>
          <a:xfrm>
            <a:off x="7216169" y="3047452"/>
            <a:ext cx="2458915" cy="2246769"/>
          </a:xfrm>
          <a:prstGeom prst="rect">
            <a:avLst/>
          </a:prstGeom>
          <a:noFill/>
        </p:spPr>
        <p:txBody>
          <a:bodyPr wrap="square" rtlCol="0">
            <a:spAutoFit/>
          </a:bodyPr>
          <a:lstStyle/>
          <a:p>
            <a:r>
              <a:rPr lang="en-GB" sz="1000" b="1" dirty="0"/>
              <a:t>Careers, financial capability and economic wellbeing.</a:t>
            </a:r>
          </a:p>
          <a:p>
            <a:r>
              <a:rPr lang="en-GB" sz="1000" dirty="0"/>
              <a:t>We will be looking at saving, spending and budgeting</a:t>
            </a:r>
            <a:r>
              <a:rPr lang="en-US" sz="1000" dirty="0"/>
              <a:t>.</a:t>
            </a:r>
          </a:p>
          <a:p>
            <a:endParaRPr lang="en-US" sz="1000" dirty="0"/>
          </a:p>
          <a:p>
            <a:r>
              <a:rPr lang="en-US" sz="1000" b="1" dirty="0"/>
              <a:t>Sex and Relationship Education</a:t>
            </a:r>
          </a:p>
          <a:p>
            <a:r>
              <a:rPr lang="en-GB" sz="1000" dirty="0"/>
              <a:t>Year 3; we will be talking about the differences between male and female bodies giving parts of the body their scientific names. We will also look at difference in families.</a:t>
            </a:r>
          </a:p>
          <a:p>
            <a:r>
              <a:rPr lang="en-GB" sz="1000" dirty="0"/>
              <a:t>Year 4; we will look at the human life cycle and the changes that occur in our bodies as we grow.</a:t>
            </a:r>
          </a:p>
        </p:txBody>
      </p:sp>
      <p:sp>
        <p:nvSpPr>
          <p:cNvPr id="52" name="TextBox 51">
            <a:extLst>
              <a:ext uri="{FF2B5EF4-FFF2-40B4-BE49-F238E27FC236}">
                <a16:creationId xmlns:a16="http://schemas.microsoft.com/office/drawing/2014/main" id="{BEAEAF32-AAFF-4A5D-873B-C70FB674404C}"/>
              </a:ext>
            </a:extLst>
          </p:cNvPr>
          <p:cNvSpPr txBox="1"/>
          <p:nvPr/>
        </p:nvSpPr>
        <p:spPr>
          <a:xfrm>
            <a:off x="2253107" y="4466246"/>
            <a:ext cx="2099025" cy="707886"/>
          </a:xfrm>
          <a:prstGeom prst="rect">
            <a:avLst/>
          </a:prstGeom>
          <a:noFill/>
        </p:spPr>
        <p:txBody>
          <a:bodyPr wrap="square" rtlCol="0">
            <a:spAutoFit/>
          </a:bodyPr>
          <a:lstStyle/>
          <a:p>
            <a:endParaRPr lang="en-GB" sz="1000" b="1" dirty="0">
              <a:solidFill>
                <a:srgbClr val="000000"/>
              </a:solidFill>
              <a:latin typeface="Calibri" panose="020F0502020204030204" pitchFamily="34" charset="0"/>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Events in school to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support our SMSC development will include; RE day</a:t>
            </a: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 Pupil Voice, etc. </a:t>
            </a:r>
            <a:endParaRPr kumimoji="0" lang="en-GB" sz="10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endParaRPr>
          </a:p>
        </p:txBody>
      </p:sp>
      <p:sp>
        <p:nvSpPr>
          <p:cNvPr id="55" name="TextBox 54">
            <a:extLst>
              <a:ext uri="{FF2B5EF4-FFF2-40B4-BE49-F238E27FC236}">
                <a16:creationId xmlns:a16="http://schemas.microsoft.com/office/drawing/2014/main" id="{0B3E0BA9-2D90-4E24-8C91-7B4A5FF4118E}"/>
              </a:ext>
            </a:extLst>
          </p:cNvPr>
          <p:cNvSpPr txBox="1"/>
          <p:nvPr/>
        </p:nvSpPr>
        <p:spPr>
          <a:xfrm>
            <a:off x="2279531" y="1958094"/>
            <a:ext cx="1963537" cy="2246769"/>
          </a:xfrm>
          <a:prstGeom prst="rect">
            <a:avLst/>
          </a:prstGeom>
          <a:noFill/>
        </p:spPr>
        <p:txBody>
          <a:bodyPr wrap="square" rtlCol="0">
            <a:spAutoFit/>
          </a:bodyPr>
          <a:lstStyle/>
          <a:p>
            <a:r>
              <a:rPr lang="en-US" sz="1000" b="1" dirty="0"/>
              <a:t>Children will be taught key aspects of the following:</a:t>
            </a:r>
          </a:p>
          <a:p>
            <a:pPr marL="171450" indent="-171450">
              <a:buFont typeface="Arial" panose="020B0604020202020204" pitchFamily="34" charset="0"/>
              <a:buChar char="•"/>
            </a:pPr>
            <a:r>
              <a:rPr lang="en-US" sz="1000" dirty="0"/>
              <a:t>Addition</a:t>
            </a:r>
          </a:p>
          <a:p>
            <a:pPr marL="171450" indent="-171450">
              <a:buFont typeface="Arial" panose="020B0604020202020204" pitchFamily="34" charset="0"/>
              <a:buChar char="•"/>
            </a:pPr>
            <a:r>
              <a:rPr lang="en-US" sz="1000" dirty="0"/>
              <a:t>Subtraction</a:t>
            </a:r>
          </a:p>
          <a:p>
            <a:pPr marL="171450" indent="-171450">
              <a:buFont typeface="Arial" panose="020B0604020202020204" pitchFamily="34" charset="0"/>
              <a:buChar char="•"/>
            </a:pPr>
            <a:r>
              <a:rPr lang="en-US" sz="1000" dirty="0"/>
              <a:t>Multiplication</a:t>
            </a:r>
          </a:p>
          <a:p>
            <a:pPr marL="171450" indent="-171450">
              <a:buFont typeface="Arial" panose="020B0604020202020204" pitchFamily="34" charset="0"/>
              <a:buChar char="•"/>
            </a:pPr>
            <a:r>
              <a:rPr lang="en-US" sz="1000" dirty="0"/>
              <a:t>Division</a:t>
            </a:r>
          </a:p>
          <a:p>
            <a:pPr marL="171450" indent="-171450">
              <a:buFont typeface="Arial" panose="020B0604020202020204" pitchFamily="34" charset="0"/>
              <a:buChar char="•"/>
            </a:pPr>
            <a:r>
              <a:rPr lang="en-US" sz="1000" dirty="0"/>
              <a:t>Shape </a:t>
            </a:r>
          </a:p>
          <a:p>
            <a:pPr marL="171450" indent="-171450">
              <a:buFont typeface="Arial" panose="020B0604020202020204" pitchFamily="34" charset="0"/>
              <a:buChar char="•"/>
            </a:pPr>
            <a:r>
              <a:rPr lang="en-US" sz="1000" dirty="0"/>
              <a:t>Position and direction</a:t>
            </a:r>
          </a:p>
          <a:p>
            <a:pPr marL="171450" indent="-171450">
              <a:buFont typeface="Arial" panose="020B0604020202020204" pitchFamily="34" charset="0"/>
              <a:buChar char="•"/>
            </a:pPr>
            <a:r>
              <a:rPr lang="en-US" sz="1000" dirty="0"/>
              <a:t>Statistics</a:t>
            </a:r>
          </a:p>
          <a:p>
            <a:r>
              <a:rPr lang="en-US" sz="1000" b="1" dirty="0"/>
              <a:t>How you can help at home:</a:t>
            </a:r>
          </a:p>
          <a:p>
            <a:pPr marL="171450" indent="-171450">
              <a:buFont typeface="Arial" panose="020B0604020202020204" pitchFamily="34" charset="0"/>
              <a:buChar char="•"/>
            </a:pPr>
            <a:r>
              <a:rPr lang="en-US" sz="1000" dirty="0"/>
              <a:t>Encourage  your children to  practice their  times tables</a:t>
            </a:r>
          </a:p>
          <a:p>
            <a:pPr marL="171450" indent="-171450">
              <a:buFont typeface="Arial" panose="020B0604020202020204" pitchFamily="34" charset="0"/>
              <a:buChar char="•"/>
            </a:pPr>
            <a:r>
              <a:rPr lang="en-US" sz="1000" dirty="0"/>
              <a:t>Ensure homework is completed</a:t>
            </a:r>
          </a:p>
        </p:txBody>
      </p:sp>
      <p:sp>
        <p:nvSpPr>
          <p:cNvPr id="59" name="TextBox 58">
            <a:extLst>
              <a:ext uri="{FF2B5EF4-FFF2-40B4-BE49-F238E27FC236}">
                <a16:creationId xmlns:a16="http://schemas.microsoft.com/office/drawing/2014/main" id="{3719C5D5-BCFD-4481-8355-E3B750002573}"/>
              </a:ext>
            </a:extLst>
          </p:cNvPr>
          <p:cNvSpPr txBox="1"/>
          <p:nvPr/>
        </p:nvSpPr>
        <p:spPr>
          <a:xfrm>
            <a:off x="4392819" y="4382305"/>
            <a:ext cx="2674909" cy="846257"/>
          </a:xfrm>
          <a:prstGeom prst="rect">
            <a:avLst/>
          </a:prstGeom>
          <a:noFill/>
        </p:spPr>
        <p:txBody>
          <a:bodyPr wrap="square" lIns="91440" tIns="45720" rIns="91440" bIns="45720" rtlCol="0" anchor="t">
            <a:spAutoFit/>
          </a:bodyPr>
          <a:lstStyle/>
          <a:p>
            <a:pPr>
              <a:lnSpc>
                <a:spcPct val="107000"/>
              </a:lnSpc>
              <a:spcAft>
                <a:spcPts val="800"/>
              </a:spcAft>
            </a:pPr>
            <a:r>
              <a:rPr lang="en-GB" sz="1000" b="1" kern="100" dirty="0">
                <a:effectLst/>
                <a:latin typeface="Aptos" panose="020B0004020202020204" pitchFamily="34" charset="0"/>
                <a:ea typeface="Aptos" panose="020B0004020202020204" pitchFamily="34" charset="0"/>
                <a:cs typeface="Times New Roman" panose="02020603050405020304" pitchFamily="18" charset="0"/>
              </a:rPr>
              <a:t>Event/actions in programs</a:t>
            </a:r>
          </a:p>
          <a:p>
            <a:pPr>
              <a:lnSpc>
                <a:spcPct val="107000"/>
              </a:lnSpc>
              <a:spcAft>
                <a:spcPts val="800"/>
              </a:spcAft>
            </a:pPr>
            <a:r>
              <a:rPr lang="en-GB" sz="1000" dirty="0">
                <a:effectLst/>
                <a:ea typeface="Aptos" panose="020B0004020202020204" pitchFamily="34" charset="0"/>
                <a:cs typeface="Times New Roman" panose="02020603050405020304" pitchFamily="18" charset="0"/>
              </a:rPr>
              <a:t>We will be writing algorithms and programs that use a range of events to trigger sequences </a:t>
            </a:r>
            <a:r>
              <a:rPr lang="en-GB" sz="1000">
                <a:effectLst/>
                <a:ea typeface="Aptos" panose="020B0004020202020204" pitchFamily="34" charset="0"/>
                <a:cs typeface="Times New Roman" panose="02020603050405020304" pitchFamily="18" charset="0"/>
              </a:rPr>
              <a:t>of actions.</a:t>
            </a:r>
            <a:endParaRPr lang="en-GB" sz="1000" kern="100" dirty="0">
              <a:effectLst/>
              <a:ea typeface="Aptos" panose="020B0004020202020204" pitchFamily="34" charset="0"/>
              <a:cs typeface="Times New Roman" panose="02020603050405020304" pitchFamily="18" charset="0"/>
            </a:endParaRPr>
          </a:p>
        </p:txBody>
      </p:sp>
      <p:sp>
        <p:nvSpPr>
          <p:cNvPr id="61" name="TextBox 60">
            <a:extLst>
              <a:ext uri="{FF2B5EF4-FFF2-40B4-BE49-F238E27FC236}">
                <a16:creationId xmlns:a16="http://schemas.microsoft.com/office/drawing/2014/main" id="{CBD3B849-548D-4343-BA5C-09BD53FCC753}"/>
              </a:ext>
            </a:extLst>
          </p:cNvPr>
          <p:cNvSpPr txBox="1"/>
          <p:nvPr/>
        </p:nvSpPr>
        <p:spPr>
          <a:xfrm>
            <a:off x="4915184" y="5730558"/>
            <a:ext cx="2440342" cy="1323439"/>
          </a:xfrm>
          <a:prstGeom prst="rect">
            <a:avLst/>
          </a:prstGeom>
          <a:noFill/>
        </p:spPr>
        <p:txBody>
          <a:bodyPr wrap="square" rtlCol="0">
            <a:spAutoFit/>
          </a:bodyPr>
          <a:lstStyle/>
          <a:p>
            <a:r>
              <a:rPr lang="en-GB" sz="1000" b="1" dirty="0"/>
              <a:t>Tennis and Swimming: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In tennis, we will be learning the basic rules of tennis and learning to serve and volley with forward and backhand strokes.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We will be swimming at Brize Norton, improving our swimming skills.</a:t>
            </a:r>
          </a:p>
          <a:p>
            <a:endParaRPr lang="en-US" sz="1000" dirty="0"/>
          </a:p>
          <a:p>
            <a:endParaRPr lang="en-US" sz="1000" dirty="0"/>
          </a:p>
        </p:txBody>
      </p:sp>
      <p:sp>
        <p:nvSpPr>
          <p:cNvPr id="64" name="TextBox 63">
            <a:extLst>
              <a:ext uri="{FF2B5EF4-FFF2-40B4-BE49-F238E27FC236}">
                <a16:creationId xmlns:a16="http://schemas.microsoft.com/office/drawing/2014/main" id="{4D4D4009-CDC6-4ED0-AC70-9D341E66A067}"/>
              </a:ext>
            </a:extLst>
          </p:cNvPr>
          <p:cNvSpPr txBox="1"/>
          <p:nvPr/>
        </p:nvSpPr>
        <p:spPr>
          <a:xfrm>
            <a:off x="81507" y="5311100"/>
            <a:ext cx="2086465"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Weather and the Water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Cycle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We will continue to </a:t>
            </a: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learn how to ask about the weather and how to reply. We will also learn the compass points and the temperatures in Celsius. </a:t>
            </a:r>
            <a:endPar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US" sz="1000" dirty="0"/>
          </a:p>
        </p:txBody>
      </p:sp>
      <p:sp>
        <p:nvSpPr>
          <p:cNvPr id="71" name="TextBox 70">
            <a:extLst>
              <a:ext uri="{FF2B5EF4-FFF2-40B4-BE49-F238E27FC236}">
                <a16:creationId xmlns:a16="http://schemas.microsoft.com/office/drawing/2014/main" id="{5492B5FF-90D4-45DE-9E1D-F1CD484B243D}"/>
              </a:ext>
            </a:extLst>
          </p:cNvPr>
          <p:cNvSpPr txBox="1"/>
          <p:nvPr/>
        </p:nvSpPr>
        <p:spPr>
          <a:xfrm>
            <a:off x="56760" y="1826857"/>
            <a:ext cx="2086465" cy="2708434"/>
          </a:xfrm>
          <a:prstGeom prst="rect">
            <a:avLst/>
          </a:prstGeom>
          <a:noFill/>
        </p:spPr>
        <p:txBody>
          <a:bodyPr wrap="square" lIns="91440" tIns="45720" rIns="91440" bIns="45720" rtlCol="0" anchor="t">
            <a:spAutoFit/>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Leaflets: </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We will create a leaflet as a guide to hill-walking.</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1" i="0" u="none" strike="noStrike" kern="1200" cap="none" spc="0" normalizeH="0" baseline="0" noProof="0" dirty="0">
                <a:ln>
                  <a:noFill/>
                </a:ln>
                <a:solidFill>
                  <a:prstClr val="black"/>
                </a:solidFill>
                <a:effectLst/>
                <a:uLnTx/>
                <a:uFillTx/>
                <a:latin typeface="Calibri" panose="020F0502020204030204"/>
                <a:ea typeface="+mn-ea"/>
                <a:cs typeface="+mn-cs"/>
              </a:rPr>
              <a:t>Explanation text: </a:t>
            </a: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We will write a text explaining the Water Cycle.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1" i="0" u="none" strike="noStrike" kern="1200" cap="none" spc="0" normalizeH="0" baseline="0" noProof="0" dirty="0">
                <a:ln>
                  <a:noFill/>
                </a:ln>
                <a:solidFill>
                  <a:prstClr val="black"/>
                </a:solidFill>
                <a:effectLst/>
                <a:uLnTx/>
                <a:uFillTx/>
                <a:latin typeface="Calibri" panose="020F0502020204030204"/>
                <a:ea typeface="+mn-ea"/>
                <a:cs typeface="+mn-cs"/>
              </a:rPr>
              <a:t>Narrative Poetry: </a:t>
            </a: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We will </a:t>
            </a:r>
            <a:r>
              <a:rPr kumimoji="0" lang="en-GB" sz="1000" b="0" i="0" u="none" strike="noStrike" kern="1200" cap="none" spc="0" normalizeH="0" baseline="0" noProof="0" dirty="0">
                <a:ln>
                  <a:noFill/>
                </a:ln>
                <a:solidFill>
                  <a:srgbClr val="464647"/>
                </a:solidFill>
                <a:effectLst/>
                <a:uLnTx/>
                <a:uFillTx/>
                <a:latin typeface="Karla Variable"/>
                <a:ea typeface="+mn-ea"/>
                <a:cs typeface="+mn-cs"/>
              </a:rPr>
              <a:t>write a narrative poem about a mountain expedition</a:t>
            </a:r>
          </a:p>
          <a:p>
            <a:pPr marL="171450" indent="-171450">
              <a:buFont typeface="Arial" panose="020B0604020202020204" pitchFamily="34" charset="0"/>
              <a:buChar char="•"/>
            </a:pPr>
            <a:r>
              <a:rPr lang="en-US" sz="1000" b="1" dirty="0"/>
              <a:t>Class text: </a:t>
            </a:r>
            <a:r>
              <a:rPr lang="en-US" sz="1000" dirty="0"/>
              <a:t>We will </a:t>
            </a:r>
            <a:r>
              <a:rPr lang="en-GB" sz="1000" dirty="0"/>
              <a:t>be reading This Morning I Met a Whale by Michael Morpurgo</a:t>
            </a:r>
          </a:p>
          <a:p>
            <a:endParaRPr lang="en-US" sz="1000" dirty="0"/>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Discuss newly learnt words (spellings)</a:t>
            </a:r>
          </a:p>
          <a:p>
            <a:pPr marL="171450" indent="-171450">
              <a:buFont typeface="Arial" panose="020B0604020202020204" pitchFamily="34" charset="0"/>
              <a:buChar char="•"/>
            </a:pPr>
            <a:r>
              <a:rPr lang="en-US" sz="1000" dirty="0"/>
              <a:t>Encourage your child to read</a:t>
            </a:r>
          </a:p>
        </p:txBody>
      </p:sp>
      <p:sp>
        <p:nvSpPr>
          <p:cNvPr id="72" name="TextBox 71">
            <a:extLst>
              <a:ext uri="{FF2B5EF4-FFF2-40B4-BE49-F238E27FC236}">
                <a16:creationId xmlns:a16="http://schemas.microsoft.com/office/drawing/2014/main" id="{4A93261E-2FB7-40C5-9705-60C67096CB12}"/>
              </a:ext>
            </a:extLst>
          </p:cNvPr>
          <p:cNvSpPr txBox="1"/>
          <p:nvPr/>
        </p:nvSpPr>
        <p:spPr>
          <a:xfrm>
            <a:off x="7402349" y="5644748"/>
            <a:ext cx="2458915" cy="861774"/>
          </a:xfrm>
          <a:prstGeom prst="rect">
            <a:avLst/>
          </a:prstGeom>
          <a:noFill/>
        </p:spPr>
        <p:txBody>
          <a:bodyPr wrap="square" rtlCol="0">
            <a:spAutoFit/>
          </a:bodyPr>
          <a:lstStyle/>
          <a:p>
            <a:r>
              <a:rPr lang="en-US" sz="1000" b="1" dirty="0"/>
              <a:t>Music:</a:t>
            </a:r>
          </a:p>
          <a:p>
            <a:endParaRPr lang="en-US" sz="1000" b="1" dirty="0"/>
          </a:p>
          <a:p>
            <a:r>
              <a:rPr lang="en-US" sz="1000" dirty="0"/>
              <a:t>We will continue with</a:t>
            </a: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 our theme for music this half term </a:t>
            </a:r>
            <a:r>
              <a:rPr lang="en-GB" sz="1000" dirty="0">
                <a:solidFill>
                  <a:prstClr val="black"/>
                </a:solidFill>
                <a:latin typeface="Calibri" panose="020F0502020204030204"/>
              </a:rPr>
              <a:t>of </a:t>
            </a: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Rivers </a:t>
            </a:r>
            <a:r>
              <a:rPr lang="en-GB" sz="1000" dirty="0"/>
              <a:t>and rehearsing for our KS2 end of year play.</a:t>
            </a:r>
            <a:endParaRPr lang="en-US" sz="1000" b="1" dirty="0"/>
          </a:p>
        </p:txBody>
      </p:sp>
      <p:sp>
        <p:nvSpPr>
          <p:cNvPr id="73" name="TextBox 72">
            <a:extLst>
              <a:ext uri="{FF2B5EF4-FFF2-40B4-BE49-F238E27FC236}">
                <a16:creationId xmlns:a16="http://schemas.microsoft.com/office/drawing/2014/main" id="{0051CF6A-67DC-44F1-8CA4-30B96CB7FBD7}"/>
              </a:ext>
            </a:extLst>
          </p:cNvPr>
          <p:cNvSpPr txBox="1"/>
          <p:nvPr/>
        </p:nvSpPr>
        <p:spPr>
          <a:xfrm>
            <a:off x="2481611" y="5648922"/>
            <a:ext cx="2104849" cy="1169551"/>
          </a:xfrm>
          <a:prstGeom prst="rect">
            <a:avLst/>
          </a:prstGeom>
          <a:noFill/>
        </p:spPr>
        <p:txBody>
          <a:bodyPr wrap="square" lIns="91440" tIns="45720" rIns="91440" bIns="45720" rtlCol="0" anchor="t">
            <a:spAutoFit/>
          </a:bodyPr>
          <a:lstStyle/>
          <a:p>
            <a:r>
              <a:rPr lang="en-US" sz="1000" b="1" dirty="0"/>
              <a:t>Artists and techniques:</a:t>
            </a:r>
          </a:p>
          <a:p>
            <a:endParaRPr lang="en-US" sz="1000" b="1" dirty="0"/>
          </a:p>
          <a:p>
            <a:pPr marL="0" marR="0" lvl="0" indent="0" algn="l" defTabSz="457200" rtl="0" eaLnBrk="1" fontAlgn="base" latinLnBrk="0" hangingPunct="1">
              <a:lnSpc>
                <a:spcPct val="100000"/>
              </a:lnSpc>
              <a:spcBef>
                <a:spcPts val="0"/>
              </a:spcBef>
              <a:spcAft>
                <a:spcPts val="0"/>
              </a:spcAft>
              <a:buClrTx/>
              <a:buSzTx/>
              <a:buFontTx/>
              <a:buNone/>
              <a:tabLst/>
              <a:defRPr/>
            </a:pPr>
            <a:r>
              <a:rPr lang="en-US" sz="1000" dirty="0"/>
              <a:t>We will be </a:t>
            </a:r>
            <a:r>
              <a:rPr lang="en-GB" sz="1000" dirty="0">
                <a:solidFill>
                  <a:srgbClr val="000000"/>
                </a:solidFill>
                <a:latin typeface="Aptos" panose="020B0004020202020204" pitchFamily="34" charset="0"/>
              </a:rPr>
              <a:t>l</a:t>
            </a:r>
            <a:r>
              <a:rPr kumimoji="0" lang="en-GB" sz="10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earning about the Bankura horses of </a:t>
            </a:r>
            <a:r>
              <a:rPr kumimoji="0" lang="en-GB" sz="1000" b="0" i="0" u="none" strike="noStrike" kern="1200" cap="none" spc="0" normalizeH="0" baseline="0" noProof="0" dirty="0" err="1">
                <a:ln>
                  <a:noFill/>
                </a:ln>
                <a:solidFill>
                  <a:srgbClr val="000000"/>
                </a:solidFill>
                <a:effectLst/>
                <a:uLnTx/>
                <a:uFillTx/>
                <a:latin typeface="Aptos" panose="020B0004020202020204" pitchFamily="34" charset="0"/>
                <a:ea typeface="+mn-ea"/>
                <a:cs typeface="+mn-cs"/>
              </a:rPr>
              <a:t>Panchmura</a:t>
            </a:r>
            <a:r>
              <a:rPr kumimoji="0" lang="en-GB" sz="1000" b="0" i="0" u="none" strike="noStrike" kern="1200" cap="none" spc="0" normalizeH="0" baseline="0" noProof="0" dirty="0">
                <a:ln>
                  <a:noFill/>
                </a:ln>
                <a:solidFill>
                  <a:srgbClr val="000000"/>
                </a:solidFill>
                <a:effectLst/>
                <a:uLnTx/>
                <a:uFillTx/>
                <a:latin typeface="Aptos" panose="020B0004020202020204" pitchFamily="34" charset="0"/>
                <a:ea typeface="+mn-ea"/>
                <a:cs typeface="+mn-cs"/>
              </a:rPr>
              <a:t> and using clay, create own version of a terracotta horse.</a:t>
            </a:r>
          </a:p>
          <a:p>
            <a:endParaRPr lang="en-US" sz="1000" dirty="0"/>
          </a:p>
        </p:txBody>
      </p:sp>
      <p:pic>
        <p:nvPicPr>
          <p:cNvPr id="3" name="Picture 2">
            <a:extLst>
              <a:ext uri="{FF2B5EF4-FFF2-40B4-BE49-F238E27FC236}">
                <a16:creationId xmlns:a16="http://schemas.microsoft.com/office/drawing/2014/main" id="{F5E72EA0-2FF3-229A-4EE1-218DE413A21D}"/>
              </a:ext>
            </a:extLst>
          </p:cNvPr>
          <p:cNvPicPr>
            <a:picLocks noChangeAspect="1"/>
          </p:cNvPicPr>
          <p:nvPr/>
        </p:nvPicPr>
        <p:blipFill>
          <a:blip r:embed="rId7"/>
          <a:stretch>
            <a:fillRect/>
          </a:stretch>
        </p:blipFill>
        <p:spPr>
          <a:xfrm>
            <a:off x="2597745" y="93199"/>
            <a:ext cx="1444877" cy="1444877"/>
          </a:xfrm>
          <a:prstGeom prst="rect">
            <a:avLst/>
          </a:prstGeom>
        </p:spPr>
      </p:pic>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Props1.xml><?xml version="1.0" encoding="utf-8"?>
<ds:datastoreItem xmlns:ds="http://schemas.openxmlformats.org/officeDocument/2006/customXml" ds:itemID="{6632FA56-4589-4F21-80B5-F31A06DE6DD2}"/>
</file>

<file path=customXml/itemProps2.xml><?xml version="1.0" encoding="utf-8"?>
<ds:datastoreItem xmlns:ds="http://schemas.openxmlformats.org/officeDocument/2006/customXml" ds:itemID="{49B35DAB-1654-4039-AA5B-082FDDC5C431}">
  <ds:schemaRefs>
    <ds:schemaRef ds:uri="http://schemas.microsoft.com/sharepoint/v3/contenttype/forms"/>
  </ds:schemaRefs>
</ds:datastoreItem>
</file>

<file path=customXml/itemProps3.xml><?xml version="1.0" encoding="utf-8"?>
<ds:datastoreItem xmlns:ds="http://schemas.openxmlformats.org/officeDocument/2006/customXml" ds:itemID="{2BFAC91D-BA4B-4311-B5FB-C3D24A6D3EB6}">
  <ds:schemaRefs>
    <ds:schemaRef ds:uri="http://purl.org/dc/elements/1.1/"/>
    <ds:schemaRef ds:uri="http://schemas.microsoft.com/office/2006/metadata/properties"/>
    <ds:schemaRef ds:uri="b43abf7f-f8ae-4bd0-b546-67f91f60e394"/>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1089</TotalTime>
  <Words>589</Words>
  <Application>Microsoft Office PowerPoint</Application>
  <PresentationFormat>A4 Paper (210x297 mm)</PresentationFormat>
  <Paragraphs>68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Calibri Light</vt:lpstr>
      <vt:lpstr>Karla Variable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Mrs Davies</cp:lastModifiedBy>
  <cp:revision>90</cp:revision>
  <cp:lastPrinted>2021-05-28T11:17:02Z</cp:lastPrinted>
  <dcterms:created xsi:type="dcterms:W3CDTF">2021-05-28T10:08:42Z</dcterms:created>
  <dcterms:modified xsi:type="dcterms:W3CDTF">2025-05-22T12:44:02Z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ies>
</file>