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6" r:id="rId5"/>
  </p:sldIdLst>
  <p:sldSz cx="9906000" cy="6858000" type="A4"/>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4" autoAdjust="0"/>
    <p:restoredTop sz="94660"/>
  </p:normalViewPr>
  <p:slideViewPr>
    <p:cSldViewPr snapToGrid="0">
      <p:cViewPr varScale="1">
        <p:scale>
          <a:sx n="117" d="100"/>
          <a:sy n="117" d="100"/>
        </p:scale>
        <p:origin x="1374"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10"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rs Jarrett" userId="0c7659d9-cbbb-4f57-bb2c-4c9b55b1b31f" providerId="ADAL" clId="{17776102-4DD7-4D39-B5AB-83C5F35D6000}"/>
    <pc:docChg chg="modSld">
      <pc:chgData name="Mrs Jarrett" userId="0c7659d9-cbbb-4f57-bb2c-4c9b55b1b31f" providerId="ADAL" clId="{17776102-4DD7-4D39-B5AB-83C5F35D6000}" dt="2025-03-26T15:32:30.728" v="15" actId="20577"/>
      <pc:docMkLst>
        <pc:docMk/>
      </pc:docMkLst>
      <pc:sldChg chg="modSp mod">
        <pc:chgData name="Mrs Jarrett" userId="0c7659d9-cbbb-4f57-bb2c-4c9b55b1b31f" providerId="ADAL" clId="{17776102-4DD7-4D39-B5AB-83C5F35D6000}" dt="2025-03-26T15:32:30.728" v="15" actId="20577"/>
        <pc:sldMkLst>
          <pc:docMk/>
          <pc:sldMk cId="287492650" sldId="256"/>
        </pc:sldMkLst>
        <pc:spChg chg="mod">
          <ac:chgData name="Mrs Jarrett" userId="0c7659d9-cbbb-4f57-bb2c-4c9b55b1b31f" providerId="ADAL" clId="{17776102-4DD7-4D39-B5AB-83C5F35D6000}" dt="2025-03-26T15:32:06.524" v="8" actId="20577"/>
          <ac:spMkLst>
            <pc:docMk/>
            <pc:sldMk cId="287492650" sldId="256"/>
            <ac:spMk id="52" creationId="{BEAEAF32-AAFF-4A5D-873B-C70FB674404C}"/>
          </ac:spMkLst>
        </pc:spChg>
        <pc:spChg chg="mod">
          <ac:chgData name="Mrs Jarrett" userId="0c7659d9-cbbb-4f57-bb2c-4c9b55b1b31f" providerId="ADAL" clId="{17776102-4DD7-4D39-B5AB-83C5F35D6000}" dt="2025-03-26T15:32:30.728" v="15" actId="20577"/>
          <ac:spMkLst>
            <pc:docMk/>
            <pc:sldMk cId="287492650" sldId="256"/>
            <ac:spMk id="55" creationId="{0B3E0BA9-2D90-4E24-8C91-7B4A5FF4118E}"/>
          </ac:spMkLst>
        </pc:spChg>
        <pc:spChg chg="mod">
          <ac:chgData name="Mrs Jarrett" userId="0c7659d9-cbbb-4f57-bb2c-4c9b55b1b31f" providerId="ADAL" clId="{17776102-4DD7-4D39-B5AB-83C5F35D6000}" dt="2025-03-26T15:32:19.781" v="13" actId="20577"/>
          <ac:spMkLst>
            <pc:docMk/>
            <pc:sldMk cId="287492650" sldId="256"/>
            <ac:spMk id="71" creationId="{5492B5FF-90D4-45DE-9E1D-F1CD484B243D}"/>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3AE4DE7-7F8A-4FF9-8E17-4EB95647ECFE}" type="datetimeFigureOut">
              <a:rPr lang="en-GB" smtClean="0"/>
              <a:t>26/03/2025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EEB9F9C-00DD-456E-BFB0-3D184BCC10DD}" type="slidenum">
              <a:rPr lang="en-GB" smtClean="0"/>
              <a:t>‹#›</a:t>
            </a:fld>
            <a:endParaRPr lang="en-GB"/>
          </a:p>
        </p:txBody>
      </p:sp>
    </p:spTree>
    <p:extLst>
      <p:ext uri="{BB962C8B-B14F-4D97-AF65-F5344CB8AC3E}">
        <p14:creationId xmlns:p14="http://schemas.microsoft.com/office/powerpoint/2010/main" val="27620129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3AE4DE7-7F8A-4FF9-8E17-4EB95647ECFE}" type="datetimeFigureOut">
              <a:rPr lang="en-GB" smtClean="0"/>
              <a:t>26/03/2025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EEB9F9C-00DD-456E-BFB0-3D184BCC10DD}" type="slidenum">
              <a:rPr lang="en-GB" smtClean="0"/>
              <a:t>‹#›</a:t>
            </a:fld>
            <a:endParaRPr lang="en-GB"/>
          </a:p>
        </p:txBody>
      </p:sp>
    </p:spTree>
    <p:extLst>
      <p:ext uri="{BB962C8B-B14F-4D97-AF65-F5344CB8AC3E}">
        <p14:creationId xmlns:p14="http://schemas.microsoft.com/office/powerpoint/2010/main" val="31055852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3AE4DE7-7F8A-4FF9-8E17-4EB95647ECFE}" type="datetimeFigureOut">
              <a:rPr lang="en-GB" smtClean="0"/>
              <a:t>26/03/2025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EEB9F9C-00DD-456E-BFB0-3D184BCC10DD}" type="slidenum">
              <a:rPr lang="en-GB" smtClean="0"/>
              <a:t>‹#›</a:t>
            </a:fld>
            <a:endParaRPr lang="en-GB"/>
          </a:p>
        </p:txBody>
      </p:sp>
    </p:spTree>
    <p:extLst>
      <p:ext uri="{BB962C8B-B14F-4D97-AF65-F5344CB8AC3E}">
        <p14:creationId xmlns:p14="http://schemas.microsoft.com/office/powerpoint/2010/main" val="11989782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3AE4DE7-7F8A-4FF9-8E17-4EB95647ECFE}" type="datetimeFigureOut">
              <a:rPr lang="en-GB" smtClean="0"/>
              <a:t>26/03/2025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EEB9F9C-00DD-456E-BFB0-3D184BCC10DD}" type="slidenum">
              <a:rPr lang="en-GB" smtClean="0"/>
              <a:t>‹#›</a:t>
            </a:fld>
            <a:endParaRPr lang="en-GB"/>
          </a:p>
        </p:txBody>
      </p:sp>
    </p:spTree>
    <p:extLst>
      <p:ext uri="{BB962C8B-B14F-4D97-AF65-F5344CB8AC3E}">
        <p14:creationId xmlns:p14="http://schemas.microsoft.com/office/powerpoint/2010/main" val="36978294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3AE4DE7-7F8A-4FF9-8E17-4EB95647ECFE}" type="datetimeFigureOut">
              <a:rPr lang="en-GB" smtClean="0"/>
              <a:t>26/03/2025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EEB9F9C-00DD-456E-BFB0-3D184BCC10DD}" type="slidenum">
              <a:rPr lang="en-GB" smtClean="0"/>
              <a:t>‹#›</a:t>
            </a:fld>
            <a:endParaRPr lang="en-GB"/>
          </a:p>
        </p:txBody>
      </p:sp>
    </p:spTree>
    <p:extLst>
      <p:ext uri="{BB962C8B-B14F-4D97-AF65-F5344CB8AC3E}">
        <p14:creationId xmlns:p14="http://schemas.microsoft.com/office/powerpoint/2010/main" val="18874082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3AE4DE7-7F8A-4FF9-8E17-4EB95647ECFE}" type="datetimeFigureOut">
              <a:rPr lang="en-GB" smtClean="0"/>
              <a:t>26/03/2025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EEB9F9C-00DD-456E-BFB0-3D184BCC10DD}" type="slidenum">
              <a:rPr lang="en-GB" smtClean="0"/>
              <a:t>‹#›</a:t>
            </a:fld>
            <a:endParaRPr lang="en-GB"/>
          </a:p>
        </p:txBody>
      </p:sp>
    </p:spTree>
    <p:extLst>
      <p:ext uri="{BB962C8B-B14F-4D97-AF65-F5344CB8AC3E}">
        <p14:creationId xmlns:p14="http://schemas.microsoft.com/office/powerpoint/2010/main" val="5295130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82329" y="2505075"/>
            <a:ext cx="4190702"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14913" y="2505075"/>
            <a:ext cx="4211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3AE4DE7-7F8A-4FF9-8E17-4EB95647ECFE}" type="datetimeFigureOut">
              <a:rPr lang="en-GB" smtClean="0"/>
              <a:t>26/03/2025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EEB9F9C-00DD-456E-BFB0-3D184BCC10DD}" type="slidenum">
              <a:rPr lang="en-GB" smtClean="0"/>
              <a:t>‹#›</a:t>
            </a:fld>
            <a:endParaRPr lang="en-GB"/>
          </a:p>
        </p:txBody>
      </p:sp>
    </p:spTree>
    <p:extLst>
      <p:ext uri="{BB962C8B-B14F-4D97-AF65-F5344CB8AC3E}">
        <p14:creationId xmlns:p14="http://schemas.microsoft.com/office/powerpoint/2010/main" val="25999994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3AE4DE7-7F8A-4FF9-8E17-4EB95647ECFE}" type="datetimeFigureOut">
              <a:rPr lang="en-GB" smtClean="0"/>
              <a:t>26/03/2025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EEB9F9C-00DD-456E-BFB0-3D184BCC10DD}" type="slidenum">
              <a:rPr lang="en-GB" smtClean="0"/>
              <a:t>‹#›</a:t>
            </a:fld>
            <a:endParaRPr lang="en-GB"/>
          </a:p>
        </p:txBody>
      </p:sp>
    </p:spTree>
    <p:extLst>
      <p:ext uri="{BB962C8B-B14F-4D97-AF65-F5344CB8AC3E}">
        <p14:creationId xmlns:p14="http://schemas.microsoft.com/office/powerpoint/2010/main" val="2975313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3AE4DE7-7F8A-4FF9-8E17-4EB95647ECFE}" type="datetimeFigureOut">
              <a:rPr lang="en-GB" smtClean="0"/>
              <a:t>26/03/2025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EEB9F9C-00DD-456E-BFB0-3D184BCC10DD}" type="slidenum">
              <a:rPr lang="en-GB" smtClean="0"/>
              <a:t>‹#›</a:t>
            </a:fld>
            <a:endParaRPr lang="en-GB"/>
          </a:p>
        </p:txBody>
      </p:sp>
    </p:spTree>
    <p:extLst>
      <p:ext uri="{BB962C8B-B14F-4D97-AF65-F5344CB8AC3E}">
        <p14:creationId xmlns:p14="http://schemas.microsoft.com/office/powerpoint/2010/main" val="2741035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3AE4DE7-7F8A-4FF9-8E17-4EB95647ECFE}" type="datetimeFigureOut">
              <a:rPr lang="en-GB" smtClean="0"/>
              <a:t>26/03/2025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EEB9F9C-00DD-456E-BFB0-3D184BCC10DD}" type="slidenum">
              <a:rPr lang="en-GB" smtClean="0"/>
              <a:t>‹#›</a:t>
            </a:fld>
            <a:endParaRPr lang="en-GB"/>
          </a:p>
        </p:txBody>
      </p:sp>
    </p:spTree>
    <p:extLst>
      <p:ext uri="{BB962C8B-B14F-4D97-AF65-F5344CB8AC3E}">
        <p14:creationId xmlns:p14="http://schemas.microsoft.com/office/powerpoint/2010/main" val="39312926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3AE4DE7-7F8A-4FF9-8E17-4EB95647ECFE}" type="datetimeFigureOut">
              <a:rPr lang="en-GB" smtClean="0"/>
              <a:t>26/03/2025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EEB9F9C-00DD-456E-BFB0-3D184BCC10DD}" type="slidenum">
              <a:rPr lang="en-GB" smtClean="0"/>
              <a:t>‹#›</a:t>
            </a:fld>
            <a:endParaRPr lang="en-GB"/>
          </a:p>
        </p:txBody>
      </p:sp>
    </p:spTree>
    <p:extLst>
      <p:ext uri="{BB962C8B-B14F-4D97-AF65-F5344CB8AC3E}">
        <p14:creationId xmlns:p14="http://schemas.microsoft.com/office/powerpoint/2010/main" val="9948979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3AE4DE7-7F8A-4FF9-8E17-4EB95647ECFE}" type="datetimeFigureOut">
              <a:rPr lang="en-GB" smtClean="0"/>
              <a:t>26/03/2025</a:t>
            </a:fld>
            <a:endParaRPr lang="en-GB"/>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EEB9F9C-00DD-456E-BFB0-3D184BCC10DD}" type="slidenum">
              <a:rPr lang="en-GB" smtClean="0"/>
              <a:t>‹#›</a:t>
            </a:fld>
            <a:endParaRPr lang="en-GB"/>
          </a:p>
        </p:txBody>
      </p:sp>
    </p:spTree>
    <p:extLst>
      <p:ext uri="{BB962C8B-B14F-4D97-AF65-F5344CB8AC3E}">
        <p14:creationId xmlns:p14="http://schemas.microsoft.com/office/powerpoint/2010/main" val="105263361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Diagonal Corners Rounded 3">
            <a:extLst>
              <a:ext uri="{FF2B5EF4-FFF2-40B4-BE49-F238E27FC236}">
                <a16:creationId xmlns:a16="http://schemas.microsoft.com/office/drawing/2014/main" id="{B62656C7-FA13-4C84-97F1-4787E0C107DE}"/>
              </a:ext>
            </a:extLst>
          </p:cNvPr>
          <p:cNvSpPr/>
          <p:nvPr/>
        </p:nvSpPr>
        <p:spPr>
          <a:xfrm>
            <a:off x="4339114" y="230522"/>
            <a:ext cx="5365443" cy="2058976"/>
          </a:xfrm>
          <a:prstGeom prst="round2Diag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en-GB" sz="1463" dirty="0"/>
          </a:p>
        </p:txBody>
      </p:sp>
      <p:sp>
        <p:nvSpPr>
          <p:cNvPr id="5" name="Rectangle: Diagonal Corners Rounded 4">
            <a:extLst>
              <a:ext uri="{FF2B5EF4-FFF2-40B4-BE49-F238E27FC236}">
                <a16:creationId xmlns:a16="http://schemas.microsoft.com/office/drawing/2014/main" id="{03E8DE4E-A95E-483A-A699-EABB5AA1488B}"/>
              </a:ext>
            </a:extLst>
          </p:cNvPr>
          <p:cNvSpPr/>
          <p:nvPr/>
        </p:nvSpPr>
        <p:spPr>
          <a:xfrm>
            <a:off x="129126" y="129652"/>
            <a:ext cx="2077432" cy="1261192"/>
          </a:xfrm>
          <a:prstGeom prst="round2Diag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en-GB" sz="1463" dirty="0"/>
          </a:p>
        </p:txBody>
      </p:sp>
      <p:sp>
        <p:nvSpPr>
          <p:cNvPr id="6" name="Rectangle: Diagonal Corners Rounded 5">
            <a:extLst>
              <a:ext uri="{FF2B5EF4-FFF2-40B4-BE49-F238E27FC236}">
                <a16:creationId xmlns:a16="http://schemas.microsoft.com/office/drawing/2014/main" id="{4787B26A-CAFA-4122-9581-3993AFD111D0}"/>
              </a:ext>
            </a:extLst>
          </p:cNvPr>
          <p:cNvSpPr/>
          <p:nvPr/>
        </p:nvSpPr>
        <p:spPr>
          <a:xfrm>
            <a:off x="108974" y="1474342"/>
            <a:ext cx="1972687" cy="3685599"/>
          </a:xfrm>
          <a:prstGeom prst="round2Diag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en-GB" sz="1463" dirty="0"/>
          </a:p>
        </p:txBody>
      </p:sp>
      <p:sp>
        <p:nvSpPr>
          <p:cNvPr id="8" name="Rectangle: Diagonal Corners Rounded 7">
            <a:extLst>
              <a:ext uri="{FF2B5EF4-FFF2-40B4-BE49-F238E27FC236}">
                <a16:creationId xmlns:a16="http://schemas.microsoft.com/office/drawing/2014/main" id="{8238F6DB-F444-4881-B025-A9E420DFE549}"/>
              </a:ext>
            </a:extLst>
          </p:cNvPr>
          <p:cNvSpPr/>
          <p:nvPr/>
        </p:nvSpPr>
        <p:spPr>
          <a:xfrm>
            <a:off x="4330374" y="2447234"/>
            <a:ext cx="2641815" cy="1260987"/>
          </a:xfrm>
          <a:prstGeom prst="round2Diag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en-GB" sz="1463" dirty="0"/>
          </a:p>
        </p:txBody>
      </p:sp>
      <p:sp>
        <p:nvSpPr>
          <p:cNvPr id="14" name="Rectangle: Diagonal Corners Rounded 13">
            <a:extLst>
              <a:ext uri="{FF2B5EF4-FFF2-40B4-BE49-F238E27FC236}">
                <a16:creationId xmlns:a16="http://schemas.microsoft.com/office/drawing/2014/main" id="{2D3692A2-2089-469E-85F5-99870EEDF311}"/>
              </a:ext>
            </a:extLst>
          </p:cNvPr>
          <p:cNvSpPr/>
          <p:nvPr/>
        </p:nvSpPr>
        <p:spPr>
          <a:xfrm>
            <a:off x="51894" y="5243439"/>
            <a:ext cx="2029768" cy="1472769"/>
          </a:xfrm>
          <a:prstGeom prst="round2Diag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en-GB" sz="1463" dirty="0"/>
          </a:p>
        </p:txBody>
      </p:sp>
      <p:pic>
        <p:nvPicPr>
          <p:cNvPr id="20" name="Picture 19">
            <a:extLst>
              <a:ext uri="{FF2B5EF4-FFF2-40B4-BE49-F238E27FC236}">
                <a16:creationId xmlns:a16="http://schemas.microsoft.com/office/drawing/2014/main" id="{F2EC4A2F-C5DE-4CCC-8DB2-59F9D9C3A23E}"/>
              </a:ext>
            </a:extLst>
          </p:cNvPr>
          <p:cNvPicPr>
            <a:picLocks noChangeAspect="1"/>
          </p:cNvPicPr>
          <p:nvPr/>
        </p:nvPicPr>
        <p:blipFill>
          <a:blip r:embed="rId2"/>
          <a:stretch>
            <a:fillRect/>
          </a:stretch>
        </p:blipFill>
        <p:spPr>
          <a:xfrm>
            <a:off x="2218164" y="1731341"/>
            <a:ext cx="1971465" cy="3090278"/>
          </a:xfrm>
          <a:prstGeom prst="rect">
            <a:avLst/>
          </a:prstGeom>
        </p:spPr>
      </p:pic>
      <p:pic>
        <p:nvPicPr>
          <p:cNvPr id="26" name="Picture 25">
            <a:extLst>
              <a:ext uri="{FF2B5EF4-FFF2-40B4-BE49-F238E27FC236}">
                <a16:creationId xmlns:a16="http://schemas.microsoft.com/office/drawing/2014/main" id="{6BCBEE75-4041-4AEF-9595-72ECCC1E6E08}"/>
              </a:ext>
            </a:extLst>
          </p:cNvPr>
          <p:cNvPicPr>
            <a:picLocks noChangeAspect="1"/>
          </p:cNvPicPr>
          <p:nvPr/>
        </p:nvPicPr>
        <p:blipFill>
          <a:blip r:embed="rId3"/>
          <a:stretch>
            <a:fillRect/>
          </a:stretch>
        </p:blipFill>
        <p:spPr>
          <a:xfrm>
            <a:off x="2159526" y="4874749"/>
            <a:ext cx="2041116" cy="1841460"/>
          </a:xfrm>
          <a:prstGeom prst="rect">
            <a:avLst/>
          </a:prstGeom>
        </p:spPr>
      </p:pic>
      <p:pic>
        <p:nvPicPr>
          <p:cNvPr id="27" name="Picture 26">
            <a:extLst>
              <a:ext uri="{FF2B5EF4-FFF2-40B4-BE49-F238E27FC236}">
                <a16:creationId xmlns:a16="http://schemas.microsoft.com/office/drawing/2014/main" id="{C951014B-E3ED-466A-AF6F-22D18013E9D4}"/>
              </a:ext>
            </a:extLst>
          </p:cNvPr>
          <p:cNvPicPr>
            <a:picLocks noChangeAspect="1"/>
          </p:cNvPicPr>
          <p:nvPr/>
        </p:nvPicPr>
        <p:blipFill>
          <a:blip r:embed="rId3"/>
          <a:stretch>
            <a:fillRect/>
          </a:stretch>
        </p:blipFill>
        <p:spPr>
          <a:xfrm>
            <a:off x="4295067" y="5505458"/>
            <a:ext cx="2631088" cy="1197744"/>
          </a:xfrm>
          <a:prstGeom prst="rect">
            <a:avLst/>
          </a:prstGeom>
        </p:spPr>
      </p:pic>
      <p:sp>
        <p:nvSpPr>
          <p:cNvPr id="29" name="Rectangle: Diagonal Corners Rounded 28">
            <a:extLst>
              <a:ext uri="{FF2B5EF4-FFF2-40B4-BE49-F238E27FC236}">
                <a16:creationId xmlns:a16="http://schemas.microsoft.com/office/drawing/2014/main" id="{5293D54B-F153-4EFE-B15D-9A2E14673BE2}"/>
              </a:ext>
            </a:extLst>
          </p:cNvPr>
          <p:cNvSpPr/>
          <p:nvPr/>
        </p:nvSpPr>
        <p:spPr>
          <a:xfrm>
            <a:off x="7010816" y="5505457"/>
            <a:ext cx="2679785" cy="1196193"/>
          </a:xfrm>
          <a:prstGeom prst="round2Diag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r>
              <a:rPr lang="en-GB" sz="1463" dirty="0"/>
              <a:t> </a:t>
            </a:r>
          </a:p>
        </p:txBody>
      </p:sp>
      <p:sp>
        <p:nvSpPr>
          <p:cNvPr id="32" name="Rectangle: Diagonal Corners Rounded 31">
            <a:extLst>
              <a:ext uri="{FF2B5EF4-FFF2-40B4-BE49-F238E27FC236}">
                <a16:creationId xmlns:a16="http://schemas.microsoft.com/office/drawing/2014/main" id="{636DECAC-2F18-46A6-ADDE-660CB269DD6E}"/>
              </a:ext>
            </a:extLst>
          </p:cNvPr>
          <p:cNvSpPr/>
          <p:nvPr/>
        </p:nvSpPr>
        <p:spPr>
          <a:xfrm>
            <a:off x="8098286" y="357528"/>
            <a:ext cx="1504630" cy="262217"/>
          </a:xfrm>
          <a:prstGeom prst="round2Diag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en-GB" sz="1463" dirty="0"/>
          </a:p>
        </p:txBody>
      </p:sp>
      <p:sp>
        <p:nvSpPr>
          <p:cNvPr id="33" name="TextBox 32">
            <a:extLst>
              <a:ext uri="{FF2B5EF4-FFF2-40B4-BE49-F238E27FC236}">
                <a16:creationId xmlns:a16="http://schemas.microsoft.com/office/drawing/2014/main" id="{ECCC7A50-1E51-417D-BBDA-7AF9CE5175D3}"/>
              </a:ext>
            </a:extLst>
          </p:cNvPr>
          <p:cNvSpPr txBox="1"/>
          <p:nvPr/>
        </p:nvSpPr>
        <p:spPr>
          <a:xfrm>
            <a:off x="8126361" y="352299"/>
            <a:ext cx="1504630" cy="267446"/>
          </a:xfrm>
          <a:prstGeom prst="rect">
            <a:avLst/>
          </a:prstGeom>
          <a:noFill/>
        </p:spPr>
        <p:txBody>
          <a:bodyPr wrap="square" rtlCol="0">
            <a:spAutoFit/>
          </a:bodyPr>
          <a:lstStyle/>
          <a:p>
            <a:pPr algn="r"/>
            <a:r>
              <a:rPr lang="en-US" sz="1138" b="1" dirty="0">
                <a:solidFill>
                  <a:schemeClr val="bg1"/>
                </a:solidFill>
              </a:rPr>
              <a:t>TOPIC OVERVIEW</a:t>
            </a:r>
            <a:endParaRPr lang="en-GB" sz="1138" b="1" dirty="0">
              <a:solidFill>
                <a:schemeClr val="bg1"/>
              </a:solidFill>
            </a:endParaRPr>
          </a:p>
        </p:txBody>
      </p:sp>
      <p:sp>
        <p:nvSpPr>
          <p:cNvPr id="34" name="Rectangle: Diagonal Corners Rounded 33">
            <a:extLst>
              <a:ext uri="{FF2B5EF4-FFF2-40B4-BE49-F238E27FC236}">
                <a16:creationId xmlns:a16="http://schemas.microsoft.com/office/drawing/2014/main" id="{8A26E71E-1D93-4303-BFF3-A5F608277CDC}"/>
              </a:ext>
            </a:extLst>
          </p:cNvPr>
          <p:cNvSpPr/>
          <p:nvPr/>
        </p:nvSpPr>
        <p:spPr>
          <a:xfrm>
            <a:off x="1076859" y="1517748"/>
            <a:ext cx="948840" cy="250070"/>
          </a:xfrm>
          <a:prstGeom prst="round2Diag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en-GB" sz="1463" dirty="0"/>
          </a:p>
        </p:txBody>
      </p:sp>
      <p:sp>
        <p:nvSpPr>
          <p:cNvPr id="35" name="TextBox 34">
            <a:extLst>
              <a:ext uri="{FF2B5EF4-FFF2-40B4-BE49-F238E27FC236}">
                <a16:creationId xmlns:a16="http://schemas.microsoft.com/office/drawing/2014/main" id="{7327A914-7E4B-4A78-A7A8-2B183988055F}"/>
              </a:ext>
            </a:extLst>
          </p:cNvPr>
          <p:cNvSpPr txBox="1"/>
          <p:nvPr/>
        </p:nvSpPr>
        <p:spPr>
          <a:xfrm>
            <a:off x="1220984" y="1506265"/>
            <a:ext cx="835200" cy="242374"/>
          </a:xfrm>
          <a:prstGeom prst="rect">
            <a:avLst/>
          </a:prstGeom>
          <a:noFill/>
        </p:spPr>
        <p:txBody>
          <a:bodyPr wrap="square" rtlCol="0">
            <a:spAutoFit/>
          </a:bodyPr>
          <a:lstStyle/>
          <a:p>
            <a:pPr algn="r"/>
            <a:r>
              <a:rPr lang="en-US" sz="975" b="1" dirty="0">
                <a:solidFill>
                  <a:schemeClr val="bg1"/>
                </a:solidFill>
              </a:rPr>
              <a:t>ENGLISH</a:t>
            </a:r>
            <a:endParaRPr lang="en-GB" sz="975" b="1" dirty="0">
              <a:solidFill>
                <a:schemeClr val="bg1"/>
              </a:solidFill>
            </a:endParaRPr>
          </a:p>
        </p:txBody>
      </p:sp>
      <p:pic>
        <p:nvPicPr>
          <p:cNvPr id="36" name="Picture 35">
            <a:extLst>
              <a:ext uri="{FF2B5EF4-FFF2-40B4-BE49-F238E27FC236}">
                <a16:creationId xmlns:a16="http://schemas.microsoft.com/office/drawing/2014/main" id="{8EFB4DA6-B0C8-40A0-9658-92E67EE644EC}"/>
              </a:ext>
            </a:extLst>
          </p:cNvPr>
          <p:cNvPicPr>
            <a:picLocks noChangeAspect="1"/>
          </p:cNvPicPr>
          <p:nvPr/>
        </p:nvPicPr>
        <p:blipFill>
          <a:blip r:embed="rId4"/>
          <a:stretch>
            <a:fillRect/>
          </a:stretch>
        </p:blipFill>
        <p:spPr>
          <a:xfrm>
            <a:off x="2992281" y="1794844"/>
            <a:ext cx="1153316" cy="247671"/>
          </a:xfrm>
          <a:prstGeom prst="rect">
            <a:avLst/>
          </a:prstGeom>
        </p:spPr>
      </p:pic>
      <p:pic>
        <p:nvPicPr>
          <p:cNvPr id="37" name="Picture 36">
            <a:extLst>
              <a:ext uri="{FF2B5EF4-FFF2-40B4-BE49-F238E27FC236}">
                <a16:creationId xmlns:a16="http://schemas.microsoft.com/office/drawing/2014/main" id="{F6A906BF-7CD9-49CF-8AE7-148C4AD7B79C}"/>
              </a:ext>
            </a:extLst>
          </p:cNvPr>
          <p:cNvPicPr>
            <a:picLocks noChangeAspect="1"/>
          </p:cNvPicPr>
          <p:nvPr/>
        </p:nvPicPr>
        <p:blipFill>
          <a:blip r:embed="rId4"/>
          <a:stretch>
            <a:fillRect/>
          </a:stretch>
        </p:blipFill>
        <p:spPr>
          <a:xfrm>
            <a:off x="6422776" y="2517951"/>
            <a:ext cx="491743" cy="247671"/>
          </a:xfrm>
          <a:prstGeom prst="rect">
            <a:avLst/>
          </a:prstGeom>
        </p:spPr>
      </p:pic>
      <p:sp>
        <p:nvSpPr>
          <p:cNvPr id="40" name="TextBox 39">
            <a:extLst>
              <a:ext uri="{FF2B5EF4-FFF2-40B4-BE49-F238E27FC236}">
                <a16:creationId xmlns:a16="http://schemas.microsoft.com/office/drawing/2014/main" id="{939B9080-EA0F-45A5-8BB1-C668E8DF89F6}"/>
              </a:ext>
            </a:extLst>
          </p:cNvPr>
          <p:cNvSpPr txBox="1"/>
          <p:nvPr/>
        </p:nvSpPr>
        <p:spPr>
          <a:xfrm>
            <a:off x="3035985" y="1792950"/>
            <a:ext cx="1142609" cy="242374"/>
          </a:xfrm>
          <a:prstGeom prst="rect">
            <a:avLst/>
          </a:prstGeom>
          <a:noFill/>
        </p:spPr>
        <p:txBody>
          <a:bodyPr wrap="square" rtlCol="0">
            <a:spAutoFit/>
          </a:bodyPr>
          <a:lstStyle/>
          <a:p>
            <a:pPr algn="r"/>
            <a:r>
              <a:rPr lang="en-US" sz="975" b="1" dirty="0">
                <a:solidFill>
                  <a:schemeClr val="bg1"/>
                </a:solidFill>
              </a:rPr>
              <a:t>MATHEMATICS</a:t>
            </a:r>
            <a:endParaRPr lang="en-GB" sz="975" b="1" dirty="0">
              <a:solidFill>
                <a:schemeClr val="bg1"/>
              </a:solidFill>
            </a:endParaRPr>
          </a:p>
        </p:txBody>
      </p:sp>
      <p:sp>
        <p:nvSpPr>
          <p:cNvPr id="42" name="TextBox 41">
            <a:extLst>
              <a:ext uri="{FF2B5EF4-FFF2-40B4-BE49-F238E27FC236}">
                <a16:creationId xmlns:a16="http://schemas.microsoft.com/office/drawing/2014/main" id="{9835012C-E248-476E-98E5-B0FBE0B6D680}"/>
              </a:ext>
            </a:extLst>
          </p:cNvPr>
          <p:cNvSpPr txBox="1"/>
          <p:nvPr/>
        </p:nvSpPr>
        <p:spPr>
          <a:xfrm>
            <a:off x="6535453" y="2523248"/>
            <a:ext cx="337546" cy="242374"/>
          </a:xfrm>
          <a:prstGeom prst="rect">
            <a:avLst/>
          </a:prstGeom>
          <a:noFill/>
        </p:spPr>
        <p:txBody>
          <a:bodyPr wrap="square" rtlCol="0">
            <a:spAutoFit/>
          </a:bodyPr>
          <a:lstStyle/>
          <a:p>
            <a:pPr algn="r"/>
            <a:r>
              <a:rPr lang="en-US" sz="975" b="1" dirty="0">
                <a:solidFill>
                  <a:schemeClr val="bg1"/>
                </a:solidFill>
              </a:rPr>
              <a:t>RE</a:t>
            </a:r>
            <a:endParaRPr lang="en-GB" sz="975" b="1" dirty="0">
              <a:solidFill>
                <a:schemeClr val="bg1"/>
              </a:solidFill>
            </a:endParaRPr>
          </a:p>
        </p:txBody>
      </p:sp>
      <p:pic>
        <p:nvPicPr>
          <p:cNvPr id="45" name="Picture 44">
            <a:extLst>
              <a:ext uri="{FF2B5EF4-FFF2-40B4-BE49-F238E27FC236}">
                <a16:creationId xmlns:a16="http://schemas.microsoft.com/office/drawing/2014/main" id="{3BB634BC-D462-4225-B115-407652B2E1B8}"/>
              </a:ext>
            </a:extLst>
          </p:cNvPr>
          <p:cNvPicPr>
            <a:picLocks noChangeAspect="1"/>
          </p:cNvPicPr>
          <p:nvPr/>
        </p:nvPicPr>
        <p:blipFill>
          <a:blip r:embed="rId5"/>
          <a:stretch>
            <a:fillRect/>
          </a:stretch>
        </p:blipFill>
        <p:spPr>
          <a:xfrm>
            <a:off x="7017294" y="2427058"/>
            <a:ext cx="2640178" cy="1464526"/>
          </a:xfrm>
          <a:prstGeom prst="rect">
            <a:avLst/>
          </a:prstGeom>
        </p:spPr>
      </p:pic>
      <p:pic>
        <p:nvPicPr>
          <p:cNvPr id="46" name="Picture 45">
            <a:extLst>
              <a:ext uri="{FF2B5EF4-FFF2-40B4-BE49-F238E27FC236}">
                <a16:creationId xmlns:a16="http://schemas.microsoft.com/office/drawing/2014/main" id="{5DC5DDA9-A636-4BE7-84D3-B19CF2D44610}"/>
              </a:ext>
            </a:extLst>
          </p:cNvPr>
          <p:cNvPicPr>
            <a:picLocks noChangeAspect="1"/>
          </p:cNvPicPr>
          <p:nvPr/>
        </p:nvPicPr>
        <p:blipFill>
          <a:blip r:embed="rId5"/>
          <a:stretch>
            <a:fillRect/>
          </a:stretch>
        </p:blipFill>
        <p:spPr>
          <a:xfrm>
            <a:off x="7050424" y="4047994"/>
            <a:ext cx="2640178" cy="1293616"/>
          </a:xfrm>
          <a:prstGeom prst="rect">
            <a:avLst/>
          </a:prstGeom>
        </p:spPr>
      </p:pic>
      <p:pic>
        <p:nvPicPr>
          <p:cNvPr id="47" name="Picture 46">
            <a:extLst>
              <a:ext uri="{FF2B5EF4-FFF2-40B4-BE49-F238E27FC236}">
                <a16:creationId xmlns:a16="http://schemas.microsoft.com/office/drawing/2014/main" id="{1FF63C65-25F3-4093-8A43-71E537B06E3C}"/>
              </a:ext>
            </a:extLst>
          </p:cNvPr>
          <p:cNvPicPr>
            <a:picLocks noChangeAspect="1"/>
          </p:cNvPicPr>
          <p:nvPr/>
        </p:nvPicPr>
        <p:blipFill>
          <a:blip r:embed="rId5"/>
          <a:stretch>
            <a:fillRect/>
          </a:stretch>
        </p:blipFill>
        <p:spPr>
          <a:xfrm>
            <a:off x="4276947" y="3886691"/>
            <a:ext cx="2640178" cy="1450025"/>
          </a:xfrm>
          <a:prstGeom prst="rect">
            <a:avLst/>
          </a:prstGeom>
        </p:spPr>
      </p:pic>
      <p:pic>
        <p:nvPicPr>
          <p:cNvPr id="48" name="Picture 47">
            <a:extLst>
              <a:ext uri="{FF2B5EF4-FFF2-40B4-BE49-F238E27FC236}">
                <a16:creationId xmlns:a16="http://schemas.microsoft.com/office/drawing/2014/main" id="{9DFE1AE1-408D-4885-8082-7D2320A7DE21}"/>
              </a:ext>
            </a:extLst>
          </p:cNvPr>
          <p:cNvPicPr>
            <a:picLocks noChangeAspect="1"/>
          </p:cNvPicPr>
          <p:nvPr/>
        </p:nvPicPr>
        <p:blipFill>
          <a:blip r:embed="rId6"/>
          <a:stretch>
            <a:fillRect/>
          </a:stretch>
        </p:blipFill>
        <p:spPr>
          <a:xfrm>
            <a:off x="9016626" y="2470057"/>
            <a:ext cx="614365" cy="247671"/>
          </a:xfrm>
          <a:prstGeom prst="rect">
            <a:avLst/>
          </a:prstGeom>
        </p:spPr>
      </p:pic>
      <p:pic>
        <p:nvPicPr>
          <p:cNvPr id="49" name="Picture 48">
            <a:extLst>
              <a:ext uri="{FF2B5EF4-FFF2-40B4-BE49-F238E27FC236}">
                <a16:creationId xmlns:a16="http://schemas.microsoft.com/office/drawing/2014/main" id="{8F4BF5C8-3A52-4F28-8165-9AE94547153B}"/>
              </a:ext>
            </a:extLst>
          </p:cNvPr>
          <p:cNvPicPr>
            <a:picLocks noChangeAspect="1"/>
          </p:cNvPicPr>
          <p:nvPr/>
        </p:nvPicPr>
        <p:blipFill>
          <a:blip r:embed="rId6"/>
          <a:stretch>
            <a:fillRect/>
          </a:stretch>
        </p:blipFill>
        <p:spPr>
          <a:xfrm>
            <a:off x="5160115" y="3966704"/>
            <a:ext cx="1721695" cy="247671"/>
          </a:xfrm>
          <a:prstGeom prst="rect">
            <a:avLst/>
          </a:prstGeom>
        </p:spPr>
      </p:pic>
      <p:pic>
        <p:nvPicPr>
          <p:cNvPr id="50" name="Picture 49">
            <a:extLst>
              <a:ext uri="{FF2B5EF4-FFF2-40B4-BE49-F238E27FC236}">
                <a16:creationId xmlns:a16="http://schemas.microsoft.com/office/drawing/2014/main" id="{27ECBFFA-F669-4F09-BD38-553487A6CB8D}"/>
              </a:ext>
            </a:extLst>
          </p:cNvPr>
          <p:cNvPicPr>
            <a:picLocks noChangeAspect="1"/>
          </p:cNvPicPr>
          <p:nvPr/>
        </p:nvPicPr>
        <p:blipFill>
          <a:blip r:embed="rId6"/>
          <a:stretch>
            <a:fillRect/>
          </a:stretch>
        </p:blipFill>
        <p:spPr>
          <a:xfrm>
            <a:off x="8900566" y="4147349"/>
            <a:ext cx="736615" cy="247671"/>
          </a:xfrm>
          <a:prstGeom prst="rect">
            <a:avLst/>
          </a:prstGeom>
        </p:spPr>
      </p:pic>
      <p:pic>
        <p:nvPicPr>
          <p:cNvPr id="51" name="Picture 50">
            <a:extLst>
              <a:ext uri="{FF2B5EF4-FFF2-40B4-BE49-F238E27FC236}">
                <a16:creationId xmlns:a16="http://schemas.microsoft.com/office/drawing/2014/main" id="{547400CB-98A0-4064-B430-BAFF350FD82B}"/>
              </a:ext>
            </a:extLst>
          </p:cNvPr>
          <p:cNvPicPr>
            <a:picLocks noChangeAspect="1"/>
          </p:cNvPicPr>
          <p:nvPr/>
        </p:nvPicPr>
        <p:blipFill>
          <a:blip r:embed="rId6"/>
          <a:stretch>
            <a:fillRect/>
          </a:stretch>
        </p:blipFill>
        <p:spPr>
          <a:xfrm>
            <a:off x="1500366" y="5303593"/>
            <a:ext cx="525333" cy="247671"/>
          </a:xfrm>
          <a:prstGeom prst="rect">
            <a:avLst/>
          </a:prstGeom>
        </p:spPr>
      </p:pic>
      <p:sp>
        <p:nvSpPr>
          <p:cNvPr id="56" name="TextBox 55">
            <a:extLst>
              <a:ext uri="{FF2B5EF4-FFF2-40B4-BE49-F238E27FC236}">
                <a16:creationId xmlns:a16="http://schemas.microsoft.com/office/drawing/2014/main" id="{5921C644-530F-4FE5-98B1-21D2AAF1AC42}"/>
              </a:ext>
            </a:extLst>
          </p:cNvPr>
          <p:cNvSpPr txBox="1"/>
          <p:nvPr/>
        </p:nvSpPr>
        <p:spPr>
          <a:xfrm>
            <a:off x="9040977" y="2454644"/>
            <a:ext cx="495343" cy="242374"/>
          </a:xfrm>
          <a:prstGeom prst="rect">
            <a:avLst/>
          </a:prstGeom>
          <a:noFill/>
        </p:spPr>
        <p:txBody>
          <a:bodyPr wrap="square" rtlCol="0">
            <a:spAutoFit/>
          </a:bodyPr>
          <a:lstStyle/>
          <a:p>
            <a:pPr algn="r"/>
            <a:r>
              <a:rPr lang="en-US" sz="975" b="1" dirty="0">
                <a:solidFill>
                  <a:schemeClr val="bg1"/>
                </a:solidFill>
              </a:rPr>
              <a:t>PSHE</a:t>
            </a:r>
            <a:endParaRPr lang="en-GB" sz="975" b="1" dirty="0">
              <a:solidFill>
                <a:schemeClr val="bg1"/>
              </a:solidFill>
            </a:endParaRPr>
          </a:p>
        </p:txBody>
      </p:sp>
      <p:sp>
        <p:nvSpPr>
          <p:cNvPr id="57" name="TextBox 56">
            <a:extLst>
              <a:ext uri="{FF2B5EF4-FFF2-40B4-BE49-F238E27FC236}">
                <a16:creationId xmlns:a16="http://schemas.microsoft.com/office/drawing/2014/main" id="{49D3F9CA-546A-4034-B270-D0BA958BE1F5}"/>
              </a:ext>
            </a:extLst>
          </p:cNvPr>
          <p:cNvSpPr txBox="1"/>
          <p:nvPr/>
        </p:nvSpPr>
        <p:spPr>
          <a:xfrm>
            <a:off x="8996225" y="4152646"/>
            <a:ext cx="676570" cy="242374"/>
          </a:xfrm>
          <a:prstGeom prst="rect">
            <a:avLst/>
          </a:prstGeom>
          <a:noFill/>
        </p:spPr>
        <p:txBody>
          <a:bodyPr wrap="square" rtlCol="0">
            <a:spAutoFit/>
          </a:bodyPr>
          <a:lstStyle/>
          <a:p>
            <a:pPr algn="r"/>
            <a:r>
              <a:rPr lang="en-US" sz="975" b="1" dirty="0">
                <a:solidFill>
                  <a:schemeClr val="bg1"/>
                </a:solidFill>
              </a:rPr>
              <a:t>MUSIC</a:t>
            </a:r>
            <a:endParaRPr lang="en-GB" sz="975" b="1" dirty="0">
              <a:solidFill>
                <a:schemeClr val="bg1"/>
              </a:solidFill>
            </a:endParaRPr>
          </a:p>
        </p:txBody>
      </p:sp>
      <p:sp>
        <p:nvSpPr>
          <p:cNvPr id="58" name="TextBox 57">
            <a:extLst>
              <a:ext uri="{FF2B5EF4-FFF2-40B4-BE49-F238E27FC236}">
                <a16:creationId xmlns:a16="http://schemas.microsoft.com/office/drawing/2014/main" id="{B956333B-4BA1-458A-B1BB-1B8CA983E209}"/>
              </a:ext>
            </a:extLst>
          </p:cNvPr>
          <p:cNvSpPr txBox="1"/>
          <p:nvPr/>
        </p:nvSpPr>
        <p:spPr>
          <a:xfrm>
            <a:off x="5237356" y="3988295"/>
            <a:ext cx="1662111" cy="242374"/>
          </a:xfrm>
          <a:prstGeom prst="rect">
            <a:avLst/>
          </a:prstGeom>
          <a:noFill/>
        </p:spPr>
        <p:txBody>
          <a:bodyPr wrap="square" rtlCol="0">
            <a:spAutoFit/>
          </a:bodyPr>
          <a:lstStyle/>
          <a:p>
            <a:pPr algn="r"/>
            <a:r>
              <a:rPr lang="en-US" sz="975" b="1" dirty="0">
                <a:solidFill>
                  <a:schemeClr val="bg1"/>
                </a:solidFill>
              </a:rPr>
              <a:t>E-SAFETY &amp; COMPUTING</a:t>
            </a:r>
            <a:endParaRPr lang="en-GB" sz="975" b="1" dirty="0">
              <a:solidFill>
                <a:schemeClr val="bg1"/>
              </a:solidFill>
            </a:endParaRPr>
          </a:p>
        </p:txBody>
      </p:sp>
      <p:sp>
        <p:nvSpPr>
          <p:cNvPr id="60" name="TextBox 59">
            <a:extLst>
              <a:ext uri="{FF2B5EF4-FFF2-40B4-BE49-F238E27FC236}">
                <a16:creationId xmlns:a16="http://schemas.microsoft.com/office/drawing/2014/main" id="{C7479758-9A6C-49A5-B9DE-CFD0DFA14A92}"/>
              </a:ext>
            </a:extLst>
          </p:cNvPr>
          <p:cNvSpPr txBox="1"/>
          <p:nvPr/>
        </p:nvSpPr>
        <p:spPr>
          <a:xfrm>
            <a:off x="1730122" y="6701651"/>
            <a:ext cx="508564" cy="242374"/>
          </a:xfrm>
          <a:prstGeom prst="rect">
            <a:avLst/>
          </a:prstGeom>
          <a:noFill/>
        </p:spPr>
        <p:txBody>
          <a:bodyPr wrap="square" rtlCol="0">
            <a:spAutoFit/>
          </a:bodyPr>
          <a:lstStyle/>
          <a:p>
            <a:pPr algn="r"/>
            <a:r>
              <a:rPr lang="en-US" sz="975" b="1" dirty="0">
                <a:solidFill>
                  <a:schemeClr val="bg1"/>
                </a:solidFill>
              </a:rPr>
              <a:t>SMSC</a:t>
            </a:r>
            <a:endParaRPr lang="en-GB" sz="975" b="1" dirty="0">
              <a:solidFill>
                <a:schemeClr val="bg1"/>
              </a:solidFill>
            </a:endParaRPr>
          </a:p>
        </p:txBody>
      </p:sp>
      <p:grpSp>
        <p:nvGrpSpPr>
          <p:cNvPr id="69" name="Group 68">
            <a:extLst>
              <a:ext uri="{FF2B5EF4-FFF2-40B4-BE49-F238E27FC236}">
                <a16:creationId xmlns:a16="http://schemas.microsoft.com/office/drawing/2014/main" id="{33D8120D-B23D-4EE5-B1BB-7816F9DB0E53}"/>
              </a:ext>
            </a:extLst>
          </p:cNvPr>
          <p:cNvGrpSpPr/>
          <p:nvPr/>
        </p:nvGrpSpPr>
        <p:grpSpPr>
          <a:xfrm>
            <a:off x="6428715" y="5553815"/>
            <a:ext cx="444607" cy="248056"/>
            <a:chOff x="6424157" y="5072084"/>
            <a:chExt cx="444607" cy="248056"/>
          </a:xfrm>
        </p:grpSpPr>
        <p:pic>
          <p:nvPicPr>
            <p:cNvPr id="53" name="Picture 52">
              <a:extLst>
                <a:ext uri="{FF2B5EF4-FFF2-40B4-BE49-F238E27FC236}">
                  <a16:creationId xmlns:a16="http://schemas.microsoft.com/office/drawing/2014/main" id="{015F822E-177B-40F4-803D-9B9EA0D0A4D9}"/>
                </a:ext>
              </a:extLst>
            </p:cNvPr>
            <p:cNvPicPr>
              <a:picLocks noChangeAspect="1"/>
            </p:cNvPicPr>
            <p:nvPr/>
          </p:nvPicPr>
          <p:blipFill>
            <a:blip r:embed="rId6"/>
            <a:stretch>
              <a:fillRect/>
            </a:stretch>
          </p:blipFill>
          <p:spPr>
            <a:xfrm>
              <a:off x="6424157" y="5072469"/>
              <a:ext cx="444607" cy="247671"/>
            </a:xfrm>
            <a:prstGeom prst="rect">
              <a:avLst/>
            </a:prstGeom>
          </p:spPr>
        </p:pic>
        <p:sp>
          <p:nvSpPr>
            <p:cNvPr id="62" name="TextBox 61">
              <a:extLst>
                <a:ext uri="{FF2B5EF4-FFF2-40B4-BE49-F238E27FC236}">
                  <a16:creationId xmlns:a16="http://schemas.microsoft.com/office/drawing/2014/main" id="{A287CF4E-642A-49F1-82DF-DF4EB3CB9267}"/>
                </a:ext>
              </a:extLst>
            </p:cNvPr>
            <p:cNvSpPr txBox="1"/>
            <p:nvPr/>
          </p:nvSpPr>
          <p:spPr>
            <a:xfrm>
              <a:off x="6434978" y="5072084"/>
              <a:ext cx="360197" cy="242374"/>
            </a:xfrm>
            <a:prstGeom prst="rect">
              <a:avLst/>
            </a:prstGeom>
            <a:noFill/>
          </p:spPr>
          <p:txBody>
            <a:bodyPr wrap="square" rtlCol="0">
              <a:spAutoFit/>
            </a:bodyPr>
            <a:lstStyle/>
            <a:p>
              <a:pPr algn="r"/>
              <a:r>
                <a:rPr lang="en-US" sz="975" b="1" dirty="0">
                  <a:solidFill>
                    <a:schemeClr val="bg1"/>
                  </a:solidFill>
                </a:rPr>
                <a:t>PE</a:t>
              </a:r>
              <a:endParaRPr lang="en-GB" sz="975" b="1" dirty="0">
                <a:solidFill>
                  <a:schemeClr val="bg1"/>
                </a:solidFill>
              </a:endParaRPr>
            </a:p>
          </p:txBody>
        </p:sp>
      </p:grpSp>
      <p:grpSp>
        <p:nvGrpSpPr>
          <p:cNvPr id="70" name="Group 69">
            <a:extLst>
              <a:ext uri="{FF2B5EF4-FFF2-40B4-BE49-F238E27FC236}">
                <a16:creationId xmlns:a16="http://schemas.microsoft.com/office/drawing/2014/main" id="{5B91DE4B-AA87-41EB-A4B0-CC40D6252A00}"/>
              </a:ext>
            </a:extLst>
          </p:cNvPr>
          <p:cNvGrpSpPr/>
          <p:nvPr/>
        </p:nvGrpSpPr>
        <p:grpSpPr>
          <a:xfrm>
            <a:off x="8867363" y="5617198"/>
            <a:ext cx="858828" cy="253961"/>
            <a:chOff x="8850601" y="5130289"/>
            <a:chExt cx="858828" cy="253961"/>
          </a:xfrm>
        </p:grpSpPr>
        <p:pic>
          <p:nvPicPr>
            <p:cNvPr id="54" name="Picture 53">
              <a:extLst>
                <a:ext uri="{FF2B5EF4-FFF2-40B4-BE49-F238E27FC236}">
                  <a16:creationId xmlns:a16="http://schemas.microsoft.com/office/drawing/2014/main" id="{2C01E45C-0128-4466-A1B7-84F6AC48D090}"/>
                </a:ext>
              </a:extLst>
            </p:cNvPr>
            <p:cNvPicPr>
              <a:picLocks noChangeAspect="1"/>
            </p:cNvPicPr>
            <p:nvPr/>
          </p:nvPicPr>
          <p:blipFill>
            <a:blip r:embed="rId6"/>
            <a:stretch>
              <a:fillRect/>
            </a:stretch>
          </p:blipFill>
          <p:spPr>
            <a:xfrm>
              <a:off x="8850601" y="5136579"/>
              <a:ext cx="757805" cy="247671"/>
            </a:xfrm>
            <a:prstGeom prst="rect">
              <a:avLst/>
            </a:prstGeom>
          </p:spPr>
        </p:pic>
        <p:sp>
          <p:nvSpPr>
            <p:cNvPr id="63" name="TextBox 62">
              <a:extLst>
                <a:ext uri="{FF2B5EF4-FFF2-40B4-BE49-F238E27FC236}">
                  <a16:creationId xmlns:a16="http://schemas.microsoft.com/office/drawing/2014/main" id="{9946F9B7-B555-420C-8E37-13F0BA7EBA65}"/>
                </a:ext>
              </a:extLst>
            </p:cNvPr>
            <p:cNvSpPr txBox="1"/>
            <p:nvPr/>
          </p:nvSpPr>
          <p:spPr>
            <a:xfrm>
              <a:off x="9061684" y="5130289"/>
              <a:ext cx="647745" cy="242374"/>
            </a:xfrm>
            <a:prstGeom prst="rect">
              <a:avLst/>
            </a:prstGeom>
            <a:noFill/>
          </p:spPr>
          <p:txBody>
            <a:bodyPr wrap="square" rtlCol="0">
              <a:spAutoFit/>
            </a:bodyPr>
            <a:lstStyle/>
            <a:p>
              <a:r>
                <a:rPr lang="en-US" sz="975" b="1" dirty="0">
                  <a:solidFill>
                    <a:schemeClr val="bg1"/>
                  </a:solidFill>
                </a:rPr>
                <a:t>FRENCH</a:t>
              </a:r>
              <a:endParaRPr lang="en-GB" sz="975" b="1" dirty="0">
                <a:solidFill>
                  <a:schemeClr val="bg1"/>
                </a:solidFill>
              </a:endParaRPr>
            </a:p>
          </p:txBody>
        </p:sp>
      </p:grpSp>
      <p:sp>
        <p:nvSpPr>
          <p:cNvPr id="65" name="TextBox 64">
            <a:extLst>
              <a:ext uri="{FF2B5EF4-FFF2-40B4-BE49-F238E27FC236}">
                <a16:creationId xmlns:a16="http://schemas.microsoft.com/office/drawing/2014/main" id="{0A374F86-175C-47D0-8C78-B1351CAA25B7}"/>
              </a:ext>
            </a:extLst>
          </p:cNvPr>
          <p:cNvSpPr txBox="1"/>
          <p:nvPr/>
        </p:nvSpPr>
        <p:spPr>
          <a:xfrm>
            <a:off x="94152" y="110527"/>
            <a:ext cx="2124012" cy="1342675"/>
          </a:xfrm>
          <a:prstGeom prst="rect">
            <a:avLst/>
          </a:prstGeom>
          <a:noFill/>
        </p:spPr>
        <p:txBody>
          <a:bodyPr wrap="square" rtlCol="0">
            <a:spAutoFit/>
          </a:bodyPr>
          <a:lstStyle/>
          <a:p>
            <a:pPr algn="ctr"/>
            <a:r>
              <a:rPr lang="en-US" sz="1625" b="1" dirty="0">
                <a:solidFill>
                  <a:schemeClr val="bg1"/>
                </a:solidFill>
              </a:rPr>
              <a:t>Misty Mountain, Winding River</a:t>
            </a:r>
          </a:p>
          <a:p>
            <a:pPr algn="ctr"/>
            <a:r>
              <a:rPr lang="en-US" sz="1625" b="1" dirty="0">
                <a:solidFill>
                  <a:schemeClr val="bg1"/>
                </a:solidFill>
              </a:rPr>
              <a:t>Years 3 &amp; 4</a:t>
            </a:r>
          </a:p>
          <a:p>
            <a:pPr algn="ctr"/>
            <a:r>
              <a:rPr lang="en-US" sz="1625" b="1" dirty="0">
                <a:solidFill>
                  <a:schemeClr val="bg1"/>
                </a:solidFill>
              </a:rPr>
              <a:t>Summer Term  1</a:t>
            </a:r>
          </a:p>
          <a:p>
            <a:pPr algn="ctr"/>
            <a:r>
              <a:rPr lang="en-US" sz="1625" b="1" dirty="0">
                <a:solidFill>
                  <a:schemeClr val="bg1"/>
                </a:solidFill>
              </a:rPr>
              <a:t>May ‘25</a:t>
            </a:r>
          </a:p>
        </p:txBody>
      </p:sp>
      <p:grpSp>
        <p:nvGrpSpPr>
          <p:cNvPr id="68" name="Group 67">
            <a:extLst>
              <a:ext uri="{FF2B5EF4-FFF2-40B4-BE49-F238E27FC236}">
                <a16:creationId xmlns:a16="http://schemas.microsoft.com/office/drawing/2014/main" id="{D09C919F-C3BB-4ED5-84D6-BD51CEED735E}"/>
              </a:ext>
            </a:extLst>
          </p:cNvPr>
          <p:cNvGrpSpPr/>
          <p:nvPr/>
        </p:nvGrpSpPr>
        <p:grpSpPr>
          <a:xfrm>
            <a:off x="3629546" y="5033744"/>
            <a:ext cx="516051" cy="249831"/>
            <a:chOff x="4187242" y="5129445"/>
            <a:chExt cx="516051" cy="249831"/>
          </a:xfrm>
        </p:grpSpPr>
        <p:pic>
          <p:nvPicPr>
            <p:cNvPr id="66" name="Picture 65">
              <a:extLst>
                <a:ext uri="{FF2B5EF4-FFF2-40B4-BE49-F238E27FC236}">
                  <a16:creationId xmlns:a16="http://schemas.microsoft.com/office/drawing/2014/main" id="{94A54CD9-AA80-4B8A-9321-8144278466AF}"/>
                </a:ext>
              </a:extLst>
            </p:cNvPr>
            <p:cNvPicPr>
              <a:picLocks noChangeAspect="1"/>
            </p:cNvPicPr>
            <p:nvPr/>
          </p:nvPicPr>
          <p:blipFill>
            <a:blip r:embed="rId6"/>
            <a:stretch>
              <a:fillRect/>
            </a:stretch>
          </p:blipFill>
          <p:spPr>
            <a:xfrm>
              <a:off x="4200828" y="5131605"/>
              <a:ext cx="502465" cy="247671"/>
            </a:xfrm>
            <a:prstGeom prst="rect">
              <a:avLst/>
            </a:prstGeom>
          </p:spPr>
        </p:pic>
        <p:sp>
          <p:nvSpPr>
            <p:cNvPr id="67" name="TextBox 66">
              <a:extLst>
                <a:ext uri="{FF2B5EF4-FFF2-40B4-BE49-F238E27FC236}">
                  <a16:creationId xmlns:a16="http://schemas.microsoft.com/office/drawing/2014/main" id="{326F14C9-7F9E-4247-B96F-D35BC629E865}"/>
                </a:ext>
              </a:extLst>
            </p:cNvPr>
            <p:cNvSpPr txBox="1"/>
            <p:nvPr/>
          </p:nvSpPr>
          <p:spPr>
            <a:xfrm>
              <a:off x="4187242" y="5129445"/>
              <a:ext cx="511431" cy="242374"/>
            </a:xfrm>
            <a:prstGeom prst="rect">
              <a:avLst/>
            </a:prstGeom>
            <a:noFill/>
          </p:spPr>
          <p:txBody>
            <a:bodyPr wrap="square" rtlCol="0">
              <a:spAutoFit/>
            </a:bodyPr>
            <a:lstStyle/>
            <a:p>
              <a:pPr algn="r"/>
              <a:r>
                <a:rPr lang="en-US" sz="975" b="1" dirty="0">
                  <a:solidFill>
                    <a:schemeClr val="bg1"/>
                  </a:solidFill>
                </a:rPr>
                <a:t>ART</a:t>
              </a:r>
              <a:endParaRPr lang="en-GB" sz="975" b="1" dirty="0">
                <a:solidFill>
                  <a:schemeClr val="bg1"/>
                </a:solidFill>
              </a:endParaRPr>
            </a:p>
          </p:txBody>
        </p:sp>
      </p:grpSp>
      <p:sp>
        <p:nvSpPr>
          <p:cNvPr id="41" name="TextBox 40">
            <a:extLst>
              <a:ext uri="{FF2B5EF4-FFF2-40B4-BE49-F238E27FC236}">
                <a16:creationId xmlns:a16="http://schemas.microsoft.com/office/drawing/2014/main" id="{4D855731-983B-4A04-AF5D-C6417EFFC79A}"/>
              </a:ext>
            </a:extLst>
          </p:cNvPr>
          <p:cNvSpPr txBox="1"/>
          <p:nvPr/>
        </p:nvSpPr>
        <p:spPr>
          <a:xfrm>
            <a:off x="4460187" y="616357"/>
            <a:ext cx="5266004" cy="1477328"/>
          </a:xfrm>
          <a:prstGeom prst="rect">
            <a:avLst/>
          </a:prstGeom>
          <a:noFill/>
        </p:spPr>
        <p:txBody>
          <a:bodyPr wrap="square" rtlCol="0">
            <a:spAutoFit/>
          </a:bodyPr>
          <a:lstStyle/>
          <a:p>
            <a:r>
              <a:rPr lang="en-US" sz="1000" dirty="0"/>
              <a:t>As </a:t>
            </a:r>
            <a:r>
              <a:rPr lang="en-US" sz="1000" b="1" dirty="0"/>
              <a:t>Geographers</a:t>
            </a:r>
            <a:r>
              <a:rPr lang="en-US" sz="1000" dirty="0"/>
              <a:t>, we will look at the different aspects of a river, both natural and man-made and name features of them. We will also look at changes in rivers and eco-systems that live there. We will then investigate mountain ranges of the world, their topography and contour lines.</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Calibri" panose="020F0502020204030204"/>
                <a:ea typeface="+mn-ea"/>
                <a:cs typeface="+mn-cs"/>
              </a:rPr>
              <a:t>As  </a:t>
            </a:r>
            <a:r>
              <a:rPr kumimoji="0" lang="en-US" sz="1000" b="1" i="0" u="none" strike="noStrike" kern="1200" cap="none" spc="0" normalizeH="0" baseline="0" noProof="0" dirty="0">
                <a:ln>
                  <a:noFill/>
                </a:ln>
                <a:solidFill>
                  <a:prstClr val="black"/>
                </a:solidFill>
                <a:effectLst/>
                <a:uLnTx/>
                <a:uFillTx/>
                <a:latin typeface="Calibri" panose="020F0502020204030204"/>
                <a:ea typeface="+mn-ea"/>
                <a:cs typeface="+mn-cs"/>
              </a:rPr>
              <a:t>Scientists</a:t>
            </a:r>
            <a:r>
              <a:rPr kumimoji="0" lang="en-US" sz="1000" b="0" i="0" u="none" strike="noStrike" kern="1200" cap="none" spc="0" normalizeH="0" baseline="0" noProof="0" dirty="0">
                <a:ln>
                  <a:noFill/>
                </a:ln>
                <a:solidFill>
                  <a:prstClr val="black"/>
                </a:solidFill>
                <a:effectLst/>
                <a:uLnTx/>
                <a:uFillTx/>
                <a:latin typeface="Calibri" panose="020F0502020204030204"/>
                <a:ea typeface="+mn-ea"/>
                <a:cs typeface="+mn-cs"/>
              </a:rPr>
              <a:t>, we will investigate the water cycle and how natural geography may have an impact on the water cycle. This will lead into investigating different states of matter and how they can change. We will also use our grouping and classifying skills when we investigate animals that live by or in the rivers.</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Calibri" panose="020F0502020204030204"/>
                <a:ea typeface="+mn-ea"/>
                <a:cs typeface="+mn-cs"/>
              </a:rPr>
              <a:t>As </a:t>
            </a:r>
            <a:r>
              <a:rPr kumimoji="0" lang="en-US" sz="1000" b="1" i="0" u="none" strike="noStrike" kern="1200" cap="none" spc="0" normalizeH="0" baseline="0" noProof="0" dirty="0">
                <a:ln>
                  <a:noFill/>
                </a:ln>
                <a:solidFill>
                  <a:prstClr val="black"/>
                </a:solidFill>
                <a:effectLst/>
                <a:uLnTx/>
                <a:uFillTx/>
                <a:latin typeface="Calibri" panose="020F0502020204030204"/>
                <a:ea typeface="+mn-ea"/>
                <a:cs typeface="+mn-cs"/>
              </a:rPr>
              <a:t>Design Technologists, </a:t>
            </a:r>
            <a:r>
              <a:rPr kumimoji="0" lang="en-US" sz="1000" b="0" i="0" u="none" strike="noStrike" kern="1200" cap="none" spc="0" normalizeH="0" baseline="0" noProof="0" dirty="0">
                <a:ln>
                  <a:noFill/>
                </a:ln>
                <a:solidFill>
                  <a:prstClr val="black"/>
                </a:solidFill>
                <a:effectLst/>
                <a:uLnTx/>
                <a:uFillTx/>
                <a:latin typeface="Calibri" panose="020F0502020204030204"/>
                <a:ea typeface="+mn-ea"/>
                <a:cs typeface="+mn-cs"/>
              </a:rPr>
              <a:t>we will design and make </a:t>
            </a:r>
            <a:r>
              <a:rPr lang="en-GB" sz="1000" b="0" i="0" dirty="0">
                <a:solidFill>
                  <a:srgbClr val="464647"/>
                </a:solidFill>
                <a:effectLst/>
                <a:latin typeface="Karla Variable"/>
              </a:rPr>
              <a:t>simple models and review the key features of mountains, rivers and the water cycle.</a:t>
            </a:r>
            <a:endParaRPr lang="en-US" sz="1000" dirty="0"/>
          </a:p>
        </p:txBody>
      </p:sp>
      <p:sp>
        <p:nvSpPr>
          <p:cNvPr id="43" name="TextBox 42">
            <a:extLst>
              <a:ext uri="{FF2B5EF4-FFF2-40B4-BE49-F238E27FC236}">
                <a16:creationId xmlns:a16="http://schemas.microsoft.com/office/drawing/2014/main" id="{B9A5C11F-27CE-418B-A534-338F374AE5E0}"/>
              </a:ext>
            </a:extLst>
          </p:cNvPr>
          <p:cNvSpPr txBox="1"/>
          <p:nvPr/>
        </p:nvSpPr>
        <p:spPr>
          <a:xfrm>
            <a:off x="4371954" y="2718872"/>
            <a:ext cx="2458915" cy="861774"/>
          </a:xfrm>
          <a:prstGeom prst="rect">
            <a:avLst/>
          </a:prstGeom>
          <a:noFill/>
        </p:spPr>
        <p:txBody>
          <a:bodyPr wrap="square" rtlCol="0">
            <a:spAutoFit/>
          </a:bodyPr>
          <a:lstStyle/>
          <a:p>
            <a:r>
              <a:rPr lang="en-GB" sz="1000" b="1" dirty="0">
                <a:latin typeface="Calibri" panose="020F0502020204030204" pitchFamily="34" charset="0"/>
                <a:ea typeface="Calibri" panose="020F0502020204030204" pitchFamily="34" charset="0"/>
                <a:cs typeface="Times New Roman" panose="02020603050405020304" pitchFamily="18" charset="0"/>
              </a:rPr>
              <a:t>What role does worship play in the</a:t>
            </a:r>
          </a:p>
          <a:p>
            <a:r>
              <a:rPr lang="en-GB" sz="1000" b="1" dirty="0">
                <a:latin typeface="Calibri" panose="020F0502020204030204" pitchFamily="34" charset="0"/>
                <a:ea typeface="Calibri" panose="020F0502020204030204" pitchFamily="34" charset="0"/>
                <a:cs typeface="Times New Roman" panose="02020603050405020304" pitchFamily="18" charset="0"/>
              </a:rPr>
              <a:t> life of a Hindu? </a:t>
            </a:r>
          </a:p>
          <a:p>
            <a:r>
              <a:rPr lang="en-GB" sz="1000" dirty="0">
                <a:latin typeface="Calibri" panose="020F0502020204030204" pitchFamily="34" charset="0"/>
                <a:ea typeface="Calibri" panose="020F0502020204030204" pitchFamily="34" charset="0"/>
                <a:cs typeface="Times New Roman" panose="02020603050405020304" pitchFamily="18" charset="0"/>
              </a:rPr>
              <a:t>We will be looking at worship at home and in the Mandir, pupils will explore arti and puja.</a:t>
            </a:r>
            <a:endParaRPr lang="en-US" sz="1000" dirty="0"/>
          </a:p>
        </p:txBody>
      </p:sp>
      <p:sp>
        <p:nvSpPr>
          <p:cNvPr id="44" name="TextBox 43">
            <a:extLst>
              <a:ext uri="{FF2B5EF4-FFF2-40B4-BE49-F238E27FC236}">
                <a16:creationId xmlns:a16="http://schemas.microsoft.com/office/drawing/2014/main" id="{5B5EC213-01E7-4176-9C18-F55FBE4E417F}"/>
              </a:ext>
            </a:extLst>
          </p:cNvPr>
          <p:cNvSpPr txBox="1"/>
          <p:nvPr/>
        </p:nvSpPr>
        <p:spPr>
          <a:xfrm>
            <a:off x="7179711" y="2697018"/>
            <a:ext cx="2441836" cy="1015663"/>
          </a:xfrm>
          <a:prstGeom prst="rect">
            <a:avLst/>
          </a:prstGeom>
          <a:noFill/>
        </p:spPr>
        <p:txBody>
          <a:bodyPr wrap="square" rtlCol="0">
            <a:spAutoFit/>
          </a:bodyPr>
          <a:lstStyle/>
          <a:p>
            <a:r>
              <a:rPr lang="en-GB" sz="1000" b="1" dirty="0"/>
              <a:t>Identity, society and equality :</a:t>
            </a:r>
          </a:p>
          <a:p>
            <a:endParaRPr lang="en-GB" sz="1000" b="1" dirty="0"/>
          </a:p>
          <a:p>
            <a:r>
              <a:rPr lang="en-US" sz="1000" dirty="0"/>
              <a:t>We will l</a:t>
            </a:r>
            <a:r>
              <a:rPr lang="en-GB" sz="1000" dirty="0"/>
              <a:t>earn about Britain as a </a:t>
            </a:r>
          </a:p>
          <a:p>
            <a:r>
              <a:rPr lang="en-GB" sz="1000" dirty="0"/>
              <a:t>democratic society,  how laws are </a:t>
            </a:r>
          </a:p>
          <a:p>
            <a:r>
              <a:rPr lang="en-GB" sz="1000" dirty="0"/>
              <a:t>made and  learn about the local </a:t>
            </a:r>
          </a:p>
          <a:p>
            <a:r>
              <a:rPr lang="en-GB" sz="1000" dirty="0"/>
              <a:t>Councils.</a:t>
            </a:r>
            <a:endParaRPr lang="en-US" sz="1000" dirty="0"/>
          </a:p>
        </p:txBody>
      </p:sp>
      <p:sp>
        <p:nvSpPr>
          <p:cNvPr id="52" name="TextBox 51">
            <a:extLst>
              <a:ext uri="{FF2B5EF4-FFF2-40B4-BE49-F238E27FC236}">
                <a16:creationId xmlns:a16="http://schemas.microsoft.com/office/drawing/2014/main" id="{BEAEAF32-AAFF-4A5D-873B-C70FB674404C}"/>
              </a:ext>
            </a:extLst>
          </p:cNvPr>
          <p:cNvSpPr txBox="1"/>
          <p:nvPr/>
        </p:nvSpPr>
        <p:spPr>
          <a:xfrm>
            <a:off x="46469" y="5732090"/>
            <a:ext cx="2105133" cy="707886"/>
          </a:xfrm>
          <a:prstGeom prst="rect">
            <a:avLst/>
          </a:prstGeom>
          <a:noFill/>
        </p:spPr>
        <p:txBody>
          <a:bodyPr wrap="square" rtlCol="0">
            <a:spAutoFit/>
          </a:bodyPr>
          <a:lstStyle/>
          <a:p>
            <a:r>
              <a:rPr lang="en-GB" sz="1000" dirty="0">
                <a:solidFill>
                  <a:srgbClr val="000000"/>
                </a:solidFill>
                <a:latin typeface="Calibri" panose="020F0502020204030204" pitchFamily="34" charset="0"/>
                <a:cs typeface="Calibri" panose="020F0502020204030204" pitchFamily="34" charset="0"/>
              </a:rPr>
              <a:t>Events in school to support our SMSC development will include; RE day, VE Day, Pupil Voice, Mental Health week activities.</a:t>
            </a:r>
          </a:p>
        </p:txBody>
      </p:sp>
      <p:sp>
        <p:nvSpPr>
          <p:cNvPr id="55" name="TextBox 54">
            <a:extLst>
              <a:ext uri="{FF2B5EF4-FFF2-40B4-BE49-F238E27FC236}">
                <a16:creationId xmlns:a16="http://schemas.microsoft.com/office/drawing/2014/main" id="{0B3E0BA9-2D90-4E24-8C91-7B4A5FF4118E}"/>
              </a:ext>
            </a:extLst>
          </p:cNvPr>
          <p:cNvSpPr txBox="1"/>
          <p:nvPr/>
        </p:nvSpPr>
        <p:spPr>
          <a:xfrm>
            <a:off x="2251544" y="2113185"/>
            <a:ext cx="1963537" cy="2708434"/>
          </a:xfrm>
          <a:prstGeom prst="rect">
            <a:avLst/>
          </a:prstGeom>
          <a:noFill/>
        </p:spPr>
        <p:txBody>
          <a:bodyPr wrap="square" rtlCol="0">
            <a:spAutoFit/>
          </a:bodyPr>
          <a:lstStyle/>
          <a:p>
            <a:pPr lvl="0"/>
            <a:r>
              <a:rPr lang="en-US" sz="1000" b="1" dirty="0">
                <a:solidFill>
                  <a:prstClr val="black"/>
                </a:solidFill>
              </a:rPr>
              <a:t>Children will be taught key aspects of the following:</a:t>
            </a:r>
          </a:p>
          <a:p>
            <a:pPr marL="171450" lvl="0" indent="-171450">
              <a:buFont typeface="Arial" panose="020B0604020202020204" pitchFamily="34" charset="0"/>
              <a:buChar char="•"/>
            </a:pPr>
            <a:r>
              <a:rPr lang="en-US" sz="1000" dirty="0">
                <a:solidFill>
                  <a:prstClr val="black"/>
                </a:solidFill>
              </a:rPr>
              <a:t>Addition</a:t>
            </a:r>
          </a:p>
          <a:p>
            <a:pPr marL="171450" lvl="0" indent="-171450">
              <a:buFont typeface="Arial" panose="020B0604020202020204" pitchFamily="34" charset="0"/>
              <a:buChar char="•"/>
            </a:pPr>
            <a:r>
              <a:rPr lang="en-US" sz="1000" dirty="0">
                <a:solidFill>
                  <a:prstClr val="black"/>
                </a:solidFill>
              </a:rPr>
              <a:t>Subtraction </a:t>
            </a:r>
          </a:p>
          <a:p>
            <a:pPr marL="171450" lvl="0" indent="-171450">
              <a:buFont typeface="Arial" panose="020B0604020202020204" pitchFamily="34" charset="0"/>
              <a:buChar char="•"/>
            </a:pPr>
            <a:r>
              <a:rPr lang="en-US" sz="1000" dirty="0">
                <a:solidFill>
                  <a:prstClr val="black"/>
                </a:solidFill>
              </a:rPr>
              <a:t>Multiplication </a:t>
            </a:r>
          </a:p>
          <a:p>
            <a:pPr marL="171450" lvl="0" indent="-171450">
              <a:buFont typeface="Arial" panose="020B0604020202020204" pitchFamily="34" charset="0"/>
              <a:buChar char="•"/>
            </a:pPr>
            <a:r>
              <a:rPr lang="en-US" sz="1000" dirty="0">
                <a:solidFill>
                  <a:prstClr val="black"/>
                </a:solidFill>
              </a:rPr>
              <a:t>Division</a:t>
            </a:r>
          </a:p>
          <a:p>
            <a:pPr marL="171450" lvl="0" indent="-171450">
              <a:buFont typeface="Arial" panose="020B0604020202020204" pitchFamily="34" charset="0"/>
              <a:buChar char="•"/>
            </a:pPr>
            <a:r>
              <a:rPr lang="en-US" sz="1000" dirty="0">
                <a:solidFill>
                  <a:prstClr val="black"/>
                </a:solidFill>
              </a:rPr>
              <a:t>Fractions </a:t>
            </a:r>
          </a:p>
          <a:p>
            <a:pPr marL="171450" lvl="0" indent="-171450">
              <a:buFont typeface="Arial" panose="020B0604020202020204" pitchFamily="34" charset="0"/>
              <a:buChar char="•"/>
            </a:pPr>
            <a:r>
              <a:rPr lang="en-US" sz="1000" dirty="0">
                <a:solidFill>
                  <a:prstClr val="black"/>
                </a:solidFill>
              </a:rPr>
              <a:t>Money (Year 3)</a:t>
            </a:r>
          </a:p>
          <a:p>
            <a:pPr marL="171450" lvl="0" indent="-171450">
              <a:buFont typeface="Arial" panose="020B0604020202020204" pitchFamily="34" charset="0"/>
              <a:buChar char="•"/>
            </a:pPr>
            <a:r>
              <a:rPr lang="en-US" sz="1000" dirty="0">
                <a:solidFill>
                  <a:prstClr val="black"/>
                </a:solidFill>
              </a:rPr>
              <a:t>Decimals (Year 4)</a:t>
            </a:r>
          </a:p>
          <a:p>
            <a:pPr lvl="0"/>
            <a:endParaRPr lang="en-US" sz="1000" dirty="0">
              <a:solidFill>
                <a:prstClr val="black"/>
              </a:solidFill>
            </a:endParaRPr>
          </a:p>
          <a:p>
            <a:pPr lvl="0"/>
            <a:r>
              <a:rPr lang="en-US" sz="1000" b="1" dirty="0">
                <a:solidFill>
                  <a:prstClr val="black"/>
                </a:solidFill>
              </a:rPr>
              <a:t>How you can help at home:</a:t>
            </a:r>
          </a:p>
          <a:p>
            <a:pPr marL="171450" lvl="0" indent="-171450">
              <a:buFont typeface="Arial" panose="020B0604020202020204" pitchFamily="34" charset="0"/>
              <a:buChar char="•"/>
            </a:pPr>
            <a:r>
              <a:rPr lang="en-US" sz="1000" dirty="0">
                <a:solidFill>
                  <a:prstClr val="black"/>
                </a:solidFill>
              </a:rPr>
              <a:t>Ensure your child completes their </a:t>
            </a:r>
            <a:r>
              <a:rPr lang="en-US" sz="1000" dirty="0" err="1">
                <a:solidFill>
                  <a:prstClr val="black"/>
                </a:solidFill>
              </a:rPr>
              <a:t>maths</a:t>
            </a:r>
            <a:r>
              <a:rPr lang="en-US" sz="1000" dirty="0">
                <a:solidFill>
                  <a:prstClr val="black"/>
                </a:solidFill>
              </a:rPr>
              <a:t> homework book weekly</a:t>
            </a:r>
          </a:p>
          <a:p>
            <a:pPr marL="171450" lvl="0" indent="-171450">
              <a:buFont typeface="Arial" panose="020B0604020202020204" pitchFamily="34" charset="0"/>
              <a:buChar char="•"/>
            </a:pPr>
            <a:r>
              <a:rPr lang="en-US" sz="1000" dirty="0" err="1">
                <a:solidFill>
                  <a:prstClr val="black"/>
                </a:solidFill>
              </a:rPr>
              <a:t>Practise</a:t>
            </a:r>
            <a:r>
              <a:rPr lang="en-US" sz="1000" dirty="0">
                <a:solidFill>
                  <a:prstClr val="black"/>
                </a:solidFill>
              </a:rPr>
              <a:t> their </a:t>
            </a:r>
            <a:r>
              <a:rPr lang="en-US" sz="1000">
                <a:solidFill>
                  <a:prstClr val="black"/>
                </a:solidFill>
              </a:rPr>
              <a:t>times tables</a:t>
            </a:r>
            <a:endParaRPr lang="en-US" sz="1000" dirty="0">
              <a:solidFill>
                <a:prstClr val="black"/>
              </a:solidFill>
            </a:endParaRPr>
          </a:p>
          <a:p>
            <a:endParaRPr lang="en-US" sz="1000" dirty="0"/>
          </a:p>
          <a:p>
            <a:endParaRPr lang="en-US" sz="1000" dirty="0"/>
          </a:p>
        </p:txBody>
      </p:sp>
      <p:sp>
        <p:nvSpPr>
          <p:cNvPr id="59" name="TextBox 58">
            <a:extLst>
              <a:ext uri="{FF2B5EF4-FFF2-40B4-BE49-F238E27FC236}">
                <a16:creationId xmlns:a16="http://schemas.microsoft.com/office/drawing/2014/main" id="{3719C5D5-BCFD-4481-8355-E3B750002573}"/>
              </a:ext>
            </a:extLst>
          </p:cNvPr>
          <p:cNvSpPr txBox="1"/>
          <p:nvPr/>
        </p:nvSpPr>
        <p:spPr>
          <a:xfrm>
            <a:off x="4314816" y="4193639"/>
            <a:ext cx="2591590" cy="1169551"/>
          </a:xfrm>
          <a:prstGeom prst="rect">
            <a:avLst/>
          </a:prstGeom>
          <a:noFill/>
        </p:spPr>
        <p:txBody>
          <a:bodyPr wrap="square" rtlCol="0">
            <a:spAutoFit/>
          </a:bodyPr>
          <a:lstStyle/>
          <a:p>
            <a:r>
              <a:rPr lang="en-US" sz="1000" b="1" dirty="0"/>
              <a:t>Audio production:</a:t>
            </a:r>
          </a:p>
          <a:p>
            <a:endParaRPr lang="en-US" sz="1000" b="1" dirty="0"/>
          </a:p>
          <a:p>
            <a:r>
              <a:rPr lang="en-US" sz="1000" dirty="0"/>
              <a:t>We will learn about the devices needed to record sound and will use Audacity to </a:t>
            </a:r>
            <a:r>
              <a:rPr lang="en-GB" sz="1000" dirty="0"/>
              <a:t>capture and edit audio to produce a podcast, ensuring that copyright is considered.</a:t>
            </a:r>
          </a:p>
          <a:p>
            <a:endParaRPr lang="en-US" sz="1000" dirty="0"/>
          </a:p>
        </p:txBody>
      </p:sp>
      <p:sp>
        <p:nvSpPr>
          <p:cNvPr id="61" name="TextBox 60">
            <a:extLst>
              <a:ext uri="{FF2B5EF4-FFF2-40B4-BE49-F238E27FC236}">
                <a16:creationId xmlns:a16="http://schemas.microsoft.com/office/drawing/2014/main" id="{CBD3B849-548D-4343-BA5C-09BD53FCC753}"/>
              </a:ext>
            </a:extLst>
          </p:cNvPr>
          <p:cNvSpPr txBox="1"/>
          <p:nvPr/>
        </p:nvSpPr>
        <p:spPr>
          <a:xfrm>
            <a:off x="4403625" y="5629222"/>
            <a:ext cx="2440342" cy="1015663"/>
          </a:xfrm>
          <a:prstGeom prst="rect">
            <a:avLst/>
          </a:prstGeom>
          <a:noFill/>
        </p:spPr>
        <p:txBody>
          <a:bodyPr wrap="square" rtlCol="0">
            <a:spAutoFit/>
          </a:bodyPr>
          <a:lstStyle/>
          <a:p>
            <a:pPr lvl="0"/>
            <a:r>
              <a:rPr lang="en-US" sz="1000" b="1" dirty="0">
                <a:solidFill>
                  <a:prstClr val="black"/>
                </a:solidFill>
              </a:rPr>
              <a:t>Dance &amp; Swimming</a:t>
            </a:r>
          </a:p>
          <a:p>
            <a:pPr lvl="0"/>
            <a:r>
              <a:rPr lang="en-GB" sz="1000" dirty="0">
                <a:solidFill>
                  <a:prstClr val="black"/>
                </a:solidFill>
              </a:rPr>
              <a:t>In dance, we will be composing a sequence of movements with partners that involves remembering moves and translating ideas.</a:t>
            </a:r>
          </a:p>
          <a:p>
            <a:pPr lvl="0"/>
            <a:r>
              <a:rPr lang="en-GB" sz="1000" dirty="0">
                <a:solidFill>
                  <a:prstClr val="black"/>
                </a:solidFill>
              </a:rPr>
              <a:t>We will be swimming at Brize Norton, improving our swimming skills.</a:t>
            </a:r>
          </a:p>
        </p:txBody>
      </p:sp>
      <p:sp>
        <p:nvSpPr>
          <p:cNvPr id="64" name="TextBox 63">
            <a:extLst>
              <a:ext uri="{FF2B5EF4-FFF2-40B4-BE49-F238E27FC236}">
                <a16:creationId xmlns:a16="http://schemas.microsoft.com/office/drawing/2014/main" id="{4D4D4009-CDC6-4ED0-AC70-9D341E66A067}"/>
              </a:ext>
            </a:extLst>
          </p:cNvPr>
          <p:cNvSpPr txBox="1"/>
          <p:nvPr/>
        </p:nvSpPr>
        <p:spPr>
          <a:xfrm>
            <a:off x="7137238" y="5617198"/>
            <a:ext cx="2251062" cy="1015663"/>
          </a:xfrm>
          <a:prstGeom prst="rect">
            <a:avLst/>
          </a:prstGeom>
          <a:noFill/>
        </p:spPr>
        <p:txBody>
          <a:bodyPr wrap="square" rtlCol="0">
            <a:spAutoFit/>
          </a:bodyPr>
          <a:lstStyle/>
          <a:p>
            <a:r>
              <a:rPr lang="en-US" sz="1000" b="1" dirty="0"/>
              <a:t>Weather and the Water Cycle</a:t>
            </a:r>
          </a:p>
          <a:p>
            <a:endParaRPr lang="en-US" sz="1000" b="1" dirty="0"/>
          </a:p>
          <a:p>
            <a:r>
              <a:rPr lang="en-US" sz="1000" dirty="0"/>
              <a:t>We will </a:t>
            </a:r>
            <a:r>
              <a:rPr lang="en-GB" sz="1000" dirty="0"/>
              <a:t>learn how to ask about the weather and how to reply. We will also learn the compass points and the temperatures in </a:t>
            </a:r>
            <a:r>
              <a:rPr lang="en-GB" sz="1000" dirty="0" err="1"/>
              <a:t>celsius</a:t>
            </a:r>
            <a:r>
              <a:rPr lang="en-GB" sz="1000" dirty="0"/>
              <a:t>. </a:t>
            </a:r>
            <a:endParaRPr lang="en-US" sz="1000" b="1" dirty="0"/>
          </a:p>
        </p:txBody>
      </p:sp>
      <p:sp>
        <p:nvSpPr>
          <p:cNvPr id="71" name="TextBox 70">
            <a:extLst>
              <a:ext uri="{FF2B5EF4-FFF2-40B4-BE49-F238E27FC236}">
                <a16:creationId xmlns:a16="http://schemas.microsoft.com/office/drawing/2014/main" id="{5492B5FF-90D4-45DE-9E1D-F1CD484B243D}"/>
              </a:ext>
            </a:extLst>
          </p:cNvPr>
          <p:cNvSpPr txBox="1"/>
          <p:nvPr/>
        </p:nvSpPr>
        <p:spPr>
          <a:xfrm>
            <a:off x="55804" y="1698059"/>
            <a:ext cx="2086465" cy="3170099"/>
          </a:xfrm>
          <a:prstGeom prst="rect">
            <a:avLst/>
          </a:prstGeom>
          <a:noFill/>
        </p:spPr>
        <p:txBody>
          <a:bodyPr wrap="square" rtlCol="0">
            <a:spAutoFit/>
          </a:bodyPr>
          <a:lstStyle/>
          <a:p>
            <a:pPr marL="171450" indent="-171450">
              <a:buFont typeface="Arial" panose="020B0604020202020204" pitchFamily="34" charset="0"/>
              <a:buChar char="•"/>
            </a:pPr>
            <a:endParaRPr lang="en-US" sz="1000" b="1" dirty="0"/>
          </a:p>
          <a:p>
            <a:pPr marL="171450" indent="-171450">
              <a:buFont typeface="Arial" panose="020B0604020202020204" pitchFamily="34" charset="0"/>
              <a:buChar char="•"/>
            </a:pPr>
            <a:r>
              <a:rPr lang="en-US" sz="1000" b="1" dirty="0"/>
              <a:t>Diaries</a:t>
            </a:r>
            <a:r>
              <a:rPr lang="en-US" sz="1000" dirty="0"/>
              <a:t>: We will be looking at creating a </a:t>
            </a:r>
            <a:r>
              <a:rPr lang="en-GB" sz="1000" dirty="0"/>
              <a:t>diary entry for a boat trip</a:t>
            </a:r>
            <a:endParaRPr lang="en-US" sz="1000" dirty="0"/>
          </a:p>
          <a:p>
            <a:pPr marL="171450" indent="-171450">
              <a:buFont typeface="Arial" panose="020B0604020202020204" pitchFamily="34" charset="0"/>
              <a:buChar char="•"/>
            </a:pPr>
            <a:r>
              <a:rPr lang="en-US" sz="1000" b="1" dirty="0"/>
              <a:t>Leaflets: </a:t>
            </a:r>
            <a:r>
              <a:rPr lang="en-US" sz="1000" dirty="0"/>
              <a:t>We will create a leaflet as a guide to hill-walking</a:t>
            </a:r>
          </a:p>
          <a:p>
            <a:pPr marL="171450" indent="-171450">
              <a:buFont typeface="Arial" panose="020B0604020202020204" pitchFamily="34" charset="0"/>
              <a:buChar char="•"/>
            </a:pPr>
            <a:r>
              <a:rPr lang="en-US" sz="1000" b="1" dirty="0"/>
              <a:t>Explanation text: </a:t>
            </a:r>
            <a:r>
              <a:rPr lang="en-GB" sz="1000" dirty="0"/>
              <a:t>We will write a text explaining the Water Cycle</a:t>
            </a:r>
          </a:p>
          <a:p>
            <a:pPr marL="171450" indent="-171450">
              <a:buFont typeface="Arial" panose="020B0604020202020204" pitchFamily="34" charset="0"/>
              <a:buChar char="•"/>
            </a:pPr>
            <a:r>
              <a:rPr lang="en-GB" sz="1000" b="1" dirty="0"/>
              <a:t>Narrative Poetry: </a:t>
            </a:r>
            <a:r>
              <a:rPr lang="en-GB" sz="1000" dirty="0"/>
              <a:t>We will </a:t>
            </a:r>
            <a:r>
              <a:rPr lang="en-GB" sz="1000" b="0" i="0" dirty="0">
                <a:solidFill>
                  <a:srgbClr val="464647"/>
                </a:solidFill>
                <a:effectLst/>
                <a:latin typeface="Karla Variable"/>
              </a:rPr>
              <a:t>write a narrative poem about a mountain expedition</a:t>
            </a:r>
          </a:p>
          <a:p>
            <a:pPr marL="171450" indent="-171450">
              <a:buFont typeface="Arial" panose="020B0604020202020204" pitchFamily="34" charset="0"/>
              <a:buChar char="•"/>
            </a:pPr>
            <a:r>
              <a:rPr lang="en-US" sz="1000" b="1" dirty="0"/>
              <a:t>Class text: </a:t>
            </a:r>
            <a:r>
              <a:rPr lang="en-GB" sz="1000" dirty="0"/>
              <a:t>This Morning I Met A Whale by Michael Morpurgo.</a:t>
            </a:r>
          </a:p>
          <a:p>
            <a:pPr marL="171450" indent="-171450">
              <a:buFont typeface="Arial" panose="020B0604020202020204" pitchFamily="34" charset="0"/>
              <a:buChar char="•"/>
            </a:pPr>
            <a:r>
              <a:rPr lang="en-GB" sz="1000" dirty="0"/>
              <a:t>The Mountain of Adventure by Enid Blyton</a:t>
            </a:r>
          </a:p>
          <a:p>
            <a:r>
              <a:rPr lang="en-US" sz="1000" b="1" dirty="0"/>
              <a:t>How you can help at home:</a:t>
            </a:r>
          </a:p>
          <a:p>
            <a:pPr marL="171450" indent="-171450">
              <a:buFont typeface="Arial" panose="020B0604020202020204" pitchFamily="34" charset="0"/>
              <a:buChar char="•"/>
            </a:pPr>
            <a:r>
              <a:rPr lang="en-US" sz="1000" dirty="0"/>
              <a:t>Ensure homework is completed</a:t>
            </a:r>
          </a:p>
          <a:p>
            <a:pPr marL="171450" indent="-171450">
              <a:buFont typeface="Arial" panose="020B0604020202020204" pitchFamily="34" charset="0"/>
              <a:buChar char="•"/>
            </a:pPr>
            <a:r>
              <a:rPr lang="en-US" sz="1000" dirty="0"/>
              <a:t>Discuss newly learnt words (spellings)</a:t>
            </a:r>
          </a:p>
          <a:p>
            <a:pPr marL="171450" indent="-171450">
              <a:buFont typeface="Arial" panose="020B0604020202020204" pitchFamily="34" charset="0"/>
              <a:buChar char="•"/>
            </a:pPr>
            <a:r>
              <a:rPr lang="en-US" sz="1000" dirty="0"/>
              <a:t>Encourage your child to read</a:t>
            </a:r>
          </a:p>
        </p:txBody>
      </p:sp>
      <p:sp>
        <p:nvSpPr>
          <p:cNvPr id="72" name="TextBox 71">
            <a:extLst>
              <a:ext uri="{FF2B5EF4-FFF2-40B4-BE49-F238E27FC236}">
                <a16:creationId xmlns:a16="http://schemas.microsoft.com/office/drawing/2014/main" id="{4A93261E-2FB7-40C5-9705-60C67096CB12}"/>
              </a:ext>
            </a:extLst>
          </p:cNvPr>
          <p:cNvSpPr txBox="1"/>
          <p:nvPr/>
        </p:nvSpPr>
        <p:spPr>
          <a:xfrm>
            <a:off x="7147483" y="4214375"/>
            <a:ext cx="2458915" cy="861774"/>
          </a:xfrm>
          <a:prstGeom prst="rect">
            <a:avLst/>
          </a:prstGeom>
          <a:noFill/>
        </p:spPr>
        <p:txBody>
          <a:bodyPr wrap="square" rtlCol="0">
            <a:spAutoFit/>
          </a:bodyPr>
          <a:lstStyle/>
          <a:p>
            <a:r>
              <a:rPr lang="en-US" sz="1000" b="1" dirty="0"/>
              <a:t>Music:</a:t>
            </a:r>
          </a:p>
          <a:p>
            <a:endParaRPr lang="en-US" sz="1000" b="1" dirty="0"/>
          </a:p>
          <a:p>
            <a:r>
              <a:rPr lang="en-GB" sz="1000" dirty="0"/>
              <a:t>Our theme for music this half term is Rivers. We will be looking at changes in pitch, tempo and dynamics </a:t>
            </a:r>
            <a:endParaRPr lang="en-US" sz="1000" dirty="0"/>
          </a:p>
        </p:txBody>
      </p:sp>
      <p:sp>
        <p:nvSpPr>
          <p:cNvPr id="73" name="TextBox 72">
            <a:extLst>
              <a:ext uri="{FF2B5EF4-FFF2-40B4-BE49-F238E27FC236}">
                <a16:creationId xmlns:a16="http://schemas.microsoft.com/office/drawing/2014/main" id="{0051CF6A-67DC-44F1-8CA4-30B96CB7FBD7}"/>
              </a:ext>
            </a:extLst>
          </p:cNvPr>
          <p:cNvSpPr txBox="1"/>
          <p:nvPr/>
        </p:nvSpPr>
        <p:spPr>
          <a:xfrm>
            <a:off x="2218024" y="4972435"/>
            <a:ext cx="1953382" cy="1785104"/>
          </a:xfrm>
          <a:prstGeom prst="rect">
            <a:avLst/>
          </a:prstGeom>
          <a:noFill/>
        </p:spPr>
        <p:txBody>
          <a:bodyPr wrap="square" rtlCol="0">
            <a:spAutoFit/>
          </a:bodyPr>
          <a:lstStyle/>
          <a:p>
            <a:pPr algn="l" fontAlgn="base"/>
            <a:r>
              <a:rPr lang="en-GB" sz="1000" i="0" dirty="0">
                <a:solidFill>
                  <a:srgbClr val="000000"/>
                </a:solidFill>
                <a:effectLst/>
              </a:rPr>
              <a:t>We will </a:t>
            </a:r>
            <a:r>
              <a:rPr lang="en-GB" sz="1000" b="0" i="0" dirty="0">
                <a:solidFill>
                  <a:srgbClr val="000000"/>
                </a:solidFill>
                <a:effectLst/>
              </a:rPr>
              <a:t>compare and </a:t>
            </a:r>
          </a:p>
          <a:p>
            <a:pPr algn="l" fontAlgn="base"/>
            <a:r>
              <a:rPr lang="en-GB" sz="1000" b="0" i="0" dirty="0">
                <a:solidFill>
                  <a:srgbClr val="000000"/>
                </a:solidFill>
                <a:effectLst/>
              </a:rPr>
              <a:t>contrast animals in art.</a:t>
            </a:r>
          </a:p>
          <a:p>
            <a:pPr algn="l" fontAlgn="base"/>
            <a:r>
              <a:rPr lang="en-GB" sz="1000" dirty="0">
                <a:solidFill>
                  <a:srgbClr val="000000"/>
                </a:solidFill>
              </a:rPr>
              <a:t>We will sketch </a:t>
            </a:r>
            <a:r>
              <a:rPr lang="en-GB" sz="1000" b="0" i="0" dirty="0">
                <a:solidFill>
                  <a:srgbClr val="000000"/>
                </a:solidFill>
                <a:effectLst/>
              </a:rPr>
              <a:t>drawings of  animals.</a:t>
            </a:r>
            <a:r>
              <a:rPr lang="en-GB" sz="1000" dirty="0">
                <a:solidFill>
                  <a:srgbClr val="000000"/>
                </a:solidFill>
              </a:rPr>
              <a:t> We will d</a:t>
            </a:r>
            <a:r>
              <a:rPr lang="en-GB" sz="1000" b="0" i="0" dirty="0">
                <a:solidFill>
                  <a:srgbClr val="000000"/>
                </a:solidFill>
                <a:effectLst/>
              </a:rPr>
              <a:t>iscuss different animal coverings in terms of colour, pattern and texture and use printing techniques to create animal prints.</a:t>
            </a:r>
            <a:r>
              <a:rPr lang="en-GB" sz="1000" dirty="0">
                <a:solidFill>
                  <a:srgbClr val="000000"/>
                </a:solidFill>
              </a:rPr>
              <a:t> We will l</a:t>
            </a:r>
            <a:r>
              <a:rPr lang="en-GB" sz="1000" b="0" i="0" dirty="0">
                <a:solidFill>
                  <a:srgbClr val="000000"/>
                </a:solidFill>
                <a:effectLst/>
              </a:rPr>
              <a:t>earn about the Bankura horses of </a:t>
            </a:r>
            <a:r>
              <a:rPr lang="en-GB" sz="1000" b="0" i="0" dirty="0" err="1">
                <a:solidFill>
                  <a:srgbClr val="000000"/>
                </a:solidFill>
                <a:effectLst/>
              </a:rPr>
              <a:t>Panchmura</a:t>
            </a:r>
            <a:r>
              <a:rPr lang="en-GB" sz="1000" b="0" i="0" dirty="0">
                <a:solidFill>
                  <a:srgbClr val="000000"/>
                </a:solidFill>
                <a:effectLst/>
              </a:rPr>
              <a:t> and using clay create own version of a terracotta horse.</a:t>
            </a:r>
          </a:p>
        </p:txBody>
      </p:sp>
      <p:sp>
        <p:nvSpPr>
          <p:cNvPr id="3" name="TextBox 2">
            <a:extLst>
              <a:ext uri="{FF2B5EF4-FFF2-40B4-BE49-F238E27FC236}">
                <a16:creationId xmlns:a16="http://schemas.microsoft.com/office/drawing/2014/main" id="{1A09A179-65CB-44D4-9101-0BF6A4A08620}"/>
              </a:ext>
            </a:extLst>
          </p:cNvPr>
          <p:cNvSpPr txBox="1"/>
          <p:nvPr/>
        </p:nvSpPr>
        <p:spPr>
          <a:xfrm>
            <a:off x="1570945" y="5305856"/>
            <a:ext cx="479618" cy="243143"/>
          </a:xfrm>
          <a:prstGeom prst="rect">
            <a:avLst/>
          </a:prstGeom>
          <a:noFill/>
        </p:spPr>
        <p:txBody>
          <a:bodyPr wrap="none" rtlCol="0">
            <a:spAutoFit/>
          </a:bodyPr>
          <a:lstStyle/>
          <a:p>
            <a:r>
              <a:rPr lang="en-GB" sz="980" b="1" dirty="0">
                <a:solidFill>
                  <a:schemeClr val="bg1"/>
                </a:solidFill>
              </a:rPr>
              <a:t>SMSC</a:t>
            </a:r>
          </a:p>
        </p:txBody>
      </p:sp>
      <p:pic>
        <p:nvPicPr>
          <p:cNvPr id="7" name="Picture 6">
            <a:extLst>
              <a:ext uri="{FF2B5EF4-FFF2-40B4-BE49-F238E27FC236}">
                <a16:creationId xmlns:a16="http://schemas.microsoft.com/office/drawing/2014/main" id="{B21AC874-8853-1DB6-046C-188582B1840B}"/>
              </a:ext>
            </a:extLst>
          </p:cNvPr>
          <p:cNvPicPr>
            <a:picLocks noChangeAspect="1"/>
          </p:cNvPicPr>
          <p:nvPr/>
        </p:nvPicPr>
        <p:blipFill>
          <a:blip r:embed="rId7"/>
          <a:stretch>
            <a:fillRect/>
          </a:stretch>
        </p:blipFill>
        <p:spPr>
          <a:xfrm>
            <a:off x="2545450" y="104545"/>
            <a:ext cx="1446343" cy="1446343"/>
          </a:xfrm>
          <a:prstGeom prst="rect">
            <a:avLst/>
          </a:prstGeom>
        </p:spPr>
      </p:pic>
    </p:spTree>
    <p:extLst>
      <p:ext uri="{BB962C8B-B14F-4D97-AF65-F5344CB8AC3E}">
        <p14:creationId xmlns:p14="http://schemas.microsoft.com/office/powerpoint/2010/main" val="28749265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6a158a6a-454f-4afe-a7d4-2c9353e6d01f">
      <Terms xmlns="http://schemas.microsoft.com/office/infopath/2007/PartnerControls"/>
    </lcf76f155ced4ddcb4097134ff3c332f>
    <TaxCatchAll xmlns="27710824-13d0-4ff0-80b4-1133d42a8012"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5E2EC87B58BD7A41A7D69ADEBD652E78" ma:contentTypeVersion="20" ma:contentTypeDescription="Create a new document." ma:contentTypeScope="" ma:versionID="2088e89a4c203a38a504b43b6077c5d1">
  <xsd:schema xmlns:xsd="http://www.w3.org/2001/XMLSchema" xmlns:xs="http://www.w3.org/2001/XMLSchema" xmlns:p="http://schemas.microsoft.com/office/2006/metadata/properties" xmlns:ns2="6a158a6a-454f-4afe-a7d4-2c9353e6d01f" xmlns:ns3="27710824-13d0-4ff0-80b4-1133d42a8012" targetNamespace="http://schemas.microsoft.com/office/2006/metadata/properties" ma:root="true" ma:fieldsID="a26314f3cac778e85415cd714f9bbe71" ns2:_="" ns3:_="">
    <xsd:import namespace="6a158a6a-454f-4afe-a7d4-2c9353e6d01f"/>
    <xsd:import namespace="27710824-13d0-4ff0-80b4-1133d42a8012"/>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DateTaken" minOccurs="0"/>
                <xsd:element ref="ns2:MediaServiceLocation" minOccurs="0"/>
                <xsd:element ref="ns2:MediaServiceGenerationTime" minOccurs="0"/>
                <xsd:element ref="ns2:MediaServiceEventHashCode" minOccurs="0"/>
                <xsd:element ref="ns2:MediaServiceAutoKeyPoints" minOccurs="0"/>
                <xsd:element ref="ns2:MediaServiceKeyPoints" minOccurs="0"/>
                <xsd:element ref="ns3:SharedWithUsers" minOccurs="0"/>
                <xsd:element ref="ns3:SharedWithDetails" minOccurs="0"/>
                <xsd:element ref="ns2:MediaLengthInSeconds" minOccurs="0"/>
                <xsd:element ref="ns3:TaxCatchAll" minOccurs="0"/>
                <xsd:element ref="ns2:lcf76f155ced4ddcb4097134ff3c332f"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a158a6a-454f-4afe-a7d4-2c9353e6d01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Location" ma:index="13" nillable="true" ma:displayName="Location" ma:internalName="MediaServiceLocatio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LengthInSeconds" ma:index="20" nillable="true" ma:displayName="MediaLengthInSeconds" ma:hidden="true" ma:internalName="MediaLengthInSeconds" ma:readOnly="true">
      <xsd:simpleType>
        <xsd:restriction base="dms:Unknown"/>
      </xsd:simpleType>
    </xsd:element>
    <xsd:element name="lcf76f155ced4ddcb4097134ff3c332f" ma:index="23" nillable="true" ma:taxonomy="true" ma:internalName="lcf76f155ced4ddcb4097134ff3c332f" ma:taxonomyFieldName="MediaServiceImageTags" ma:displayName="Image Tags" ma:readOnly="false" ma:fieldId="{5cf76f15-5ced-4ddc-b409-7134ff3c332f}" ma:taxonomyMulti="true" ma:sspId="9b1127a7-ea9e-42e0-b75c-90388b9b2f47"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7710824-13d0-4ff0-80b4-1133d42a8012"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1" nillable="true" ma:displayName="Taxonomy Catch All Column" ma:hidden="true" ma:list="{f82fe9f2-ec51-4e50-8215-75bb076ba325}" ma:internalName="TaxCatchAll" ma:showField="CatchAllData" ma:web="27710824-13d0-4ff0-80b4-1133d42a8012">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BFAC91D-BA4B-4311-B5FB-C3D24A6D3EB6}">
  <ds:schemaRefs>
    <ds:schemaRef ds:uri="http://purl.org/dc/elements/1.1/"/>
    <ds:schemaRef ds:uri="http://schemas.microsoft.com/office/2006/documentManagement/types"/>
    <ds:schemaRef ds:uri="http://purl.org/dc/dcmitype/"/>
    <ds:schemaRef ds:uri="b43abf7f-f8ae-4bd0-b546-67f91f60e394"/>
    <ds:schemaRef ds:uri="http://schemas.openxmlformats.org/package/2006/metadata/core-properties"/>
    <ds:schemaRef ds:uri="http://www.w3.org/XML/1998/namespace"/>
    <ds:schemaRef ds:uri="http://schemas.microsoft.com/office/infopath/2007/PartnerControls"/>
    <ds:schemaRef ds:uri="http://schemas.microsoft.com/office/2006/metadata/properties"/>
    <ds:schemaRef ds:uri="http://purl.org/dc/terms/"/>
    <ds:schemaRef ds:uri="6a158a6a-454f-4afe-a7d4-2c9353e6d01f"/>
    <ds:schemaRef ds:uri="27710824-13d0-4ff0-80b4-1133d42a8012"/>
  </ds:schemaRefs>
</ds:datastoreItem>
</file>

<file path=customXml/itemProps2.xml><?xml version="1.0" encoding="utf-8"?>
<ds:datastoreItem xmlns:ds="http://schemas.openxmlformats.org/officeDocument/2006/customXml" ds:itemID="{49B35DAB-1654-4039-AA5B-082FDDC5C431}">
  <ds:schemaRefs>
    <ds:schemaRef ds:uri="http://schemas.microsoft.com/sharepoint/v3/contenttype/forms"/>
  </ds:schemaRefs>
</ds:datastoreItem>
</file>

<file path=customXml/itemProps3.xml><?xml version="1.0" encoding="utf-8"?>
<ds:datastoreItem xmlns:ds="http://schemas.openxmlformats.org/officeDocument/2006/customXml" ds:itemID="{45DD5C4C-D9D3-4D69-A820-79DCB7114F5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a158a6a-454f-4afe-a7d4-2c9353e6d01f"/>
    <ds:schemaRef ds:uri="27710824-13d0-4ff0-80b4-1133d42a801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2586</TotalTime>
  <Words>579</Words>
  <Application>Microsoft Office PowerPoint</Application>
  <PresentationFormat>A4 Paper (210x297 mm)</PresentationFormat>
  <Paragraphs>68</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Karla Variable</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9313123 office.3123</dc:creator>
  <cp:lastModifiedBy>Mrs Jarrett</cp:lastModifiedBy>
  <cp:revision>87</cp:revision>
  <cp:lastPrinted>2021-05-28T11:17:02Z</cp:lastPrinted>
  <dcterms:created xsi:type="dcterms:W3CDTF">2021-05-28T10:08:42Z</dcterms:created>
  <dcterms:modified xsi:type="dcterms:W3CDTF">2025-03-26T15:32:31Z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0x010100825B2B959C46D14A86D000E2B3272664</vt:lpwstr>
  </property>
  <property fmtid="{D5CDD505-2E9C-101B-9397-08002B2CF9AE}" pid="3" name="MediaServiceImageTags">
    <vt:lpwstr/>
  </property>
</Properties>
</file>