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33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AE4DE7-7F8A-4FF9-8E17-4EB95647ECFE}"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AE4DE7-7F8A-4FF9-8E17-4EB95647ECFE}"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27/03/2026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1"/>
            <a:ext cx="1971465" cy="3696088"/>
          </a:xfrm>
          <a:prstGeom prst="rect">
            <a:avLst/>
          </a:prstGeom>
        </p:spPr>
      </p:pic>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latin typeface="Twinkl" panose="02000000000000000000" pitchFamily="2" charset="0"/>
              </a:rPr>
              <a:t>TOPIC OVERVIEW</a:t>
            </a:r>
            <a:endParaRPr lang="en-GB" sz="1138" b="1" dirty="0">
              <a:solidFill>
                <a:schemeClr val="bg1"/>
              </a:solidFill>
              <a:latin typeface="Twinkl" panose="02000000000000000000" pitchFamily="2" charset="0"/>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ENGLISH</a:t>
            </a:r>
            <a:endParaRPr lang="en-GB" sz="975" b="1" dirty="0">
              <a:solidFill>
                <a:schemeClr val="bg1"/>
              </a:solidFill>
              <a:latin typeface="Twinkl" panose="02000000000000000000" pitchFamily="2" charset="0"/>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3"/>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3"/>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MATHEMATICS</a:t>
            </a:r>
            <a:endParaRPr lang="en-GB" sz="975" b="1" dirty="0">
              <a:solidFill>
                <a:schemeClr val="bg1"/>
              </a:solidFill>
              <a:latin typeface="Twinkl" panose="02000000000000000000" pitchFamily="2" charset="0"/>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RE</a:t>
            </a:r>
            <a:endParaRPr lang="en-GB" sz="975" b="1" dirty="0">
              <a:solidFill>
                <a:schemeClr val="bg1"/>
              </a:solidFill>
              <a:latin typeface="Twinkl" panose="02000000000000000000" pitchFamily="2" charset="0"/>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4"/>
          <a:stretch>
            <a:fillRect/>
          </a:stretch>
        </p:blipFill>
        <p:spPr>
          <a:xfrm>
            <a:off x="7017294" y="2691988"/>
            <a:ext cx="2640178"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4"/>
          <a:stretch>
            <a:fillRect/>
          </a:stretch>
        </p:blipFill>
        <p:spPr>
          <a:xfrm>
            <a:off x="7047354" y="4090386"/>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4"/>
          <a:stretch>
            <a:fillRect/>
          </a:stretch>
        </p:blipFill>
        <p:spPr>
          <a:xfrm>
            <a:off x="4303862" y="4090386"/>
            <a:ext cx="2640178" cy="1393325"/>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5"/>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5"/>
          <a:stretch>
            <a:fillRect/>
          </a:stretch>
        </p:blipFill>
        <p:spPr>
          <a:xfrm>
            <a:off x="5403850" y="4134364"/>
            <a:ext cx="1522306"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5"/>
          <a:stretch>
            <a:fillRect/>
          </a:stretch>
        </p:blipFill>
        <p:spPr>
          <a:xfrm>
            <a:off x="8900566" y="4147349"/>
            <a:ext cx="736615"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PSHE</a:t>
            </a:r>
            <a:endParaRPr lang="en-GB" sz="975" b="1" dirty="0">
              <a:solidFill>
                <a:schemeClr val="bg1"/>
              </a:solidFill>
              <a:latin typeface="Twinkl" panose="02000000000000000000" pitchFamily="2" charset="0"/>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MUSIC</a:t>
            </a:r>
            <a:endParaRPr lang="en-GB" sz="975" b="1" dirty="0">
              <a:solidFill>
                <a:schemeClr val="bg1"/>
              </a:solidFill>
              <a:latin typeface="Twinkl" panose="02000000000000000000" pitchFamily="2" charset="0"/>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308600" y="4134364"/>
            <a:ext cx="1672271"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E-SAFETY &amp; COMPUTING</a:t>
            </a:r>
            <a:endParaRPr lang="en-GB" sz="975" b="1" dirty="0">
              <a:solidFill>
                <a:schemeClr val="bg1"/>
              </a:solidFill>
              <a:latin typeface="Twinkl" panose="02000000000000000000" pitchFamily="2" charset="0"/>
            </a:endParaRPr>
          </a:p>
        </p:txBody>
      </p:sp>
      <p:sp>
        <p:nvSpPr>
          <p:cNvPr id="65" name="TextBox 64">
            <a:extLst>
              <a:ext uri="{FF2B5EF4-FFF2-40B4-BE49-F238E27FC236}">
                <a16:creationId xmlns:a16="http://schemas.microsoft.com/office/drawing/2014/main" id="{0A374F86-175C-47D0-8C78-B1351CAA25B7}"/>
              </a:ext>
            </a:extLst>
          </p:cNvPr>
          <p:cNvSpPr txBox="1"/>
          <p:nvPr/>
        </p:nvSpPr>
        <p:spPr>
          <a:xfrm>
            <a:off x="194077" y="109154"/>
            <a:ext cx="1947529" cy="1323439"/>
          </a:xfrm>
          <a:prstGeom prst="rect">
            <a:avLst/>
          </a:prstGeom>
          <a:noFill/>
        </p:spPr>
        <p:txBody>
          <a:bodyPr wrap="square" rtlCol="0">
            <a:spAutoFit/>
          </a:bodyPr>
          <a:lstStyle/>
          <a:p>
            <a:pPr algn="ctr"/>
            <a:r>
              <a:rPr lang="en-GB" sz="1600" b="1" i="0" dirty="0">
                <a:solidFill>
                  <a:schemeClr val="bg1"/>
                </a:solidFill>
                <a:effectLst/>
                <a:latin typeface="Twinkl" panose="02000000000000000000" pitchFamily="2" charset="0"/>
              </a:rPr>
              <a:t>Magnificent Monarchs</a:t>
            </a:r>
          </a:p>
          <a:p>
            <a:pPr algn="ctr"/>
            <a:r>
              <a:rPr lang="en-US" sz="1600" b="1" dirty="0">
                <a:solidFill>
                  <a:schemeClr val="bg1"/>
                </a:solidFill>
                <a:latin typeface="Twinkl" panose="02000000000000000000" pitchFamily="2" charset="0"/>
              </a:rPr>
              <a:t>Unicorn Class</a:t>
            </a:r>
          </a:p>
          <a:p>
            <a:pPr algn="ctr"/>
            <a:r>
              <a:rPr lang="en-US" sz="1600" b="1" dirty="0">
                <a:solidFill>
                  <a:schemeClr val="bg1"/>
                </a:solidFill>
                <a:latin typeface="Twinkl" panose="02000000000000000000" pitchFamily="2" charset="0"/>
              </a:rPr>
              <a:t>Summer Term 1</a:t>
            </a:r>
          </a:p>
          <a:p>
            <a:pPr algn="ctr"/>
            <a:r>
              <a:rPr lang="en-US" sz="1600" b="1" dirty="0">
                <a:solidFill>
                  <a:schemeClr val="bg1"/>
                </a:solidFill>
                <a:latin typeface="Twinkl" panose="02000000000000000000" pitchFamily="2" charset="0"/>
              </a:rPr>
              <a:t>April 2026</a:t>
            </a:r>
          </a:p>
        </p:txBody>
      </p:sp>
      <p:sp>
        <p:nvSpPr>
          <p:cNvPr id="41" name="TextBox 40">
            <a:extLst>
              <a:ext uri="{FF2B5EF4-FFF2-40B4-BE49-F238E27FC236}">
                <a16:creationId xmlns:a16="http://schemas.microsoft.com/office/drawing/2014/main" id="{4D855731-983B-4A04-AF5D-C6417EFFC79A}"/>
              </a:ext>
            </a:extLst>
          </p:cNvPr>
          <p:cNvSpPr txBox="1"/>
          <p:nvPr/>
        </p:nvSpPr>
        <p:spPr>
          <a:xfrm>
            <a:off x="4371177" y="631425"/>
            <a:ext cx="5266004" cy="1808187"/>
          </a:xfrm>
          <a:prstGeom prst="rect">
            <a:avLst/>
          </a:prstGeom>
          <a:noFill/>
        </p:spPr>
        <p:txBody>
          <a:bodyPr wrap="square" lIns="91440" tIns="45720" rIns="91440" bIns="45720" rtlCol="0" anchor="t">
            <a:spAutoFit/>
          </a:bodyPr>
          <a:lstStyle/>
          <a:p>
            <a:r>
              <a:rPr lang="en-US" sz="1000" dirty="0">
                <a:latin typeface="Twinkl" panose="02000000000000000000" pitchFamily="2" charset="0"/>
              </a:rPr>
              <a:t>As </a:t>
            </a:r>
            <a:r>
              <a:rPr lang="en-US" sz="1000" b="1" dirty="0">
                <a:latin typeface="Twinkl" panose="02000000000000000000" pitchFamily="2" charset="0"/>
              </a:rPr>
              <a:t>Geographers, </a:t>
            </a:r>
            <a:r>
              <a:rPr lang="en-US" sz="1000" dirty="0">
                <a:latin typeface="Twinkl" panose="02000000000000000000" pitchFamily="2" charset="0"/>
              </a:rPr>
              <a:t>we will learn about the Royal residences </a:t>
            </a:r>
            <a:r>
              <a:rPr lang="en-US" sz="1000">
                <a:latin typeface="Twinkl" panose="02000000000000000000" pitchFamily="2" charset="0"/>
              </a:rPr>
              <a:t>and their locations </a:t>
            </a:r>
            <a:r>
              <a:rPr lang="en-US" sz="1000" dirty="0">
                <a:latin typeface="Twinkl" panose="02000000000000000000" pitchFamily="2" charset="0"/>
              </a:rPr>
              <a:t>within the United Kingdom. </a:t>
            </a:r>
          </a:p>
          <a:p>
            <a:r>
              <a:rPr lang="en-US" sz="1000" dirty="0">
                <a:latin typeface="Twinkl" panose="02000000000000000000" pitchFamily="2" charset="0"/>
              </a:rPr>
              <a:t>As</a:t>
            </a:r>
            <a:r>
              <a:rPr lang="en-US" sz="1000" b="1" dirty="0">
                <a:latin typeface="Twinkl" panose="02000000000000000000" pitchFamily="2" charset="0"/>
              </a:rPr>
              <a:t> Historians, </a:t>
            </a:r>
            <a:r>
              <a:rPr lang="en-US" sz="1000" dirty="0">
                <a:latin typeface="Twinkl" panose="02000000000000000000" pitchFamily="2" charset="0"/>
              </a:rPr>
              <a:t>we will learn about monarchs past and present, using timelines to discover when in history they reigned. </a:t>
            </a:r>
          </a:p>
          <a:p>
            <a:r>
              <a:rPr lang="en-US" sz="1000" dirty="0">
                <a:latin typeface="Twinkl" panose="02000000000000000000" pitchFamily="2" charset="0"/>
              </a:rPr>
              <a:t>As </a:t>
            </a:r>
            <a:r>
              <a:rPr lang="en-US" sz="1000" b="1" dirty="0">
                <a:latin typeface="Twinkl" panose="02000000000000000000" pitchFamily="2" charset="0"/>
              </a:rPr>
              <a:t>Design Technologists</a:t>
            </a:r>
            <a:r>
              <a:rPr lang="en-US" sz="1000" dirty="0">
                <a:latin typeface="Twinkl" panose="02000000000000000000" pitchFamily="2" charset="0"/>
              </a:rPr>
              <a:t>, we will be exploring </a:t>
            </a:r>
            <a:r>
              <a:rPr lang="en-US" sz="1000" b="0" i="0" dirty="0">
                <a:effectLst/>
                <a:latin typeface="Twinkl" panose="02000000000000000000" pitchFamily="2" charset="0"/>
              </a:rPr>
              <a:t>home products made from fabric and the significant British brand Cath Kidston. We will learn about sewing patterns and using a running stitch and embellishments before creating our own bag tag.  </a:t>
            </a:r>
          </a:p>
          <a:p>
            <a:r>
              <a:rPr lang="en-US" sz="1000" dirty="0">
                <a:latin typeface="Twinkl" panose="02000000000000000000" pitchFamily="2" charset="0"/>
              </a:rPr>
              <a:t>As </a:t>
            </a:r>
            <a:r>
              <a:rPr lang="en-US" sz="1000" b="1" dirty="0">
                <a:latin typeface="Twinkl" panose="02000000000000000000" pitchFamily="2" charset="0"/>
              </a:rPr>
              <a:t>Scientists,</a:t>
            </a:r>
            <a:r>
              <a:rPr lang="en-US" sz="1000" dirty="0">
                <a:latin typeface="Twinkl" panose="02000000000000000000" pitchFamily="2" charset="0"/>
              </a:rPr>
              <a:t> we will explore </a:t>
            </a:r>
            <a:r>
              <a:rPr lang="en-US" sz="1000" b="0" i="0" dirty="0">
                <a:effectLst/>
                <a:latin typeface="Twinkl" panose="02000000000000000000" pitchFamily="2" charset="0"/>
              </a:rPr>
              <a:t>growth in animals by exploring the life cycles of some familiar animals. We will build on learning about the survival of humans by identifying the basic needs of animals for survival, including food, water, air and shelter.</a:t>
            </a:r>
            <a:endParaRPr lang="en-US" sz="1050" b="1" dirty="0">
              <a:highlight>
                <a:srgbClr val="FFFF00"/>
              </a:highlight>
              <a:latin typeface="Twinkl" panose="02000000000000000000" pitchFamily="2" charset="0"/>
            </a:endParaRPr>
          </a:p>
          <a:p>
            <a:endParaRPr lang="en-US" sz="1000" dirty="0"/>
          </a:p>
        </p:txBody>
      </p:sp>
      <p:sp>
        <p:nvSpPr>
          <p:cNvPr id="43" name="TextBox 42">
            <a:extLst>
              <a:ext uri="{FF2B5EF4-FFF2-40B4-BE49-F238E27FC236}">
                <a16:creationId xmlns:a16="http://schemas.microsoft.com/office/drawing/2014/main" id="{B9A5C11F-27CE-418B-A534-338F374AE5E0}"/>
              </a:ext>
            </a:extLst>
          </p:cNvPr>
          <p:cNvSpPr txBox="1"/>
          <p:nvPr/>
        </p:nvSpPr>
        <p:spPr>
          <a:xfrm>
            <a:off x="4437892" y="2836342"/>
            <a:ext cx="2428451" cy="1015663"/>
          </a:xfrm>
          <a:prstGeom prst="rect">
            <a:avLst/>
          </a:prstGeom>
          <a:noFill/>
        </p:spPr>
        <p:txBody>
          <a:bodyPr wrap="square" rtlCol="0">
            <a:spAutoFit/>
          </a:bodyPr>
          <a:lstStyle/>
          <a:p>
            <a:r>
              <a:rPr lang="en-US" sz="1000" b="1" i="0" dirty="0">
                <a:solidFill>
                  <a:srgbClr val="000000"/>
                </a:solidFill>
                <a:effectLst/>
                <a:latin typeface="Twinkl" panose="02000000000000000000" pitchFamily="2" charset="0"/>
              </a:rPr>
              <a:t>How and why is Shabbat </a:t>
            </a:r>
          </a:p>
          <a:p>
            <a:r>
              <a:rPr lang="en-US" sz="1000" b="1" i="0" dirty="0">
                <a:solidFill>
                  <a:srgbClr val="000000"/>
                </a:solidFill>
                <a:effectLst/>
                <a:latin typeface="Twinkl" panose="02000000000000000000" pitchFamily="2" charset="0"/>
              </a:rPr>
              <a:t>important to some Jewish people in Britain? </a:t>
            </a:r>
          </a:p>
          <a:p>
            <a:r>
              <a:rPr lang="en-US" sz="1000" i="0" dirty="0">
                <a:solidFill>
                  <a:srgbClr val="000000"/>
                </a:solidFill>
                <a:effectLst/>
                <a:latin typeface="Twinkl" panose="02000000000000000000" pitchFamily="2" charset="0"/>
              </a:rPr>
              <a:t>We will discover the celebration of Shabbat, exploring the origins and the practices associated with it. </a:t>
            </a:r>
          </a:p>
        </p:txBody>
      </p:sp>
      <p:sp>
        <p:nvSpPr>
          <p:cNvPr id="44" name="TextBox 43">
            <a:extLst>
              <a:ext uri="{FF2B5EF4-FFF2-40B4-BE49-F238E27FC236}">
                <a16:creationId xmlns:a16="http://schemas.microsoft.com/office/drawing/2014/main" id="{5B5EC213-01E7-4176-9C18-F55FBE4E417F}"/>
              </a:ext>
            </a:extLst>
          </p:cNvPr>
          <p:cNvSpPr txBox="1"/>
          <p:nvPr/>
        </p:nvSpPr>
        <p:spPr>
          <a:xfrm>
            <a:off x="7100289" y="2874931"/>
            <a:ext cx="2515976" cy="1169551"/>
          </a:xfrm>
          <a:prstGeom prst="rect">
            <a:avLst/>
          </a:prstGeom>
          <a:noFill/>
        </p:spPr>
        <p:txBody>
          <a:bodyPr wrap="square" rtlCol="0">
            <a:spAutoFit/>
          </a:bodyPr>
          <a:lstStyle/>
          <a:p>
            <a:r>
              <a:rPr lang="en-US" sz="1000" b="1" dirty="0">
                <a:latin typeface="Twinkl" panose="02000000000000000000" pitchFamily="2" charset="0"/>
              </a:rPr>
              <a:t>Me and Others</a:t>
            </a:r>
          </a:p>
          <a:p>
            <a:r>
              <a:rPr lang="en-US" sz="1000" dirty="0">
                <a:latin typeface="Twinkl" panose="02000000000000000000" pitchFamily="2" charset="0"/>
              </a:rPr>
              <a:t>We will begin by thinking about ourselves and our similarities and differences in relation to others. We will learn how we can be responsible and   co-operative.</a:t>
            </a:r>
          </a:p>
          <a:p>
            <a:endParaRPr lang="en-US" sz="1000" dirty="0"/>
          </a:p>
        </p:txBody>
      </p:sp>
      <p:sp>
        <p:nvSpPr>
          <p:cNvPr id="55" name="TextBox 54">
            <a:extLst>
              <a:ext uri="{FF2B5EF4-FFF2-40B4-BE49-F238E27FC236}">
                <a16:creationId xmlns:a16="http://schemas.microsoft.com/office/drawing/2014/main" id="{0B3E0BA9-2D90-4E24-8C91-7B4A5FF4118E}"/>
              </a:ext>
            </a:extLst>
          </p:cNvPr>
          <p:cNvSpPr txBox="1"/>
          <p:nvPr/>
        </p:nvSpPr>
        <p:spPr>
          <a:xfrm>
            <a:off x="2212029" y="2001478"/>
            <a:ext cx="1963537" cy="3631763"/>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Children will be taught key aspects of the following:</a:t>
            </a:r>
          </a:p>
          <a:p>
            <a:r>
              <a:rPr lang="en-US" sz="1000" dirty="0">
                <a:latin typeface="Twinkl" panose="02000000000000000000" pitchFamily="2" charset="0"/>
              </a:rPr>
              <a:t>Year 1:</a:t>
            </a:r>
          </a:p>
          <a:p>
            <a:r>
              <a:rPr lang="en-US" sz="1000" dirty="0">
                <a:latin typeface="Twinkl" panose="02000000000000000000" pitchFamily="2" charset="0"/>
              </a:rPr>
              <a:t>-Fractions</a:t>
            </a:r>
          </a:p>
          <a:p>
            <a:r>
              <a:rPr lang="en-US" sz="1000" dirty="0">
                <a:latin typeface="Twinkl" panose="02000000000000000000" pitchFamily="2" charset="0"/>
              </a:rPr>
              <a:t>-Position and Direction</a:t>
            </a:r>
          </a:p>
          <a:p>
            <a:r>
              <a:rPr lang="en-US" sz="1000" dirty="0">
                <a:latin typeface="Twinkl" panose="02000000000000000000" pitchFamily="2" charset="0"/>
              </a:rPr>
              <a:t>-Place Value within 100</a:t>
            </a:r>
          </a:p>
          <a:p>
            <a:r>
              <a:rPr lang="en-US" sz="1000" dirty="0">
                <a:latin typeface="Twinkl" panose="02000000000000000000" pitchFamily="2" charset="0"/>
              </a:rPr>
              <a:t>Year 2: </a:t>
            </a:r>
          </a:p>
          <a:p>
            <a:r>
              <a:rPr lang="en-US" sz="1000" dirty="0">
                <a:latin typeface="Twinkl" panose="02000000000000000000" pitchFamily="2" charset="0"/>
              </a:rPr>
              <a:t>-Fractions</a:t>
            </a:r>
          </a:p>
          <a:p>
            <a:r>
              <a:rPr lang="en-US" sz="1000" dirty="0">
                <a:latin typeface="Twinkl" panose="02000000000000000000" pitchFamily="2" charset="0"/>
              </a:rPr>
              <a:t>-Time</a:t>
            </a:r>
          </a:p>
          <a:p>
            <a:r>
              <a:rPr lang="en-US" sz="1000" dirty="0">
                <a:latin typeface="Twinkl" panose="02000000000000000000" pitchFamily="2" charset="0"/>
              </a:rPr>
              <a:t>-Mass, capacity and Temperature</a:t>
            </a:r>
          </a:p>
          <a:p>
            <a:r>
              <a:rPr lang="en-US" sz="1000" b="1" dirty="0">
                <a:latin typeface="Twinkl" panose="02000000000000000000" pitchFamily="2" charset="0"/>
              </a:rPr>
              <a:t>How you can help at home:</a:t>
            </a:r>
          </a:p>
          <a:p>
            <a:pPr marL="171450" indent="-171450">
              <a:buFont typeface="Arial" panose="020B0604020202020204" pitchFamily="34" charset="0"/>
              <a:buChar char="•"/>
            </a:pPr>
            <a:r>
              <a:rPr lang="en-US" sz="1000" dirty="0">
                <a:latin typeface="Twinkl" panose="02000000000000000000" pitchFamily="2" charset="0"/>
              </a:rPr>
              <a:t>Ensure your child completes their homework every week</a:t>
            </a:r>
          </a:p>
          <a:p>
            <a:pPr marL="171450" indent="-171450">
              <a:buFont typeface="Arial" panose="020B0604020202020204" pitchFamily="34" charset="0"/>
              <a:buChar char="•"/>
            </a:pPr>
            <a:r>
              <a:rPr lang="en-US" sz="1000" dirty="0">
                <a:latin typeface="Twinkl" panose="02000000000000000000" pitchFamily="2" charset="0"/>
              </a:rPr>
              <a:t>Support your child to learn their number bonds to 10/100</a:t>
            </a:r>
          </a:p>
          <a:p>
            <a:pPr marL="171450" indent="-171450">
              <a:buFont typeface="Arial" panose="020B0604020202020204" pitchFamily="34" charset="0"/>
              <a:buChar char="•"/>
            </a:pPr>
            <a:r>
              <a:rPr lang="en-US" sz="1000" dirty="0" err="1">
                <a:latin typeface="Twinkl" panose="02000000000000000000" pitchFamily="2" charset="0"/>
              </a:rPr>
              <a:t>Practise</a:t>
            </a:r>
            <a:r>
              <a:rPr lang="en-US" sz="1000" dirty="0">
                <a:latin typeface="Twinkl" panose="02000000000000000000" pitchFamily="2" charset="0"/>
              </a:rPr>
              <a:t> counting in 2s, 5s and 10s</a:t>
            </a:r>
          </a:p>
          <a:p>
            <a:pPr marL="171450" indent="-171450">
              <a:buFont typeface="Arial" panose="020B0604020202020204" pitchFamily="34" charset="0"/>
              <a:buChar char="•"/>
            </a:pPr>
            <a:r>
              <a:rPr lang="en-US" sz="1000" dirty="0">
                <a:latin typeface="Twinkl" panose="02000000000000000000" pitchFamily="2" charset="0"/>
              </a:rPr>
              <a:t>Explore the app One Minute </a:t>
            </a:r>
            <a:r>
              <a:rPr lang="en-US" sz="1000" dirty="0" err="1">
                <a:latin typeface="Twinkl" panose="02000000000000000000" pitchFamily="2" charset="0"/>
              </a:rPr>
              <a:t>Maths</a:t>
            </a:r>
            <a:r>
              <a:rPr lang="en-US" sz="1000" dirty="0">
                <a:latin typeface="Twinkl" panose="02000000000000000000" pitchFamily="2" charset="0"/>
              </a:rPr>
              <a:t> to develop your child’s quick recall.</a:t>
            </a:r>
          </a:p>
          <a:p>
            <a:endParaRPr lang="en-US" sz="1000" dirty="0"/>
          </a:p>
        </p:txBody>
      </p:sp>
      <p:sp>
        <p:nvSpPr>
          <p:cNvPr id="71" name="TextBox 70">
            <a:extLst>
              <a:ext uri="{FF2B5EF4-FFF2-40B4-BE49-F238E27FC236}">
                <a16:creationId xmlns:a16="http://schemas.microsoft.com/office/drawing/2014/main" id="{5492B5FF-90D4-45DE-9E1D-F1CD484B243D}"/>
              </a:ext>
            </a:extLst>
          </p:cNvPr>
          <p:cNvSpPr txBox="1"/>
          <p:nvPr/>
        </p:nvSpPr>
        <p:spPr>
          <a:xfrm>
            <a:off x="151195" y="1937701"/>
            <a:ext cx="1864215" cy="3016210"/>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Information Leaflets</a:t>
            </a:r>
            <a:r>
              <a:rPr lang="en-US" sz="1000" dirty="0">
                <a:latin typeface="Twinkl" panose="02000000000000000000" pitchFamily="2" charset="0"/>
              </a:rPr>
              <a:t> Following our learning about a monarch we will create our own information leaflet.  </a:t>
            </a:r>
          </a:p>
          <a:p>
            <a:r>
              <a:rPr lang="en-US" sz="1000" b="1" dirty="0">
                <a:latin typeface="Twinkl" panose="02000000000000000000" pitchFamily="2" charset="0"/>
              </a:rPr>
              <a:t>Poems</a:t>
            </a:r>
            <a:r>
              <a:rPr lang="en-US" sz="1000" dirty="0">
                <a:latin typeface="Twinkl" panose="02000000000000000000" pitchFamily="2" charset="0"/>
              </a:rPr>
              <a:t> </a:t>
            </a:r>
          </a:p>
          <a:p>
            <a:r>
              <a:rPr lang="en-US" sz="1000" dirty="0">
                <a:latin typeface="Twinkl" panose="02000000000000000000" pitchFamily="2" charset="0"/>
              </a:rPr>
              <a:t>We will listen, perform and write our own poems based on an original. </a:t>
            </a:r>
          </a:p>
          <a:p>
            <a:endParaRPr lang="en-US" sz="1000" dirty="0">
              <a:highlight>
                <a:srgbClr val="FFFF00"/>
              </a:highlight>
              <a:latin typeface="Twinkl" panose="02000000000000000000" pitchFamily="2" charset="0"/>
            </a:endParaRPr>
          </a:p>
          <a:p>
            <a:r>
              <a:rPr lang="en-US" sz="1000" b="1" dirty="0">
                <a:latin typeface="Twinkl" panose="02000000000000000000" pitchFamily="2" charset="0"/>
              </a:rPr>
              <a:t>How you can help at home:</a:t>
            </a:r>
          </a:p>
          <a:p>
            <a:pPr marL="171450" indent="-171450">
              <a:buFont typeface="Arial" panose="020B0604020202020204" pitchFamily="34" charset="0"/>
              <a:buChar char="•"/>
            </a:pPr>
            <a:r>
              <a:rPr lang="en-US" sz="1000" dirty="0">
                <a:latin typeface="Twinkl" panose="02000000000000000000" pitchFamily="2" charset="0"/>
              </a:rPr>
              <a:t>Ensure homework is completed.</a:t>
            </a:r>
          </a:p>
          <a:p>
            <a:pPr marL="171450" indent="-171450">
              <a:buFont typeface="Arial" panose="020B0604020202020204" pitchFamily="34" charset="0"/>
              <a:buChar char="•"/>
            </a:pPr>
            <a:r>
              <a:rPr lang="en-US" sz="1000" dirty="0">
                <a:latin typeface="Twinkl" panose="02000000000000000000" pitchFamily="2" charset="0"/>
              </a:rPr>
              <a:t>Read regularly at home together.</a:t>
            </a:r>
          </a:p>
          <a:p>
            <a:pPr marL="171450" indent="-171450">
              <a:buFont typeface="Arial" panose="020B0604020202020204" pitchFamily="34" charset="0"/>
              <a:buChar char="•"/>
            </a:pPr>
            <a:r>
              <a:rPr lang="en-US" sz="1000" dirty="0">
                <a:latin typeface="Twinkl" panose="02000000000000000000" pitchFamily="2" charset="0"/>
              </a:rPr>
              <a:t>Support your child to learn their spellings.</a:t>
            </a:r>
          </a:p>
          <a:p>
            <a:pPr marL="171450" indent="-171450">
              <a:buFont typeface="Arial" panose="020B0604020202020204" pitchFamily="34" charset="0"/>
              <a:buChar char="•"/>
            </a:pPr>
            <a:r>
              <a:rPr lang="en-US" sz="1000" dirty="0">
                <a:latin typeface="Twinkl" panose="02000000000000000000" pitchFamily="2" charset="0"/>
              </a:rPr>
              <a:t>Encourage writing experiences where possible.</a:t>
            </a:r>
            <a:endParaRPr lang="en-US" sz="1000" dirty="0">
              <a:latin typeface="Twinkl" panose="02000000000000000000" pitchFamily="2" charset="0"/>
              <a:cs typeface="Calibri"/>
            </a:endParaRPr>
          </a:p>
        </p:txBody>
      </p:sp>
      <p:sp>
        <p:nvSpPr>
          <p:cNvPr id="59" name="TextBox 58">
            <a:extLst>
              <a:ext uri="{FF2B5EF4-FFF2-40B4-BE49-F238E27FC236}">
                <a16:creationId xmlns:a16="http://schemas.microsoft.com/office/drawing/2014/main" id="{3719C5D5-BCFD-4481-8355-E3B750002573}"/>
              </a:ext>
            </a:extLst>
          </p:cNvPr>
          <p:cNvSpPr txBox="1"/>
          <p:nvPr/>
        </p:nvSpPr>
        <p:spPr>
          <a:xfrm>
            <a:off x="4371787" y="4419256"/>
            <a:ext cx="2458915" cy="861774"/>
          </a:xfrm>
          <a:prstGeom prst="rect">
            <a:avLst/>
          </a:prstGeom>
          <a:noFill/>
        </p:spPr>
        <p:txBody>
          <a:bodyPr wrap="square" rtlCol="0">
            <a:spAutoFit/>
          </a:bodyPr>
          <a:lstStyle/>
          <a:p>
            <a:r>
              <a:rPr lang="en-US" sz="1000" dirty="0">
                <a:latin typeface="Twinkl" panose="02000000000000000000" pitchFamily="2" charset="0"/>
              </a:rPr>
              <a:t>In</a:t>
            </a:r>
            <a:r>
              <a:rPr lang="en-US" sz="1000" b="1" dirty="0">
                <a:latin typeface="Twinkl" panose="02000000000000000000" pitchFamily="2" charset="0"/>
              </a:rPr>
              <a:t> Computing </a:t>
            </a:r>
            <a:r>
              <a:rPr lang="en-US" sz="1000" dirty="0">
                <a:latin typeface="Twinkl" panose="02000000000000000000" pitchFamily="2" charset="0"/>
              </a:rPr>
              <a:t>we will be exploring digital photography using different devices to capture photographs, then edit and improve the photos that we have taken.</a:t>
            </a:r>
          </a:p>
        </p:txBody>
      </p:sp>
      <p:sp>
        <p:nvSpPr>
          <p:cNvPr id="72" name="TextBox 71">
            <a:extLst>
              <a:ext uri="{FF2B5EF4-FFF2-40B4-BE49-F238E27FC236}">
                <a16:creationId xmlns:a16="http://schemas.microsoft.com/office/drawing/2014/main" id="{4A93261E-2FB7-40C5-9705-60C67096CB12}"/>
              </a:ext>
            </a:extLst>
          </p:cNvPr>
          <p:cNvSpPr txBox="1"/>
          <p:nvPr/>
        </p:nvSpPr>
        <p:spPr>
          <a:xfrm>
            <a:off x="7149434" y="4336426"/>
            <a:ext cx="2458915" cy="861774"/>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Pitch: Superheroes</a:t>
            </a:r>
          </a:p>
          <a:p>
            <a:pPr algn="l"/>
            <a:r>
              <a:rPr lang="en-US" sz="1000" b="0" i="0" dirty="0">
                <a:effectLst/>
                <a:latin typeface="Twinkl" panose="02000000000000000000" pitchFamily="2" charset="0"/>
              </a:rPr>
              <a:t>We will learn how to identify high and low notes and to compose a simple tune to represent a superhero.</a:t>
            </a:r>
          </a:p>
          <a:p>
            <a:endParaRPr lang="en-US" sz="1000" b="1" dirty="0">
              <a:highlight>
                <a:srgbClr val="FFFF00"/>
              </a:highlight>
              <a:latin typeface="Twinkl" panose="02000000000000000000" pitchFamily="2" charset="0"/>
            </a:endParaRPr>
          </a:p>
        </p:txBody>
      </p:sp>
      <p:sp>
        <p:nvSpPr>
          <p:cNvPr id="74" name="Rectangle: Diagonal Corners Rounded 73">
            <a:extLst>
              <a:ext uri="{FF2B5EF4-FFF2-40B4-BE49-F238E27FC236}">
                <a16:creationId xmlns:a16="http://schemas.microsoft.com/office/drawing/2014/main" id="{DB18A845-1FC1-463B-A31D-5DCCC28CA522}"/>
              </a:ext>
            </a:extLst>
          </p:cNvPr>
          <p:cNvSpPr/>
          <p:nvPr/>
        </p:nvSpPr>
        <p:spPr>
          <a:xfrm>
            <a:off x="127533" y="5715177"/>
            <a:ext cx="4018064" cy="1080511"/>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75" name="Picture 74">
            <a:extLst>
              <a:ext uri="{FF2B5EF4-FFF2-40B4-BE49-F238E27FC236}">
                <a16:creationId xmlns:a16="http://schemas.microsoft.com/office/drawing/2014/main" id="{0601BF6F-F9A7-4E72-8CB6-89A4D95B51BD}"/>
              </a:ext>
            </a:extLst>
          </p:cNvPr>
          <p:cNvPicPr>
            <a:picLocks noChangeAspect="1"/>
          </p:cNvPicPr>
          <p:nvPr/>
        </p:nvPicPr>
        <p:blipFill>
          <a:blip r:embed="rId6"/>
          <a:stretch>
            <a:fillRect/>
          </a:stretch>
        </p:blipFill>
        <p:spPr>
          <a:xfrm>
            <a:off x="4294230" y="5556491"/>
            <a:ext cx="2640178" cy="1213607"/>
          </a:xfrm>
          <a:prstGeom prst="rect">
            <a:avLst/>
          </a:prstGeom>
        </p:spPr>
      </p:pic>
      <p:pic>
        <p:nvPicPr>
          <p:cNvPr id="76" name="Picture 75">
            <a:extLst>
              <a:ext uri="{FF2B5EF4-FFF2-40B4-BE49-F238E27FC236}">
                <a16:creationId xmlns:a16="http://schemas.microsoft.com/office/drawing/2014/main" id="{86E4A287-8AED-4112-8210-20EC423B38D1}"/>
              </a:ext>
            </a:extLst>
          </p:cNvPr>
          <p:cNvPicPr>
            <a:picLocks noChangeAspect="1"/>
          </p:cNvPicPr>
          <p:nvPr/>
        </p:nvPicPr>
        <p:blipFill>
          <a:blip r:embed="rId6"/>
          <a:stretch>
            <a:fillRect/>
          </a:stretch>
        </p:blipFill>
        <p:spPr>
          <a:xfrm>
            <a:off x="7099508" y="5513500"/>
            <a:ext cx="2573287" cy="1197744"/>
          </a:xfrm>
          <a:prstGeom prst="rect">
            <a:avLst/>
          </a:prstGeom>
        </p:spPr>
      </p:pic>
      <p:pic>
        <p:nvPicPr>
          <p:cNvPr id="77" name="Picture 76">
            <a:extLst>
              <a:ext uri="{FF2B5EF4-FFF2-40B4-BE49-F238E27FC236}">
                <a16:creationId xmlns:a16="http://schemas.microsoft.com/office/drawing/2014/main" id="{B2845AFD-772F-410F-BB9E-FCF70A5E0D0C}"/>
              </a:ext>
            </a:extLst>
          </p:cNvPr>
          <p:cNvPicPr>
            <a:picLocks noChangeAspect="1"/>
          </p:cNvPicPr>
          <p:nvPr/>
        </p:nvPicPr>
        <p:blipFill>
          <a:blip r:embed="rId5"/>
          <a:stretch>
            <a:fillRect/>
          </a:stretch>
        </p:blipFill>
        <p:spPr>
          <a:xfrm>
            <a:off x="3562279" y="5821562"/>
            <a:ext cx="525333" cy="247671"/>
          </a:xfrm>
          <a:prstGeom prst="rect">
            <a:avLst/>
          </a:prstGeom>
        </p:spPr>
      </p:pic>
      <p:sp>
        <p:nvSpPr>
          <p:cNvPr id="78" name="TextBox 77">
            <a:extLst>
              <a:ext uri="{FF2B5EF4-FFF2-40B4-BE49-F238E27FC236}">
                <a16:creationId xmlns:a16="http://schemas.microsoft.com/office/drawing/2014/main" id="{76DD82E3-4237-4F35-A320-68427A41DF72}"/>
              </a:ext>
            </a:extLst>
          </p:cNvPr>
          <p:cNvSpPr txBox="1"/>
          <p:nvPr/>
        </p:nvSpPr>
        <p:spPr>
          <a:xfrm>
            <a:off x="3515029" y="5795079"/>
            <a:ext cx="508564"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SMSC</a:t>
            </a:r>
            <a:endParaRPr lang="en-GB" sz="975" b="1" dirty="0">
              <a:solidFill>
                <a:schemeClr val="bg1"/>
              </a:solidFill>
              <a:latin typeface="Twinkl" panose="02000000000000000000" pitchFamily="2" charset="0"/>
            </a:endParaRPr>
          </a:p>
        </p:txBody>
      </p:sp>
      <p:grpSp>
        <p:nvGrpSpPr>
          <p:cNvPr id="79" name="Group 78">
            <a:extLst>
              <a:ext uri="{FF2B5EF4-FFF2-40B4-BE49-F238E27FC236}">
                <a16:creationId xmlns:a16="http://schemas.microsoft.com/office/drawing/2014/main" id="{2E94075C-3F04-4461-86A7-0426B8BD20FB}"/>
              </a:ext>
            </a:extLst>
          </p:cNvPr>
          <p:cNvGrpSpPr/>
          <p:nvPr/>
        </p:nvGrpSpPr>
        <p:grpSpPr>
          <a:xfrm>
            <a:off x="9171658" y="5608742"/>
            <a:ext cx="453848" cy="259983"/>
            <a:chOff x="6741091" y="5129445"/>
            <a:chExt cx="453848" cy="259983"/>
          </a:xfrm>
        </p:grpSpPr>
        <p:pic>
          <p:nvPicPr>
            <p:cNvPr id="80" name="Picture 79">
              <a:extLst>
                <a:ext uri="{FF2B5EF4-FFF2-40B4-BE49-F238E27FC236}">
                  <a16:creationId xmlns:a16="http://schemas.microsoft.com/office/drawing/2014/main" id="{21596674-0938-4932-863D-DCB6B461C593}"/>
                </a:ext>
              </a:extLst>
            </p:cNvPr>
            <p:cNvPicPr>
              <a:picLocks noChangeAspect="1"/>
            </p:cNvPicPr>
            <p:nvPr/>
          </p:nvPicPr>
          <p:blipFill>
            <a:blip r:embed="rId5"/>
            <a:stretch>
              <a:fillRect/>
            </a:stretch>
          </p:blipFill>
          <p:spPr>
            <a:xfrm>
              <a:off x="6741091" y="5141757"/>
              <a:ext cx="444607" cy="247671"/>
            </a:xfrm>
            <a:prstGeom prst="rect">
              <a:avLst/>
            </a:prstGeom>
          </p:spPr>
        </p:pic>
        <p:sp>
          <p:nvSpPr>
            <p:cNvPr id="81" name="TextBox 80">
              <a:extLst>
                <a:ext uri="{FF2B5EF4-FFF2-40B4-BE49-F238E27FC236}">
                  <a16:creationId xmlns:a16="http://schemas.microsoft.com/office/drawing/2014/main" id="{EF30565D-838C-4AF8-9DB5-E7B18B18119E}"/>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PE</a:t>
              </a:r>
              <a:endParaRPr lang="en-GB" sz="975" b="1" dirty="0">
                <a:solidFill>
                  <a:schemeClr val="bg1"/>
                </a:solidFill>
                <a:latin typeface="Twinkl" panose="02000000000000000000" pitchFamily="2" charset="0"/>
              </a:endParaRPr>
            </a:p>
          </p:txBody>
        </p:sp>
      </p:grpSp>
      <p:grpSp>
        <p:nvGrpSpPr>
          <p:cNvPr id="82" name="Group 81">
            <a:extLst>
              <a:ext uri="{FF2B5EF4-FFF2-40B4-BE49-F238E27FC236}">
                <a16:creationId xmlns:a16="http://schemas.microsoft.com/office/drawing/2014/main" id="{9E4ABE92-666C-43C2-B63A-3BA203D65506}"/>
              </a:ext>
            </a:extLst>
          </p:cNvPr>
          <p:cNvGrpSpPr/>
          <p:nvPr/>
        </p:nvGrpSpPr>
        <p:grpSpPr>
          <a:xfrm>
            <a:off x="6343435" y="5641871"/>
            <a:ext cx="516051" cy="249831"/>
            <a:chOff x="4187242" y="5129445"/>
            <a:chExt cx="516051" cy="249831"/>
          </a:xfrm>
        </p:grpSpPr>
        <p:pic>
          <p:nvPicPr>
            <p:cNvPr id="83" name="Picture 82">
              <a:extLst>
                <a:ext uri="{FF2B5EF4-FFF2-40B4-BE49-F238E27FC236}">
                  <a16:creationId xmlns:a16="http://schemas.microsoft.com/office/drawing/2014/main" id="{38EF1AC1-84D0-4E27-85DC-E0463E71A64D}"/>
                </a:ext>
              </a:extLst>
            </p:cNvPr>
            <p:cNvPicPr>
              <a:picLocks noChangeAspect="1"/>
            </p:cNvPicPr>
            <p:nvPr/>
          </p:nvPicPr>
          <p:blipFill>
            <a:blip r:embed="rId5"/>
            <a:stretch>
              <a:fillRect/>
            </a:stretch>
          </p:blipFill>
          <p:spPr>
            <a:xfrm>
              <a:off x="4200828" y="5131605"/>
              <a:ext cx="502465" cy="247671"/>
            </a:xfrm>
            <a:prstGeom prst="rect">
              <a:avLst/>
            </a:prstGeom>
          </p:spPr>
        </p:pic>
        <p:sp>
          <p:nvSpPr>
            <p:cNvPr id="84" name="TextBox 83">
              <a:extLst>
                <a:ext uri="{FF2B5EF4-FFF2-40B4-BE49-F238E27FC236}">
                  <a16:creationId xmlns:a16="http://schemas.microsoft.com/office/drawing/2014/main" id="{9B17B986-CC91-4DDE-9543-EE141C333313}"/>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ART</a:t>
              </a:r>
              <a:endParaRPr lang="en-GB" sz="975" b="1" dirty="0">
                <a:solidFill>
                  <a:schemeClr val="bg1"/>
                </a:solidFill>
                <a:latin typeface="Twinkl" panose="02000000000000000000" pitchFamily="2" charset="0"/>
              </a:endParaRPr>
            </a:p>
          </p:txBody>
        </p:sp>
      </p:grpSp>
      <p:sp>
        <p:nvSpPr>
          <p:cNvPr id="85" name="TextBox 84">
            <a:extLst>
              <a:ext uri="{FF2B5EF4-FFF2-40B4-BE49-F238E27FC236}">
                <a16:creationId xmlns:a16="http://schemas.microsoft.com/office/drawing/2014/main" id="{8CEBECB0-BABC-4C5E-8604-9F2B18215637}"/>
              </a:ext>
            </a:extLst>
          </p:cNvPr>
          <p:cNvSpPr txBox="1"/>
          <p:nvPr/>
        </p:nvSpPr>
        <p:spPr>
          <a:xfrm>
            <a:off x="294002" y="6048604"/>
            <a:ext cx="3729385" cy="553998"/>
          </a:xfrm>
          <a:prstGeom prst="rect">
            <a:avLst/>
          </a:prstGeom>
          <a:noFill/>
        </p:spPr>
        <p:txBody>
          <a:bodyPr wrap="square" rtlCol="0">
            <a:spAutoFit/>
          </a:bodyPr>
          <a:lstStyle/>
          <a:p>
            <a:r>
              <a:rPr lang="en-GB" sz="1000" dirty="0">
                <a:solidFill>
                  <a:srgbClr val="000000"/>
                </a:solidFill>
                <a:latin typeface="Twinkl" panose="02000000000000000000" pitchFamily="2" charset="0"/>
                <a:cs typeface="Calibri" panose="020F0502020204030204" pitchFamily="34" charset="0"/>
              </a:rPr>
              <a:t>As part of our SMSC curriculum, children will participate in a variety of activities including RE Day, forest school, and St George’s Day.</a:t>
            </a:r>
            <a:endParaRPr lang="en-US" sz="1000" dirty="0">
              <a:latin typeface="Twinkl" panose="02000000000000000000" pitchFamily="2" charset="0"/>
            </a:endParaRPr>
          </a:p>
        </p:txBody>
      </p:sp>
      <p:sp>
        <p:nvSpPr>
          <p:cNvPr id="86" name="TextBox 85">
            <a:extLst>
              <a:ext uri="{FF2B5EF4-FFF2-40B4-BE49-F238E27FC236}">
                <a16:creationId xmlns:a16="http://schemas.microsoft.com/office/drawing/2014/main" id="{F2D299D9-B315-41E2-A41C-F44848DF6FF7}"/>
              </a:ext>
            </a:extLst>
          </p:cNvPr>
          <p:cNvSpPr txBox="1"/>
          <p:nvPr/>
        </p:nvSpPr>
        <p:spPr>
          <a:xfrm>
            <a:off x="7117672" y="5597106"/>
            <a:ext cx="2555123" cy="1169551"/>
          </a:xfrm>
          <a:prstGeom prst="rect">
            <a:avLst/>
          </a:prstGeom>
          <a:noFill/>
        </p:spPr>
        <p:txBody>
          <a:bodyPr wrap="square" lIns="91440" tIns="45720" rIns="91440" bIns="45720" rtlCol="0" anchor="t">
            <a:spAutoFit/>
          </a:bodyPr>
          <a:lstStyle/>
          <a:p>
            <a:pPr lvl="0"/>
            <a:r>
              <a:rPr lang="en-US" sz="1000" b="1" dirty="0">
                <a:solidFill>
                  <a:prstClr val="black"/>
                </a:solidFill>
                <a:latin typeface="Twinkl" panose="02000000000000000000" pitchFamily="2" charset="0"/>
              </a:rPr>
              <a:t>Striking and Fielding and Forest </a:t>
            </a:r>
          </a:p>
          <a:p>
            <a:pPr lvl="0"/>
            <a:r>
              <a:rPr lang="en-US" sz="1000" b="1" dirty="0">
                <a:solidFill>
                  <a:prstClr val="black"/>
                </a:solidFill>
                <a:latin typeface="Twinkl" panose="02000000000000000000" pitchFamily="2" charset="0"/>
              </a:rPr>
              <a:t>School.</a:t>
            </a:r>
          </a:p>
          <a:p>
            <a:r>
              <a:rPr lang="en-US" sz="1000" dirty="0">
                <a:latin typeface="Twinkl" panose="02000000000000000000" pitchFamily="2" charset="0"/>
                <a:cs typeface="Calibri"/>
              </a:rPr>
              <a:t>We will be exploring ball related skills including; rolling, throwing, catching and striking. </a:t>
            </a:r>
            <a:r>
              <a:rPr lang="en-GB" sz="1000" dirty="0">
                <a:solidFill>
                  <a:prstClr val="black"/>
                </a:solidFill>
                <a:latin typeface="Twinkl" panose="02000000000000000000" pitchFamily="2" charset="0"/>
              </a:rPr>
              <a:t>In forest school, we will be exploring and creating in the natural world.</a:t>
            </a:r>
          </a:p>
        </p:txBody>
      </p:sp>
      <p:sp>
        <p:nvSpPr>
          <p:cNvPr id="87" name="TextBox 86">
            <a:extLst>
              <a:ext uri="{FF2B5EF4-FFF2-40B4-BE49-F238E27FC236}">
                <a16:creationId xmlns:a16="http://schemas.microsoft.com/office/drawing/2014/main" id="{6C88FC58-376B-40B1-B0FE-FE6555B16484}"/>
              </a:ext>
            </a:extLst>
          </p:cNvPr>
          <p:cNvSpPr txBox="1"/>
          <p:nvPr/>
        </p:nvSpPr>
        <p:spPr>
          <a:xfrm>
            <a:off x="4416506" y="5811585"/>
            <a:ext cx="2342738" cy="1323439"/>
          </a:xfrm>
          <a:prstGeom prst="rect">
            <a:avLst/>
          </a:prstGeom>
          <a:noFill/>
        </p:spPr>
        <p:txBody>
          <a:bodyPr wrap="square" rtlCol="0">
            <a:spAutoFit/>
          </a:bodyPr>
          <a:lstStyle/>
          <a:p>
            <a:r>
              <a:rPr lang="en-US" sz="1000" dirty="0">
                <a:latin typeface="Twinkl" panose="02000000000000000000" pitchFamily="2" charset="0"/>
              </a:rPr>
              <a:t>We will continue our Flower  </a:t>
            </a:r>
          </a:p>
          <a:p>
            <a:r>
              <a:rPr lang="en-US" sz="1000" dirty="0">
                <a:latin typeface="Twinkl" panose="02000000000000000000" pitchFamily="2" charset="0"/>
              </a:rPr>
              <a:t>Head topic from last term, exploring </a:t>
            </a:r>
            <a:r>
              <a:rPr lang="en-US" sz="1000" dirty="0" err="1">
                <a:latin typeface="Twinkl" panose="02000000000000000000" pitchFamily="2" charset="0"/>
              </a:rPr>
              <a:t>colour</a:t>
            </a:r>
            <a:r>
              <a:rPr lang="en-US" sz="1000" dirty="0">
                <a:latin typeface="Twinkl" panose="02000000000000000000" pitchFamily="2" charset="0"/>
              </a:rPr>
              <a:t>, pattern and texture. Then we will create artwork of castles using different media. </a:t>
            </a:r>
          </a:p>
          <a:p>
            <a:endParaRPr lang="en-US" sz="1000" dirty="0">
              <a:highlight>
                <a:srgbClr val="FFFF00"/>
              </a:highlight>
              <a:latin typeface="Twinkl" panose="02000000000000000000" pitchFamily="2" charset="0"/>
            </a:endParaRPr>
          </a:p>
          <a:p>
            <a:endParaRPr lang="en-US" sz="1000" dirty="0">
              <a:highlight>
                <a:srgbClr val="FFFF00"/>
              </a:highlight>
              <a:latin typeface="Twinkl" panose="02000000000000000000" pitchFamily="2" charset="0"/>
            </a:endParaRPr>
          </a:p>
          <a:p>
            <a:endParaRPr lang="en-US" sz="1000" dirty="0">
              <a:highlight>
                <a:srgbClr val="FFFF00"/>
              </a:highlight>
              <a:latin typeface="Twinkl" panose="02000000000000000000" pitchFamily="2" charset="0"/>
            </a:endParaRPr>
          </a:p>
        </p:txBody>
      </p:sp>
      <p:pic>
        <p:nvPicPr>
          <p:cNvPr id="7" name="Picture 6">
            <a:extLst>
              <a:ext uri="{FF2B5EF4-FFF2-40B4-BE49-F238E27FC236}">
                <a16:creationId xmlns:a16="http://schemas.microsoft.com/office/drawing/2014/main" id="{DA9F538D-2090-41B3-9F5A-E780F926C80C}"/>
              </a:ext>
            </a:extLst>
          </p:cNvPr>
          <p:cNvPicPr>
            <a:picLocks noChangeAspect="1"/>
          </p:cNvPicPr>
          <p:nvPr/>
        </p:nvPicPr>
        <p:blipFill>
          <a:blip r:embed="rId7"/>
          <a:stretch>
            <a:fillRect/>
          </a:stretch>
        </p:blipFill>
        <p:spPr>
          <a:xfrm>
            <a:off x="2358475" y="109155"/>
            <a:ext cx="633806" cy="1529876"/>
          </a:xfrm>
          <a:prstGeom prst="rect">
            <a:avLst/>
          </a:prstGeom>
        </p:spPr>
      </p:pic>
      <p:pic>
        <p:nvPicPr>
          <p:cNvPr id="10" name="Picture 9">
            <a:extLst>
              <a:ext uri="{FF2B5EF4-FFF2-40B4-BE49-F238E27FC236}">
                <a16:creationId xmlns:a16="http://schemas.microsoft.com/office/drawing/2014/main" id="{D33D0B27-008E-4906-B2C9-FDAB8E9EA34D}"/>
              </a:ext>
            </a:extLst>
          </p:cNvPr>
          <p:cNvPicPr>
            <a:picLocks noChangeAspect="1"/>
          </p:cNvPicPr>
          <p:nvPr/>
        </p:nvPicPr>
        <p:blipFill>
          <a:blip r:embed="rId8"/>
          <a:stretch>
            <a:fillRect/>
          </a:stretch>
        </p:blipFill>
        <p:spPr>
          <a:xfrm>
            <a:off x="2967413" y="109154"/>
            <a:ext cx="603364" cy="1529877"/>
          </a:xfrm>
          <a:prstGeom prst="rect">
            <a:avLst/>
          </a:prstGeom>
        </p:spPr>
      </p:pic>
      <p:pic>
        <p:nvPicPr>
          <p:cNvPr id="12" name="Picture 11">
            <a:extLst>
              <a:ext uri="{FF2B5EF4-FFF2-40B4-BE49-F238E27FC236}">
                <a16:creationId xmlns:a16="http://schemas.microsoft.com/office/drawing/2014/main" id="{F3ECF78E-7CEB-43CE-A1AC-B97975FE79B3}"/>
              </a:ext>
            </a:extLst>
          </p:cNvPr>
          <p:cNvPicPr>
            <a:picLocks noChangeAspect="1"/>
          </p:cNvPicPr>
          <p:nvPr/>
        </p:nvPicPr>
        <p:blipFill rotWithShape="1">
          <a:blip r:embed="rId9"/>
          <a:srcRect t="17402"/>
          <a:stretch/>
        </p:blipFill>
        <p:spPr>
          <a:xfrm>
            <a:off x="3548425" y="107455"/>
            <a:ext cx="529431" cy="1529876"/>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897be2cb40f8d8cd0873dc4beab17def">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7f592cfcd3eeb02f158aff61ebc773bb"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2.xml><?xml version="1.0" encoding="utf-8"?>
<ds:datastoreItem xmlns:ds="http://schemas.openxmlformats.org/officeDocument/2006/customXml" ds:itemID="{2BFAC91D-BA4B-4311-B5FB-C3D24A6D3EB6}">
  <ds:schemaRefs>
    <ds:schemaRef ds:uri="http://schemas.microsoft.com/office/2006/documentManagement/types"/>
    <ds:schemaRef ds:uri="27710824-13d0-4ff0-80b4-1133d42a8012"/>
    <ds:schemaRef ds:uri="http://purl.org/dc/terms/"/>
    <ds:schemaRef ds:uri="http://www.w3.org/XML/1998/namespace"/>
    <ds:schemaRef ds:uri="http://purl.org/dc/dcmitype/"/>
    <ds:schemaRef ds:uri="http://purl.org/dc/elements/1.1/"/>
    <ds:schemaRef ds:uri="http://schemas.microsoft.com/office/2006/metadata/properties"/>
    <ds:schemaRef ds:uri="6a158a6a-454f-4afe-a7d4-2c9353e6d01f"/>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6CB184C5-4D6E-48CE-A444-5B6F0A235B2D}"/>
</file>

<file path=docProps/app.xml><?xml version="1.0" encoding="utf-8"?>
<Properties xmlns="http://schemas.openxmlformats.org/officeDocument/2006/extended-properties" xmlns:vt="http://schemas.openxmlformats.org/officeDocument/2006/docPropsVTypes">
  <Template>Office Theme</Template>
  <TotalTime>699</TotalTime>
  <Words>505</Words>
  <Application>Microsoft Office PowerPoint</Application>
  <PresentationFormat>A4 Paper (210x297 mm)</PresentationFormat>
  <Paragraphs>56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Twinkl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Miss Purves</cp:lastModifiedBy>
  <cp:revision>11</cp:revision>
  <cp:lastPrinted>2021-05-28T11:17:02Z</cp:lastPrinted>
  <dcterms:created xsi:type="dcterms:W3CDTF">2021-05-28T10:08:42Z</dcterms:created>
  <dcterms:modified xsi:type="dcterms:W3CDTF">2026-03-27T07:32:12Z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y fmtid="{D5CDD505-2E9C-101B-9397-08002B2CF9AE}" pid="3" name="MediaServiceImageTags">
    <vt:lpwstr/>
  </property>
</Properties>
</file>