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90" autoAdjust="0"/>
    <p:restoredTop sz="94660"/>
  </p:normalViewPr>
  <p:slideViewPr>
    <p:cSldViewPr snapToGrid="0">
      <p:cViewPr varScale="1">
        <p:scale>
          <a:sx n="120" d="100"/>
          <a:sy n="120" d="100"/>
        </p:scale>
        <p:origin x="68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6201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105585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19897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697829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887408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52951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AE4DE7-7F8A-4FF9-8E17-4EB95647ECFE}"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59999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AE4DE7-7F8A-4FF9-8E17-4EB95647ECFE}"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97531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AE4DE7-7F8A-4FF9-8E17-4EB95647ECFE}"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4103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93129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994897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E4DE7-7F8A-4FF9-8E17-4EB95647ECFE}" type="datetimeFigureOut">
              <a:rPr lang="en-GB" smtClean="0"/>
              <a:t>27/03/2026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EB9F9C-00DD-456E-BFB0-3D184BCC10DD}" type="slidenum">
              <a:rPr lang="en-GB" smtClean="0"/>
              <a:t>‹#›</a:t>
            </a:fld>
            <a:endParaRPr lang="en-GB"/>
          </a:p>
        </p:txBody>
      </p:sp>
    </p:spTree>
    <p:extLst>
      <p:ext uri="{BB962C8B-B14F-4D97-AF65-F5344CB8AC3E}">
        <p14:creationId xmlns:p14="http://schemas.microsoft.com/office/powerpoint/2010/main" val="105263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Diagonal Corners Rounded 2">
            <a:extLst>
              <a:ext uri="{FF2B5EF4-FFF2-40B4-BE49-F238E27FC236}">
                <a16:creationId xmlns:a16="http://schemas.microsoft.com/office/drawing/2014/main" id="{C86B7B80-D012-0AD4-99CA-7E73784985C6}"/>
              </a:ext>
            </a:extLst>
          </p:cNvPr>
          <p:cNvSpPr/>
          <p:nvPr/>
        </p:nvSpPr>
        <p:spPr>
          <a:xfrm>
            <a:off x="7047620" y="2661310"/>
            <a:ext cx="2641815" cy="1327512"/>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4" name="Rectangle: Diagonal Corners Rounded 3">
            <a:extLst>
              <a:ext uri="{FF2B5EF4-FFF2-40B4-BE49-F238E27FC236}">
                <a16:creationId xmlns:a16="http://schemas.microsoft.com/office/drawing/2014/main" id="{B62656C7-FA13-4C84-97F1-4787E0C107DE}"/>
              </a:ext>
            </a:extLst>
          </p:cNvPr>
          <p:cNvSpPr/>
          <p:nvPr/>
        </p:nvSpPr>
        <p:spPr>
          <a:xfrm>
            <a:off x="4339114" y="230521"/>
            <a:ext cx="5365443" cy="2385133"/>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5" name="Rectangle: Diagonal Corners Rounded 4">
            <a:extLst>
              <a:ext uri="{FF2B5EF4-FFF2-40B4-BE49-F238E27FC236}">
                <a16:creationId xmlns:a16="http://schemas.microsoft.com/office/drawing/2014/main" id="{03E8DE4E-A95E-483A-A699-EABB5AA1488B}"/>
              </a:ext>
            </a:extLst>
          </p:cNvPr>
          <p:cNvSpPr/>
          <p:nvPr/>
        </p:nvSpPr>
        <p:spPr>
          <a:xfrm>
            <a:off x="129126" y="129652"/>
            <a:ext cx="2077432" cy="1261192"/>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6" name="Rectangle: Diagonal Corners Rounded 5">
            <a:extLst>
              <a:ext uri="{FF2B5EF4-FFF2-40B4-BE49-F238E27FC236}">
                <a16:creationId xmlns:a16="http://schemas.microsoft.com/office/drawing/2014/main" id="{4787B26A-CAFA-4122-9581-3993AFD111D0}"/>
              </a:ext>
            </a:extLst>
          </p:cNvPr>
          <p:cNvSpPr/>
          <p:nvPr/>
        </p:nvSpPr>
        <p:spPr>
          <a:xfrm>
            <a:off x="108974" y="1474342"/>
            <a:ext cx="1972687" cy="395308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8" name="Rectangle: Diagonal Corners Rounded 7">
            <a:extLst>
              <a:ext uri="{FF2B5EF4-FFF2-40B4-BE49-F238E27FC236}">
                <a16:creationId xmlns:a16="http://schemas.microsoft.com/office/drawing/2014/main" id="{8238F6DB-F444-4881-B025-A9E420DFE549}"/>
              </a:ext>
            </a:extLst>
          </p:cNvPr>
          <p:cNvSpPr/>
          <p:nvPr/>
        </p:nvSpPr>
        <p:spPr>
          <a:xfrm>
            <a:off x="4339114" y="2689264"/>
            <a:ext cx="2641815" cy="1327512"/>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14" name="Rectangle: Diagonal Corners Rounded 13">
            <a:extLst>
              <a:ext uri="{FF2B5EF4-FFF2-40B4-BE49-F238E27FC236}">
                <a16:creationId xmlns:a16="http://schemas.microsoft.com/office/drawing/2014/main" id="{2D3692A2-2089-469E-85F5-99870EEDF311}"/>
              </a:ext>
            </a:extLst>
          </p:cNvPr>
          <p:cNvSpPr/>
          <p:nvPr/>
        </p:nvSpPr>
        <p:spPr>
          <a:xfrm>
            <a:off x="51893" y="5574821"/>
            <a:ext cx="2361957" cy="121360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pic>
        <p:nvPicPr>
          <p:cNvPr id="20" name="Picture 19">
            <a:extLst>
              <a:ext uri="{FF2B5EF4-FFF2-40B4-BE49-F238E27FC236}">
                <a16:creationId xmlns:a16="http://schemas.microsoft.com/office/drawing/2014/main" id="{F2EC4A2F-C5DE-4CCC-8DB2-59F9D9C3A23E}"/>
              </a:ext>
            </a:extLst>
          </p:cNvPr>
          <p:cNvPicPr>
            <a:picLocks noChangeAspect="1"/>
          </p:cNvPicPr>
          <p:nvPr/>
        </p:nvPicPr>
        <p:blipFill>
          <a:blip r:embed="rId2"/>
          <a:stretch>
            <a:fillRect/>
          </a:stretch>
        </p:blipFill>
        <p:spPr>
          <a:xfrm>
            <a:off x="2218164" y="1731341"/>
            <a:ext cx="1971465" cy="3696088"/>
          </a:xfrm>
          <a:prstGeom prst="rect">
            <a:avLst/>
          </a:prstGeom>
        </p:spPr>
      </p:pic>
      <p:pic>
        <p:nvPicPr>
          <p:cNvPr id="26" name="Picture 25">
            <a:extLst>
              <a:ext uri="{FF2B5EF4-FFF2-40B4-BE49-F238E27FC236}">
                <a16:creationId xmlns:a16="http://schemas.microsoft.com/office/drawing/2014/main" id="{6BCBEE75-4041-4AEF-9595-72ECCC1E6E08}"/>
              </a:ext>
            </a:extLst>
          </p:cNvPr>
          <p:cNvPicPr>
            <a:picLocks noChangeAspect="1"/>
          </p:cNvPicPr>
          <p:nvPr/>
        </p:nvPicPr>
        <p:blipFill>
          <a:blip r:embed="rId3"/>
          <a:stretch>
            <a:fillRect/>
          </a:stretch>
        </p:blipFill>
        <p:spPr>
          <a:xfrm>
            <a:off x="2493725" y="5574821"/>
            <a:ext cx="2326188" cy="1213607"/>
          </a:xfrm>
          <a:prstGeom prst="rect">
            <a:avLst/>
          </a:prstGeom>
        </p:spPr>
      </p:pic>
      <p:pic>
        <p:nvPicPr>
          <p:cNvPr id="27" name="Picture 26">
            <a:extLst>
              <a:ext uri="{FF2B5EF4-FFF2-40B4-BE49-F238E27FC236}">
                <a16:creationId xmlns:a16="http://schemas.microsoft.com/office/drawing/2014/main" id="{C951014B-E3ED-466A-AF6F-22D18013E9D4}"/>
              </a:ext>
            </a:extLst>
          </p:cNvPr>
          <p:cNvPicPr>
            <a:picLocks noChangeAspect="1"/>
          </p:cNvPicPr>
          <p:nvPr/>
        </p:nvPicPr>
        <p:blipFill>
          <a:blip r:embed="rId3"/>
          <a:stretch>
            <a:fillRect/>
          </a:stretch>
        </p:blipFill>
        <p:spPr>
          <a:xfrm>
            <a:off x="4948037" y="5574822"/>
            <a:ext cx="2326188" cy="1197744"/>
          </a:xfrm>
          <a:prstGeom prst="rect">
            <a:avLst/>
          </a:prstGeom>
        </p:spPr>
      </p:pic>
      <p:sp>
        <p:nvSpPr>
          <p:cNvPr id="29" name="Rectangle: Diagonal Corners Rounded 28">
            <a:extLst>
              <a:ext uri="{FF2B5EF4-FFF2-40B4-BE49-F238E27FC236}">
                <a16:creationId xmlns:a16="http://schemas.microsoft.com/office/drawing/2014/main" id="{5293D54B-F153-4EFE-B15D-9A2E14673BE2}"/>
              </a:ext>
            </a:extLst>
          </p:cNvPr>
          <p:cNvSpPr/>
          <p:nvPr/>
        </p:nvSpPr>
        <p:spPr>
          <a:xfrm>
            <a:off x="7346607" y="5574821"/>
            <a:ext cx="2326188" cy="1197745"/>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2" name="Rectangle: Diagonal Corners Rounded 31">
            <a:extLst>
              <a:ext uri="{FF2B5EF4-FFF2-40B4-BE49-F238E27FC236}">
                <a16:creationId xmlns:a16="http://schemas.microsoft.com/office/drawing/2014/main" id="{636DECAC-2F18-46A6-ADDE-660CB269DD6E}"/>
              </a:ext>
            </a:extLst>
          </p:cNvPr>
          <p:cNvSpPr/>
          <p:nvPr/>
        </p:nvSpPr>
        <p:spPr>
          <a:xfrm>
            <a:off x="8098286" y="357528"/>
            <a:ext cx="1504630" cy="262217"/>
          </a:xfrm>
          <a:prstGeom prst="round2Diag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3" name="TextBox 32">
            <a:extLst>
              <a:ext uri="{FF2B5EF4-FFF2-40B4-BE49-F238E27FC236}">
                <a16:creationId xmlns:a16="http://schemas.microsoft.com/office/drawing/2014/main" id="{ECCC7A50-1E51-417D-BBDA-7AF9CE5175D3}"/>
              </a:ext>
            </a:extLst>
          </p:cNvPr>
          <p:cNvSpPr txBox="1"/>
          <p:nvPr/>
        </p:nvSpPr>
        <p:spPr>
          <a:xfrm>
            <a:off x="8126361" y="352299"/>
            <a:ext cx="1504630" cy="267446"/>
          </a:xfrm>
          <a:prstGeom prst="rect">
            <a:avLst/>
          </a:prstGeom>
          <a:noFill/>
        </p:spPr>
        <p:txBody>
          <a:bodyPr wrap="square" rtlCol="0">
            <a:spAutoFit/>
          </a:bodyPr>
          <a:lstStyle/>
          <a:p>
            <a:pPr algn="r"/>
            <a:r>
              <a:rPr lang="en-US" sz="1138" b="1" dirty="0">
                <a:solidFill>
                  <a:schemeClr val="bg1"/>
                </a:solidFill>
              </a:rPr>
              <a:t>TOPIC OVERVIEW</a:t>
            </a:r>
            <a:endParaRPr lang="en-GB" sz="1138" b="1" dirty="0">
              <a:solidFill>
                <a:schemeClr val="bg1"/>
              </a:solidFill>
            </a:endParaRPr>
          </a:p>
        </p:txBody>
      </p:sp>
      <p:sp>
        <p:nvSpPr>
          <p:cNvPr id="34" name="Rectangle: Diagonal Corners Rounded 33">
            <a:extLst>
              <a:ext uri="{FF2B5EF4-FFF2-40B4-BE49-F238E27FC236}">
                <a16:creationId xmlns:a16="http://schemas.microsoft.com/office/drawing/2014/main" id="{8A26E71E-1D93-4303-BFF3-A5F608277CDC}"/>
              </a:ext>
            </a:extLst>
          </p:cNvPr>
          <p:cNvSpPr/>
          <p:nvPr/>
        </p:nvSpPr>
        <p:spPr>
          <a:xfrm>
            <a:off x="1076859" y="1517748"/>
            <a:ext cx="948840" cy="250070"/>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5" name="TextBox 34">
            <a:extLst>
              <a:ext uri="{FF2B5EF4-FFF2-40B4-BE49-F238E27FC236}">
                <a16:creationId xmlns:a16="http://schemas.microsoft.com/office/drawing/2014/main" id="{7327A914-7E4B-4A78-A7A8-2B183988055F}"/>
              </a:ext>
            </a:extLst>
          </p:cNvPr>
          <p:cNvSpPr txBox="1"/>
          <p:nvPr/>
        </p:nvSpPr>
        <p:spPr>
          <a:xfrm>
            <a:off x="1220984" y="1506265"/>
            <a:ext cx="835200" cy="242374"/>
          </a:xfrm>
          <a:prstGeom prst="rect">
            <a:avLst/>
          </a:prstGeom>
          <a:noFill/>
        </p:spPr>
        <p:txBody>
          <a:bodyPr wrap="square" rtlCol="0">
            <a:spAutoFit/>
          </a:bodyPr>
          <a:lstStyle/>
          <a:p>
            <a:pPr algn="r"/>
            <a:r>
              <a:rPr lang="en-US" sz="975" b="1" dirty="0">
                <a:solidFill>
                  <a:schemeClr val="bg1"/>
                </a:solidFill>
              </a:rPr>
              <a:t>ENGLISH</a:t>
            </a:r>
            <a:endParaRPr lang="en-GB" sz="975" b="1" dirty="0">
              <a:solidFill>
                <a:schemeClr val="bg1"/>
              </a:solidFill>
            </a:endParaRPr>
          </a:p>
        </p:txBody>
      </p:sp>
      <p:pic>
        <p:nvPicPr>
          <p:cNvPr id="36" name="Picture 35">
            <a:extLst>
              <a:ext uri="{FF2B5EF4-FFF2-40B4-BE49-F238E27FC236}">
                <a16:creationId xmlns:a16="http://schemas.microsoft.com/office/drawing/2014/main" id="{8EFB4DA6-B0C8-40A0-9658-92E67EE644EC}"/>
              </a:ext>
            </a:extLst>
          </p:cNvPr>
          <p:cNvPicPr>
            <a:picLocks noChangeAspect="1"/>
          </p:cNvPicPr>
          <p:nvPr/>
        </p:nvPicPr>
        <p:blipFill>
          <a:blip r:embed="rId4"/>
          <a:stretch>
            <a:fillRect/>
          </a:stretch>
        </p:blipFill>
        <p:spPr>
          <a:xfrm>
            <a:off x="2992281" y="1794844"/>
            <a:ext cx="1153316" cy="247671"/>
          </a:xfrm>
          <a:prstGeom prst="rect">
            <a:avLst/>
          </a:prstGeom>
        </p:spPr>
      </p:pic>
      <p:pic>
        <p:nvPicPr>
          <p:cNvPr id="37" name="Picture 36">
            <a:extLst>
              <a:ext uri="{FF2B5EF4-FFF2-40B4-BE49-F238E27FC236}">
                <a16:creationId xmlns:a16="http://schemas.microsoft.com/office/drawing/2014/main" id="{F6A906BF-7CD9-49CF-8AE7-148C4AD7B79C}"/>
              </a:ext>
            </a:extLst>
          </p:cNvPr>
          <p:cNvPicPr>
            <a:picLocks noChangeAspect="1"/>
          </p:cNvPicPr>
          <p:nvPr/>
        </p:nvPicPr>
        <p:blipFill>
          <a:blip r:embed="rId4"/>
          <a:stretch>
            <a:fillRect/>
          </a:stretch>
        </p:blipFill>
        <p:spPr>
          <a:xfrm>
            <a:off x="6420209" y="2728969"/>
            <a:ext cx="491743" cy="247671"/>
          </a:xfrm>
          <a:prstGeom prst="rect">
            <a:avLst/>
          </a:prstGeom>
        </p:spPr>
      </p:pic>
      <p:sp>
        <p:nvSpPr>
          <p:cNvPr id="40" name="TextBox 39">
            <a:extLst>
              <a:ext uri="{FF2B5EF4-FFF2-40B4-BE49-F238E27FC236}">
                <a16:creationId xmlns:a16="http://schemas.microsoft.com/office/drawing/2014/main" id="{939B9080-EA0F-45A5-8BB1-C668E8DF89F6}"/>
              </a:ext>
            </a:extLst>
          </p:cNvPr>
          <p:cNvSpPr txBox="1"/>
          <p:nvPr/>
        </p:nvSpPr>
        <p:spPr>
          <a:xfrm>
            <a:off x="3035985" y="1792950"/>
            <a:ext cx="1142609" cy="242374"/>
          </a:xfrm>
          <a:prstGeom prst="rect">
            <a:avLst/>
          </a:prstGeom>
          <a:noFill/>
        </p:spPr>
        <p:txBody>
          <a:bodyPr wrap="square" rtlCol="0">
            <a:spAutoFit/>
          </a:bodyPr>
          <a:lstStyle/>
          <a:p>
            <a:pPr algn="r"/>
            <a:r>
              <a:rPr lang="en-US" sz="975" b="1" dirty="0">
                <a:solidFill>
                  <a:schemeClr val="bg1"/>
                </a:solidFill>
              </a:rPr>
              <a:t>MATHEMATICS</a:t>
            </a:r>
            <a:endParaRPr lang="en-GB" sz="975" b="1" dirty="0">
              <a:solidFill>
                <a:schemeClr val="bg1"/>
              </a:solidFill>
            </a:endParaRPr>
          </a:p>
        </p:txBody>
      </p:sp>
      <p:sp>
        <p:nvSpPr>
          <p:cNvPr id="42" name="TextBox 41">
            <a:extLst>
              <a:ext uri="{FF2B5EF4-FFF2-40B4-BE49-F238E27FC236}">
                <a16:creationId xmlns:a16="http://schemas.microsoft.com/office/drawing/2014/main" id="{9835012C-E248-476E-98E5-B0FBE0B6D680}"/>
              </a:ext>
            </a:extLst>
          </p:cNvPr>
          <p:cNvSpPr txBox="1"/>
          <p:nvPr/>
        </p:nvSpPr>
        <p:spPr>
          <a:xfrm>
            <a:off x="6588609" y="2727308"/>
            <a:ext cx="337546" cy="242374"/>
          </a:xfrm>
          <a:prstGeom prst="rect">
            <a:avLst/>
          </a:prstGeom>
          <a:noFill/>
        </p:spPr>
        <p:txBody>
          <a:bodyPr wrap="square" rtlCol="0">
            <a:spAutoFit/>
          </a:bodyPr>
          <a:lstStyle/>
          <a:p>
            <a:pPr algn="r"/>
            <a:r>
              <a:rPr lang="en-US" sz="975" b="1" dirty="0">
                <a:solidFill>
                  <a:schemeClr val="bg1"/>
                </a:solidFill>
              </a:rPr>
              <a:t>RE</a:t>
            </a:r>
            <a:endParaRPr lang="en-GB" sz="975" b="1" dirty="0">
              <a:solidFill>
                <a:schemeClr val="bg1"/>
              </a:solidFill>
            </a:endParaRPr>
          </a:p>
        </p:txBody>
      </p:sp>
      <p:pic>
        <p:nvPicPr>
          <p:cNvPr id="46" name="Picture 45">
            <a:extLst>
              <a:ext uri="{FF2B5EF4-FFF2-40B4-BE49-F238E27FC236}">
                <a16:creationId xmlns:a16="http://schemas.microsoft.com/office/drawing/2014/main" id="{5DC5DDA9-A636-4BE7-84D3-B19CF2D44610}"/>
              </a:ext>
            </a:extLst>
          </p:cNvPr>
          <p:cNvPicPr>
            <a:picLocks noChangeAspect="1"/>
          </p:cNvPicPr>
          <p:nvPr/>
        </p:nvPicPr>
        <p:blipFill>
          <a:blip r:embed="rId5"/>
          <a:stretch>
            <a:fillRect/>
          </a:stretch>
        </p:blipFill>
        <p:spPr>
          <a:xfrm>
            <a:off x="7047354" y="4090386"/>
            <a:ext cx="2640178" cy="1348565"/>
          </a:xfrm>
          <a:prstGeom prst="rect">
            <a:avLst/>
          </a:prstGeom>
        </p:spPr>
      </p:pic>
      <p:pic>
        <p:nvPicPr>
          <p:cNvPr id="47" name="Picture 46">
            <a:extLst>
              <a:ext uri="{FF2B5EF4-FFF2-40B4-BE49-F238E27FC236}">
                <a16:creationId xmlns:a16="http://schemas.microsoft.com/office/drawing/2014/main" id="{1FF63C65-25F3-4093-8A43-71E537B06E3C}"/>
              </a:ext>
            </a:extLst>
          </p:cNvPr>
          <p:cNvPicPr>
            <a:picLocks noChangeAspect="1"/>
          </p:cNvPicPr>
          <p:nvPr/>
        </p:nvPicPr>
        <p:blipFill>
          <a:blip r:embed="rId5"/>
          <a:stretch>
            <a:fillRect/>
          </a:stretch>
        </p:blipFill>
        <p:spPr>
          <a:xfrm>
            <a:off x="4303862" y="4090386"/>
            <a:ext cx="2640178" cy="1393325"/>
          </a:xfrm>
          <a:prstGeom prst="rect">
            <a:avLst/>
          </a:prstGeom>
        </p:spPr>
      </p:pic>
      <p:pic>
        <p:nvPicPr>
          <p:cNvPr id="48" name="Picture 47">
            <a:extLst>
              <a:ext uri="{FF2B5EF4-FFF2-40B4-BE49-F238E27FC236}">
                <a16:creationId xmlns:a16="http://schemas.microsoft.com/office/drawing/2014/main" id="{9DFE1AE1-408D-4885-8082-7D2320A7DE21}"/>
              </a:ext>
            </a:extLst>
          </p:cNvPr>
          <p:cNvPicPr>
            <a:picLocks noChangeAspect="1"/>
          </p:cNvPicPr>
          <p:nvPr/>
        </p:nvPicPr>
        <p:blipFill>
          <a:blip r:embed="rId6"/>
          <a:stretch>
            <a:fillRect/>
          </a:stretch>
        </p:blipFill>
        <p:spPr>
          <a:xfrm>
            <a:off x="9016626" y="2732069"/>
            <a:ext cx="614365" cy="247671"/>
          </a:xfrm>
          <a:prstGeom prst="rect">
            <a:avLst/>
          </a:prstGeom>
        </p:spPr>
      </p:pic>
      <p:pic>
        <p:nvPicPr>
          <p:cNvPr id="49" name="Picture 48">
            <a:extLst>
              <a:ext uri="{FF2B5EF4-FFF2-40B4-BE49-F238E27FC236}">
                <a16:creationId xmlns:a16="http://schemas.microsoft.com/office/drawing/2014/main" id="{8F4BF5C8-3A52-4F28-8165-9AE94547153B}"/>
              </a:ext>
            </a:extLst>
          </p:cNvPr>
          <p:cNvPicPr>
            <a:picLocks noChangeAspect="1"/>
          </p:cNvPicPr>
          <p:nvPr/>
        </p:nvPicPr>
        <p:blipFill>
          <a:blip r:embed="rId6"/>
          <a:stretch>
            <a:fillRect/>
          </a:stretch>
        </p:blipFill>
        <p:spPr>
          <a:xfrm>
            <a:off x="5204460" y="4134364"/>
            <a:ext cx="1721695" cy="247671"/>
          </a:xfrm>
          <a:prstGeom prst="rect">
            <a:avLst/>
          </a:prstGeom>
        </p:spPr>
      </p:pic>
      <p:pic>
        <p:nvPicPr>
          <p:cNvPr id="50" name="Picture 49">
            <a:extLst>
              <a:ext uri="{FF2B5EF4-FFF2-40B4-BE49-F238E27FC236}">
                <a16:creationId xmlns:a16="http://schemas.microsoft.com/office/drawing/2014/main" id="{27ECBFFA-F669-4F09-BD38-553487A6CB8D}"/>
              </a:ext>
            </a:extLst>
          </p:cNvPr>
          <p:cNvPicPr>
            <a:picLocks noChangeAspect="1"/>
          </p:cNvPicPr>
          <p:nvPr/>
        </p:nvPicPr>
        <p:blipFill>
          <a:blip r:embed="rId6"/>
          <a:stretch>
            <a:fillRect/>
          </a:stretch>
        </p:blipFill>
        <p:spPr>
          <a:xfrm>
            <a:off x="8900566" y="4147349"/>
            <a:ext cx="736615" cy="247671"/>
          </a:xfrm>
          <a:prstGeom prst="rect">
            <a:avLst/>
          </a:prstGeom>
        </p:spPr>
      </p:pic>
      <p:pic>
        <p:nvPicPr>
          <p:cNvPr id="51" name="Picture 50">
            <a:extLst>
              <a:ext uri="{FF2B5EF4-FFF2-40B4-BE49-F238E27FC236}">
                <a16:creationId xmlns:a16="http://schemas.microsoft.com/office/drawing/2014/main" id="{547400CB-98A0-4064-B430-BAFF350FD82B}"/>
              </a:ext>
            </a:extLst>
          </p:cNvPr>
          <p:cNvPicPr>
            <a:picLocks noChangeAspect="1"/>
          </p:cNvPicPr>
          <p:nvPr/>
        </p:nvPicPr>
        <p:blipFill>
          <a:blip r:embed="rId6"/>
          <a:stretch>
            <a:fillRect/>
          </a:stretch>
        </p:blipFill>
        <p:spPr>
          <a:xfrm>
            <a:off x="1840268" y="5663861"/>
            <a:ext cx="525333" cy="247671"/>
          </a:xfrm>
          <a:prstGeom prst="rect">
            <a:avLst/>
          </a:prstGeom>
        </p:spPr>
      </p:pic>
      <p:sp>
        <p:nvSpPr>
          <p:cNvPr id="56" name="TextBox 55">
            <a:extLst>
              <a:ext uri="{FF2B5EF4-FFF2-40B4-BE49-F238E27FC236}">
                <a16:creationId xmlns:a16="http://schemas.microsoft.com/office/drawing/2014/main" id="{5921C644-530F-4FE5-98B1-21D2AAF1AC42}"/>
              </a:ext>
            </a:extLst>
          </p:cNvPr>
          <p:cNvSpPr txBox="1"/>
          <p:nvPr/>
        </p:nvSpPr>
        <p:spPr>
          <a:xfrm>
            <a:off x="9150911" y="2732726"/>
            <a:ext cx="495343" cy="242374"/>
          </a:xfrm>
          <a:prstGeom prst="rect">
            <a:avLst/>
          </a:prstGeom>
          <a:noFill/>
        </p:spPr>
        <p:txBody>
          <a:bodyPr wrap="square" rtlCol="0">
            <a:spAutoFit/>
          </a:bodyPr>
          <a:lstStyle/>
          <a:p>
            <a:pPr algn="r"/>
            <a:r>
              <a:rPr lang="en-US" sz="975" b="1" dirty="0">
                <a:solidFill>
                  <a:schemeClr val="bg1"/>
                </a:solidFill>
              </a:rPr>
              <a:t>PSHE</a:t>
            </a:r>
            <a:endParaRPr lang="en-GB" sz="975" b="1" dirty="0">
              <a:solidFill>
                <a:schemeClr val="bg1"/>
              </a:solidFill>
            </a:endParaRPr>
          </a:p>
        </p:txBody>
      </p:sp>
      <p:sp>
        <p:nvSpPr>
          <p:cNvPr id="57" name="TextBox 56">
            <a:extLst>
              <a:ext uri="{FF2B5EF4-FFF2-40B4-BE49-F238E27FC236}">
                <a16:creationId xmlns:a16="http://schemas.microsoft.com/office/drawing/2014/main" id="{49D3F9CA-546A-4034-B270-D0BA958BE1F5}"/>
              </a:ext>
            </a:extLst>
          </p:cNvPr>
          <p:cNvSpPr txBox="1"/>
          <p:nvPr/>
        </p:nvSpPr>
        <p:spPr>
          <a:xfrm>
            <a:off x="8996225" y="4152646"/>
            <a:ext cx="676570" cy="242374"/>
          </a:xfrm>
          <a:prstGeom prst="rect">
            <a:avLst/>
          </a:prstGeom>
          <a:noFill/>
        </p:spPr>
        <p:txBody>
          <a:bodyPr wrap="square" rtlCol="0">
            <a:spAutoFit/>
          </a:bodyPr>
          <a:lstStyle/>
          <a:p>
            <a:pPr algn="r"/>
            <a:r>
              <a:rPr lang="en-US" sz="975" b="1" dirty="0">
                <a:solidFill>
                  <a:schemeClr val="bg1"/>
                </a:solidFill>
              </a:rPr>
              <a:t>MUSIC</a:t>
            </a:r>
            <a:endParaRPr lang="en-GB" sz="975" b="1" dirty="0">
              <a:solidFill>
                <a:schemeClr val="bg1"/>
              </a:solidFill>
            </a:endParaRPr>
          </a:p>
        </p:txBody>
      </p:sp>
      <p:sp>
        <p:nvSpPr>
          <p:cNvPr id="58" name="TextBox 57">
            <a:extLst>
              <a:ext uri="{FF2B5EF4-FFF2-40B4-BE49-F238E27FC236}">
                <a16:creationId xmlns:a16="http://schemas.microsoft.com/office/drawing/2014/main" id="{B956333B-4BA1-458A-B1BB-1B8CA983E209}"/>
              </a:ext>
            </a:extLst>
          </p:cNvPr>
          <p:cNvSpPr txBox="1"/>
          <p:nvPr/>
        </p:nvSpPr>
        <p:spPr>
          <a:xfrm>
            <a:off x="5318760" y="4134364"/>
            <a:ext cx="1662111" cy="242374"/>
          </a:xfrm>
          <a:prstGeom prst="rect">
            <a:avLst/>
          </a:prstGeom>
          <a:noFill/>
        </p:spPr>
        <p:txBody>
          <a:bodyPr wrap="square" rtlCol="0">
            <a:spAutoFit/>
          </a:bodyPr>
          <a:lstStyle/>
          <a:p>
            <a:pPr algn="r"/>
            <a:r>
              <a:rPr lang="en-US" sz="975" b="1" dirty="0">
                <a:solidFill>
                  <a:schemeClr val="bg1"/>
                </a:solidFill>
              </a:rPr>
              <a:t>E-SAFETY &amp; COMPUTING</a:t>
            </a:r>
            <a:endParaRPr lang="en-GB" sz="975" b="1" dirty="0">
              <a:solidFill>
                <a:schemeClr val="bg1"/>
              </a:solidFill>
            </a:endParaRPr>
          </a:p>
        </p:txBody>
      </p:sp>
      <p:sp>
        <p:nvSpPr>
          <p:cNvPr id="60" name="TextBox 59">
            <a:extLst>
              <a:ext uri="{FF2B5EF4-FFF2-40B4-BE49-F238E27FC236}">
                <a16:creationId xmlns:a16="http://schemas.microsoft.com/office/drawing/2014/main" id="{C7479758-9A6C-49A5-B9DE-CFD0DFA14A92}"/>
              </a:ext>
            </a:extLst>
          </p:cNvPr>
          <p:cNvSpPr txBox="1"/>
          <p:nvPr/>
        </p:nvSpPr>
        <p:spPr>
          <a:xfrm>
            <a:off x="1893228" y="5663861"/>
            <a:ext cx="508564" cy="242374"/>
          </a:xfrm>
          <a:prstGeom prst="rect">
            <a:avLst/>
          </a:prstGeom>
          <a:noFill/>
        </p:spPr>
        <p:txBody>
          <a:bodyPr wrap="square" rtlCol="0">
            <a:spAutoFit/>
          </a:bodyPr>
          <a:lstStyle/>
          <a:p>
            <a:pPr algn="r"/>
            <a:r>
              <a:rPr lang="en-US" sz="975" b="1" dirty="0">
                <a:solidFill>
                  <a:schemeClr val="bg1"/>
                </a:solidFill>
              </a:rPr>
              <a:t>SMSC</a:t>
            </a:r>
            <a:endParaRPr lang="en-GB" sz="975" b="1" dirty="0">
              <a:solidFill>
                <a:schemeClr val="bg1"/>
              </a:solidFill>
            </a:endParaRPr>
          </a:p>
        </p:txBody>
      </p:sp>
      <p:grpSp>
        <p:nvGrpSpPr>
          <p:cNvPr id="69" name="Group 68">
            <a:extLst>
              <a:ext uri="{FF2B5EF4-FFF2-40B4-BE49-F238E27FC236}">
                <a16:creationId xmlns:a16="http://schemas.microsoft.com/office/drawing/2014/main" id="{33D8120D-B23D-4EE5-B1BB-7816F9DB0E53}"/>
              </a:ext>
            </a:extLst>
          </p:cNvPr>
          <p:cNvGrpSpPr/>
          <p:nvPr/>
        </p:nvGrpSpPr>
        <p:grpSpPr>
          <a:xfrm>
            <a:off x="6745649" y="5611176"/>
            <a:ext cx="453848" cy="259983"/>
            <a:chOff x="6741091" y="5129445"/>
            <a:chExt cx="453848" cy="259983"/>
          </a:xfrm>
        </p:grpSpPr>
        <p:pic>
          <p:nvPicPr>
            <p:cNvPr id="53" name="Picture 52">
              <a:extLst>
                <a:ext uri="{FF2B5EF4-FFF2-40B4-BE49-F238E27FC236}">
                  <a16:creationId xmlns:a16="http://schemas.microsoft.com/office/drawing/2014/main" id="{015F822E-177B-40F4-803D-9B9EA0D0A4D9}"/>
                </a:ext>
              </a:extLst>
            </p:cNvPr>
            <p:cNvPicPr>
              <a:picLocks noChangeAspect="1"/>
            </p:cNvPicPr>
            <p:nvPr/>
          </p:nvPicPr>
          <p:blipFill>
            <a:blip r:embed="rId6"/>
            <a:stretch>
              <a:fillRect/>
            </a:stretch>
          </p:blipFill>
          <p:spPr>
            <a:xfrm>
              <a:off x="6741091" y="5141757"/>
              <a:ext cx="444607" cy="247671"/>
            </a:xfrm>
            <a:prstGeom prst="rect">
              <a:avLst/>
            </a:prstGeom>
          </p:spPr>
        </p:pic>
        <p:sp>
          <p:nvSpPr>
            <p:cNvPr id="62" name="TextBox 61">
              <a:extLst>
                <a:ext uri="{FF2B5EF4-FFF2-40B4-BE49-F238E27FC236}">
                  <a16:creationId xmlns:a16="http://schemas.microsoft.com/office/drawing/2014/main" id="{A287CF4E-642A-49F1-82DF-DF4EB3CB9267}"/>
                </a:ext>
              </a:extLst>
            </p:cNvPr>
            <p:cNvSpPr txBox="1"/>
            <p:nvPr/>
          </p:nvSpPr>
          <p:spPr>
            <a:xfrm>
              <a:off x="6834742" y="5129445"/>
              <a:ext cx="360197" cy="242374"/>
            </a:xfrm>
            <a:prstGeom prst="rect">
              <a:avLst/>
            </a:prstGeom>
            <a:noFill/>
          </p:spPr>
          <p:txBody>
            <a:bodyPr wrap="square" rtlCol="0">
              <a:spAutoFit/>
            </a:bodyPr>
            <a:lstStyle/>
            <a:p>
              <a:pPr algn="r"/>
              <a:r>
                <a:rPr lang="en-US" sz="975" b="1" dirty="0">
                  <a:solidFill>
                    <a:schemeClr val="bg1"/>
                  </a:solidFill>
                </a:rPr>
                <a:t>PE</a:t>
              </a:r>
              <a:endParaRPr lang="en-GB" sz="975" b="1" dirty="0">
                <a:solidFill>
                  <a:schemeClr val="bg1"/>
                </a:solidFill>
              </a:endParaRPr>
            </a:p>
          </p:txBody>
        </p:sp>
      </p:grpSp>
      <p:grpSp>
        <p:nvGrpSpPr>
          <p:cNvPr id="70" name="Group 69">
            <a:extLst>
              <a:ext uri="{FF2B5EF4-FFF2-40B4-BE49-F238E27FC236}">
                <a16:creationId xmlns:a16="http://schemas.microsoft.com/office/drawing/2014/main" id="{5B91DE4B-AA87-41EB-A4B0-CC40D6252A00}"/>
              </a:ext>
            </a:extLst>
          </p:cNvPr>
          <p:cNvGrpSpPr/>
          <p:nvPr/>
        </p:nvGrpSpPr>
        <p:grpSpPr>
          <a:xfrm>
            <a:off x="8867363" y="5617198"/>
            <a:ext cx="858828" cy="253961"/>
            <a:chOff x="8850601" y="5130289"/>
            <a:chExt cx="858828" cy="253961"/>
          </a:xfrm>
        </p:grpSpPr>
        <p:pic>
          <p:nvPicPr>
            <p:cNvPr id="54" name="Picture 53">
              <a:extLst>
                <a:ext uri="{FF2B5EF4-FFF2-40B4-BE49-F238E27FC236}">
                  <a16:creationId xmlns:a16="http://schemas.microsoft.com/office/drawing/2014/main" id="{2C01E45C-0128-4466-A1B7-84F6AC48D090}"/>
                </a:ext>
              </a:extLst>
            </p:cNvPr>
            <p:cNvPicPr>
              <a:picLocks noChangeAspect="1"/>
            </p:cNvPicPr>
            <p:nvPr/>
          </p:nvPicPr>
          <p:blipFill>
            <a:blip r:embed="rId6"/>
            <a:stretch>
              <a:fillRect/>
            </a:stretch>
          </p:blipFill>
          <p:spPr>
            <a:xfrm>
              <a:off x="8850601" y="5136579"/>
              <a:ext cx="757805" cy="247671"/>
            </a:xfrm>
            <a:prstGeom prst="rect">
              <a:avLst/>
            </a:prstGeom>
          </p:spPr>
        </p:pic>
        <p:sp>
          <p:nvSpPr>
            <p:cNvPr id="63" name="TextBox 62">
              <a:extLst>
                <a:ext uri="{FF2B5EF4-FFF2-40B4-BE49-F238E27FC236}">
                  <a16:creationId xmlns:a16="http://schemas.microsoft.com/office/drawing/2014/main" id="{9946F9B7-B555-420C-8E37-13F0BA7EBA65}"/>
                </a:ext>
              </a:extLst>
            </p:cNvPr>
            <p:cNvSpPr txBox="1"/>
            <p:nvPr/>
          </p:nvSpPr>
          <p:spPr>
            <a:xfrm>
              <a:off x="9061684" y="5130289"/>
              <a:ext cx="647745" cy="242374"/>
            </a:xfrm>
            <a:prstGeom prst="rect">
              <a:avLst/>
            </a:prstGeom>
            <a:noFill/>
          </p:spPr>
          <p:txBody>
            <a:bodyPr wrap="square" rtlCol="0">
              <a:spAutoFit/>
            </a:bodyPr>
            <a:lstStyle/>
            <a:p>
              <a:r>
                <a:rPr lang="en-US" sz="975" b="1" dirty="0">
                  <a:solidFill>
                    <a:schemeClr val="bg1"/>
                  </a:solidFill>
                </a:rPr>
                <a:t>FRENCH</a:t>
              </a:r>
              <a:endParaRPr lang="en-GB" sz="975" b="1" dirty="0">
                <a:solidFill>
                  <a:schemeClr val="bg1"/>
                </a:solidFill>
              </a:endParaRPr>
            </a:p>
          </p:txBody>
        </p:sp>
      </p:grpSp>
      <p:sp>
        <p:nvSpPr>
          <p:cNvPr id="65" name="TextBox 64">
            <a:extLst>
              <a:ext uri="{FF2B5EF4-FFF2-40B4-BE49-F238E27FC236}">
                <a16:creationId xmlns:a16="http://schemas.microsoft.com/office/drawing/2014/main" id="{0A374F86-175C-47D0-8C78-B1351CAA25B7}"/>
              </a:ext>
            </a:extLst>
          </p:cNvPr>
          <p:cNvSpPr txBox="1"/>
          <p:nvPr/>
        </p:nvSpPr>
        <p:spPr>
          <a:xfrm>
            <a:off x="90968" y="213944"/>
            <a:ext cx="1947529" cy="1092607"/>
          </a:xfrm>
          <a:prstGeom prst="rect">
            <a:avLst/>
          </a:prstGeom>
          <a:noFill/>
        </p:spPr>
        <p:txBody>
          <a:bodyPr wrap="square" rtlCol="0">
            <a:spAutoFit/>
          </a:bodyPr>
          <a:lstStyle/>
          <a:p>
            <a:pPr algn="ctr"/>
            <a:r>
              <a:rPr lang="en-US" sz="1625" b="1" dirty="0" err="1">
                <a:solidFill>
                  <a:schemeClr val="bg1"/>
                </a:solidFill>
              </a:rPr>
              <a:t>Maafa</a:t>
            </a:r>
            <a:endParaRPr lang="en-US" sz="1625" b="1" dirty="0">
              <a:solidFill>
                <a:schemeClr val="bg1"/>
              </a:solidFill>
            </a:endParaRPr>
          </a:p>
          <a:p>
            <a:pPr algn="ctr"/>
            <a:r>
              <a:rPr lang="en-US" sz="1625" b="1" dirty="0">
                <a:solidFill>
                  <a:schemeClr val="bg1"/>
                </a:solidFill>
              </a:rPr>
              <a:t>Years 5 &amp; 6</a:t>
            </a:r>
          </a:p>
          <a:p>
            <a:pPr algn="ctr"/>
            <a:r>
              <a:rPr lang="en-US" sz="1625" b="1" dirty="0">
                <a:solidFill>
                  <a:schemeClr val="bg1"/>
                </a:solidFill>
              </a:rPr>
              <a:t>Summer Term</a:t>
            </a:r>
          </a:p>
          <a:p>
            <a:pPr algn="ctr"/>
            <a:r>
              <a:rPr lang="en-US" sz="1625" b="1">
                <a:solidFill>
                  <a:schemeClr val="bg1"/>
                </a:solidFill>
              </a:rPr>
              <a:t>November 2026</a:t>
            </a:r>
            <a:endParaRPr lang="en-US" sz="1625" b="1" dirty="0">
              <a:solidFill>
                <a:schemeClr val="bg1"/>
              </a:solidFill>
            </a:endParaRPr>
          </a:p>
        </p:txBody>
      </p:sp>
      <p:grpSp>
        <p:nvGrpSpPr>
          <p:cNvPr id="68" name="Group 67">
            <a:extLst>
              <a:ext uri="{FF2B5EF4-FFF2-40B4-BE49-F238E27FC236}">
                <a16:creationId xmlns:a16="http://schemas.microsoft.com/office/drawing/2014/main" id="{D09C919F-C3BB-4ED5-84D6-BD51CEED735E}"/>
              </a:ext>
            </a:extLst>
          </p:cNvPr>
          <p:cNvGrpSpPr/>
          <p:nvPr/>
        </p:nvGrpSpPr>
        <p:grpSpPr>
          <a:xfrm>
            <a:off x="4303862" y="5628785"/>
            <a:ext cx="516051" cy="249831"/>
            <a:chOff x="4187242" y="5129445"/>
            <a:chExt cx="516051" cy="249831"/>
          </a:xfrm>
        </p:grpSpPr>
        <p:pic>
          <p:nvPicPr>
            <p:cNvPr id="66" name="Picture 65">
              <a:extLst>
                <a:ext uri="{FF2B5EF4-FFF2-40B4-BE49-F238E27FC236}">
                  <a16:creationId xmlns:a16="http://schemas.microsoft.com/office/drawing/2014/main" id="{94A54CD9-AA80-4B8A-9321-8144278466AF}"/>
                </a:ext>
              </a:extLst>
            </p:cNvPr>
            <p:cNvPicPr>
              <a:picLocks noChangeAspect="1"/>
            </p:cNvPicPr>
            <p:nvPr/>
          </p:nvPicPr>
          <p:blipFill>
            <a:blip r:embed="rId6"/>
            <a:stretch>
              <a:fillRect/>
            </a:stretch>
          </p:blipFill>
          <p:spPr>
            <a:xfrm>
              <a:off x="4200828" y="5131605"/>
              <a:ext cx="502465" cy="247671"/>
            </a:xfrm>
            <a:prstGeom prst="rect">
              <a:avLst/>
            </a:prstGeom>
          </p:spPr>
        </p:pic>
        <p:sp>
          <p:nvSpPr>
            <p:cNvPr id="67" name="TextBox 66">
              <a:extLst>
                <a:ext uri="{FF2B5EF4-FFF2-40B4-BE49-F238E27FC236}">
                  <a16:creationId xmlns:a16="http://schemas.microsoft.com/office/drawing/2014/main" id="{326F14C9-7F9E-4247-B96F-D35BC629E865}"/>
                </a:ext>
              </a:extLst>
            </p:cNvPr>
            <p:cNvSpPr txBox="1"/>
            <p:nvPr/>
          </p:nvSpPr>
          <p:spPr>
            <a:xfrm>
              <a:off x="4187242" y="5129445"/>
              <a:ext cx="511431" cy="242374"/>
            </a:xfrm>
            <a:prstGeom prst="rect">
              <a:avLst/>
            </a:prstGeom>
            <a:noFill/>
          </p:spPr>
          <p:txBody>
            <a:bodyPr wrap="square" rtlCol="0">
              <a:spAutoFit/>
            </a:bodyPr>
            <a:lstStyle/>
            <a:p>
              <a:pPr algn="r"/>
              <a:r>
                <a:rPr lang="en-US" sz="975" b="1" dirty="0">
                  <a:solidFill>
                    <a:schemeClr val="bg1"/>
                  </a:solidFill>
                </a:rPr>
                <a:t>ART</a:t>
              </a:r>
              <a:endParaRPr lang="en-GB" sz="975" b="1" dirty="0">
                <a:solidFill>
                  <a:schemeClr val="bg1"/>
                </a:solidFill>
              </a:endParaRPr>
            </a:p>
          </p:txBody>
        </p:sp>
      </p:grpSp>
      <p:sp>
        <p:nvSpPr>
          <p:cNvPr id="41" name="TextBox 40">
            <a:extLst>
              <a:ext uri="{FF2B5EF4-FFF2-40B4-BE49-F238E27FC236}">
                <a16:creationId xmlns:a16="http://schemas.microsoft.com/office/drawing/2014/main" id="{4D855731-983B-4A04-AF5D-C6417EFFC79A}"/>
              </a:ext>
            </a:extLst>
          </p:cNvPr>
          <p:cNvSpPr txBox="1"/>
          <p:nvPr/>
        </p:nvSpPr>
        <p:spPr>
          <a:xfrm>
            <a:off x="4460187" y="616357"/>
            <a:ext cx="5266004" cy="1938992"/>
          </a:xfrm>
          <a:prstGeom prst="rect">
            <a:avLst/>
          </a:prstGeom>
          <a:noFill/>
        </p:spPr>
        <p:txBody>
          <a:bodyPr wrap="square" rtlCol="0">
            <a:spAutoFit/>
          </a:bodyPr>
          <a:lstStyle/>
          <a:p>
            <a:r>
              <a:rPr lang="en-US" sz="1000" dirty="0"/>
              <a:t>As </a:t>
            </a:r>
            <a:r>
              <a:rPr lang="en-US" sz="1000" b="1" dirty="0"/>
              <a:t>Historians</a:t>
            </a:r>
            <a:r>
              <a:rPr lang="en-US" sz="1000" dirty="0"/>
              <a:t>, we’ll find out about the growth and development of the transatlantic slave trade and the role that Britain played in it.  We’ll explore the causes and consequences of the European </a:t>
            </a:r>
            <a:r>
              <a:rPr lang="en-US" sz="1000" dirty="0" err="1"/>
              <a:t>colonisation</a:t>
            </a:r>
            <a:r>
              <a:rPr lang="en-US" sz="1000" dirty="0"/>
              <a:t> of Africa and the worldwide communities that make up the African diaspora.</a:t>
            </a:r>
          </a:p>
          <a:p>
            <a:endParaRPr lang="en-US" sz="1000" dirty="0"/>
          </a:p>
          <a:p>
            <a:r>
              <a:rPr lang="en-US" sz="1000" dirty="0"/>
              <a:t>As </a:t>
            </a:r>
            <a:r>
              <a:rPr lang="en-US" sz="1000" b="1" dirty="0"/>
              <a:t>Geographers</a:t>
            </a:r>
            <a:r>
              <a:rPr lang="en-US" sz="1000" dirty="0"/>
              <a:t>, we’ll use various information sources to learn about the human and physical features that make up the continent of Africa.  We’ll explore the number and size of its countries, natural resources, location, population, climate and physical geography.</a:t>
            </a:r>
          </a:p>
          <a:p>
            <a:endParaRPr lang="en-US" sz="1000" dirty="0"/>
          </a:p>
          <a:p>
            <a:r>
              <a:rPr lang="en-US" sz="1000" dirty="0"/>
              <a:t>As  </a:t>
            </a:r>
            <a:r>
              <a:rPr lang="en-US" sz="1000" b="1" dirty="0"/>
              <a:t>Scientists</a:t>
            </a:r>
            <a:r>
              <a:rPr lang="en-US" sz="1000" dirty="0"/>
              <a:t>, we’ll investigate the transport role of the human circulatory system, its main parts and their primary functions.  We’ll learn about healthy lifestyle choices and the effects of harmful substances on the human body.</a:t>
            </a:r>
          </a:p>
          <a:p>
            <a:endParaRPr lang="en-US" sz="1000" dirty="0"/>
          </a:p>
        </p:txBody>
      </p:sp>
      <p:sp>
        <p:nvSpPr>
          <p:cNvPr id="43" name="TextBox 42">
            <a:extLst>
              <a:ext uri="{FF2B5EF4-FFF2-40B4-BE49-F238E27FC236}">
                <a16:creationId xmlns:a16="http://schemas.microsoft.com/office/drawing/2014/main" id="{B9A5C11F-27CE-418B-A534-338F374AE5E0}"/>
              </a:ext>
            </a:extLst>
          </p:cNvPr>
          <p:cNvSpPr txBox="1"/>
          <p:nvPr/>
        </p:nvSpPr>
        <p:spPr>
          <a:xfrm>
            <a:off x="4460187" y="2909378"/>
            <a:ext cx="2445803" cy="1169551"/>
          </a:xfrm>
          <a:prstGeom prst="rect">
            <a:avLst/>
          </a:prstGeom>
          <a:noFill/>
        </p:spPr>
        <p:txBody>
          <a:bodyPr wrap="square" rtlCol="0">
            <a:spAutoFit/>
          </a:bodyPr>
          <a:lstStyle/>
          <a:p>
            <a:r>
              <a:rPr lang="en-GB" sz="1000" b="1" i="0" dirty="0">
                <a:solidFill>
                  <a:srgbClr val="000000"/>
                </a:solidFill>
                <a:effectLst/>
              </a:rPr>
              <a:t>How far does the mosque contribute to the Muslim concept of Ummah? </a:t>
            </a:r>
            <a:r>
              <a:rPr lang="en-GB" sz="1000" b="0" i="0" dirty="0">
                <a:solidFill>
                  <a:srgbClr val="000000"/>
                </a:solidFill>
                <a:effectLst/>
              </a:rPr>
              <a:t>Understanding the worldwide community of Islam, and the role of the mosque. Explore other ways that ummah is expressed.</a:t>
            </a:r>
            <a:endParaRPr lang="en-US" sz="1000" dirty="0"/>
          </a:p>
          <a:p>
            <a:endParaRPr lang="en-US" sz="1000" dirty="0"/>
          </a:p>
        </p:txBody>
      </p:sp>
      <p:sp>
        <p:nvSpPr>
          <p:cNvPr id="44" name="TextBox 43">
            <a:extLst>
              <a:ext uri="{FF2B5EF4-FFF2-40B4-BE49-F238E27FC236}">
                <a16:creationId xmlns:a16="http://schemas.microsoft.com/office/drawing/2014/main" id="{5B5EC213-01E7-4176-9C18-F55FBE4E417F}"/>
              </a:ext>
            </a:extLst>
          </p:cNvPr>
          <p:cNvSpPr txBox="1"/>
          <p:nvPr/>
        </p:nvSpPr>
        <p:spPr>
          <a:xfrm>
            <a:off x="7047354" y="2793901"/>
            <a:ext cx="2478774" cy="1169551"/>
          </a:xfrm>
          <a:prstGeom prst="rect">
            <a:avLst/>
          </a:prstGeom>
          <a:noFill/>
        </p:spPr>
        <p:txBody>
          <a:bodyPr wrap="square" rtlCol="0">
            <a:spAutoFit/>
          </a:bodyPr>
          <a:lstStyle/>
          <a:p>
            <a:endParaRPr lang="en-US" sz="1000" dirty="0"/>
          </a:p>
          <a:p>
            <a:r>
              <a:rPr lang="en-GB" sz="1000" b="1" dirty="0"/>
              <a:t>Identity, society and democracy stereotypes, discrimination and prejudice (including tackling homophobia</a:t>
            </a:r>
            <a:r>
              <a:rPr lang="en-US" sz="1000" b="1" dirty="0"/>
              <a:t>.)</a:t>
            </a:r>
          </a:p>
          <a:p>
            <a:r>
              <a:rPr lang="en-GB" sz="1000" dirty="0"/>
              <a:t>Pupils learn about prejudice and discrimination and how this can make people feel.</a:t>
            </a:r>
            <a:endParaRPr lang="en-US" sz="1000" b="1" dirty="0"/>
          </a:p>
        </p:txBody>
      </p:sp>
      <p:sp>
        <p:nvSpPr>
          <p:cNvPr id="52" name="TextBox 51">
            <a:extLst>
              <a:ext uri="{FF2B5EF4-FFF2-40B4-BE49-F238E27FC236}">
                <a16:creationId xmlns:a16="http://schemas.microsoft.com/office/drawing/2014/main" id="{BEAEAF32-AAFF-4A5D-873B-C70FB674404C}"/>
              </a:ext>
            </a:extLst>
          </p:cNvPr>
          <p:cNvSpPr txBox="1"/>
          <p:nvPr/>
        </p:nvSpPr>
        <p:spPr>
          <a:xfrm>
            <a:off x="43439" y="5772765"/>
            <a:ext cx="2342738" cy="1015663"/>
          </a:xfrm>
          <a:prstGeom prst="rect">
            <a:avLst/>
          </a:prstGeom>
          <a:noFill/>
        </p:spPr>
        <p:txBody>
          <a:bodyPr wrap="square" rtlCol="0">
            <a:spAutoFit/>
          </a:bodyPr>
          <a:lstStyle/>
          <a:p>
            <a:r>
              <a:rPr lang="en-US" sz="1000" b="1" dirty="0"/>
              <a:t>Cultural development</a:t>
            </a:r>
          </a:p>
          <a:p>
            <a:r>
              <a:rPr lang="en-US" sz="1000" dirty="0"/>
              <a:t>We will explore cultural influences and discuss how we can understand, accept, respect and celebrate diversity. We will then link this to the way we learn and develop our knowledge as individuals. </a:t>
            </a:r>
          </a:p>
        </p:txBody>
      </p:sp>
      <p:sp>
        <p:nvSpPr>
          <p:cNvPr id="55" name="TextBox 54">
            <a:extLst>
              <a:ext uri="{FF2B5EF4-FFF2-40B4-BE49-F238E27FC236}">
                <a16:creationId xmlns:a16="http://schemas.microsoft.com/office/drawing/2014/main" id="{0B3E0BA9-2D90-4E24-8C91-7B4A5FF4118E}"/>
              </a:ext>
            </a:extLst>
          </p:cNvPr>
          <p:cNvSpPr txBox="1"/>
          <p:nvPr/>
        </p:nvSpPr>
        <p:spPr>
          <a:xfrm>
            <a:off x="2251544" y="2113185"/>
            <a:ext cx="1963537" cy="2092881"/>
          </a:xfrm>
          <a:prstGeom prst="rect">
            <a:avLst/>
          </a:prstGeom>
          <a:noFill/>
        </p:spPr>
        <p:txBody>
          <a:bodyPr wrap="square" rtlCol="0">
            <a:spAutoFit/>
          </a:bodyPr>
          <a:lstStyle/>
          <a:p>
            <a:r>
              <a:rPr lang="en-US" sz="1000" b="1" dirty="0"/>
              <a:t>Children will be taught key aspects of the following:</a:t>
            </a:r>
          </a:p>
          <a:p>
            <a:pPr marL="171450" indent="-171450">
              <a:buFont typeface="Arial" panose="020B0604020202020204" pitchFamily="34" charset="0"/>
              <a:buChar char="•"/>
            </a:pPr>
            <a:r>
              <a:rPr lang="en-US" sz="1000" dirty="0"/>
              <a:t>Shape</a:t>
            </a:r>
          </a:p>
          <a:p>
            <a:pPr marL="171450" indent="-171450">
              <a:buFont typeface="Arial" panose="020B0604020202020204" pitchFamily="34" charset="0"/>
              <a:buChar char="•"/>
            </a:pPr>
            <a:r>
              <a:rPr lang="en-US" sz="1000" dirty="0"/>
              <a:t>Statistics</a:t>
            </a:r>
          </a:p>
          <a:p>
            <a:pPr marL="171450" indent="-171450">
              <a:buFont typeface="Arial" panose="020B0604020202020204" pitchFamily="34" charset="0"/>
              <a:buChar char="•"/>
            </a:pPr>
            <a:r>
              <a:rPr lang="en-US" sz="1000" dirty="0"/>
              <a:t>Position &amp; Direction</a:t>
            </a:r>
          </a:p>
          <a:p>
            <a:pPr marL="171450" indent="-171450">
              <a:buFont typeface="Arial" panose="020B0604020202020204" pitchFamily="34" charset="0"/>
              <a:buChar char="•"/>
            </a:pPr>
            <a:r>
              <a:rPr lang="en-US" sz="1000" dirty="0"/>
              <a:t>Area, Perimeter &amp; Volume</a:t>
            </a:r>
          </a:p>
          <a:p>
            <a:pPr marL="171450" indent="-171450">
              <a:buFont typeface="Arial" panose="020B0604020202020204" pitchFamily="34" charset="0"/>
              <a:buChar char="•"/>
            </a:pPr>
            <a:endParaRPr lang="en-US" sz="1000" dirty="0"/>
          </a:p>
          <a:p>
            <a:endParaRPr lang="en-US" sz="1000" dirty="0"/>
          </a:p>
          <a:p>
            <a:r>
              <a:rPr lang="en-US" sz="1000" b="1" dirty="0"/>
              <a:t>How you can help at home:</a:t>
            </a:r>
          </a:p>
          <a:p>
            <a:pPr marL="171450" indent="-171450">
              <a:buFont typeface="Arial" panose="020B0604020202020204" pitchFamily="34" charset="0"/>
              <a:buChar char="•"/>
            </a:pPr>
            <a:r>
              <a:rPr lang="en-US" sz="1000" dirty="0"/>
              <a:t>Ensure homework is completed.</a:t>
            </a:r>
          </a:p>
          <a:p>
            <a:endParaRPr lang="en-US" sz="1000" dirty="0"/>
          </a:p>
          <a:p>
            <a:endParaRPr lang="en-US" sz="1000" dirty="0"/>
          </a:p>
        </p:txBody>
      </p:sp>
      <p:sp>
        <p:nvSpPr>
          <p:cNvPr id="59" name="TextBox 58">
            <a:extLst>
              <a:ext uri="{FF2B5EF4-FFF2-40B4-BE49-F238E27FC236}">
                <a16:creationId xmlns:a16="http://schemas.microsoft.com/office/drawing/2014/main" id="{3719C5D5-BCFD-4481-8355-E3B750002573}"/>
              </a:ext>
            </a:extLst>
          </p:cNvPr>
          <p:cNvSpPr txBox="1"/>
          <p:nvPr/>
        </p:nvSpPr>
        <p:spPr>
          <a:xfrm>
            <a:off x="4419923" y="4444414"/>
            <a:ext cx="2520855" cy="861774"/>
          </a:xfrm>
          <a:prstGeom prst="rect">
            <a:avLst/>
          </a:prstGeom>
          <a:noFill/>
        </p:spPr>
        <p:txBody>
          <a:bodyPr wrap="square" rtlCol="0">
            <a:spAutoFit/>
          </a:bodyPr>
          <a:lstStyle/>
          <a:p>
            <a:r>
              <a:rPr lang="en-US" sz="1000" b="1" dirty="0"/>
              <a:t>In E-safety </a:t>
            </a:r>
            <a:r>
              <a:rPr lang="en-US" sz="1000" dirty="0"/>
              <a:t>we will explore the importance of on-line safety including privacy and security.</a:t>
            </a:r>
          </a:p>
          <a:p>
            <a:endParaRPr lang="en-US" sz="1000" dirty="0"/>
          </a:p>
          <a:p>
            <a:r>
              <a:rPr lang="en-US" sz="1000" b="1" dirty="0"/>
              <a:t>In Computing </a:t>
            </a:r>
            <a:r>
              <a:rPr lang="en-US" sz="1000" dirty="0"/>
              <a:t>we will explore how to use </a:t>
            </a:r>
            <a:r>
              <a:rPr lang="en-GB" sz="1000" b="0" i="0" dirty="0">
                <a:solidFill>
                  <a:srgbClr val="130019"/>
                </a:solidFill>
                <a:effectLst/>
              </a:rPr>
              <a:t>a computer to produce 3D models</a:t>
            </a:r>
            <a:r>
              <a:rPr lang="en-GB" sz="1000" b="0" i="0" dirty="0">
                <a:solidFill>
                  <a:srgbClr val="130019"/>
                </a:solidFill>
                <a:effectLst/>
                <a:latin typeface="Roboto" panose="02000000000000000000" pitchFamily="2" charset="0"/>
              </a:rPr>
              <a:t>.</a:t>
            </a:r>
            <a:endParaRPr lang="en-US" sz="1000" dirty="0"/>
          </a:p>
        </p:txBody>
      </p:sp>
      <p:sp>
        <p:nvSpPr>
          <p:cNvPr id="61" name="TextBox 60">
            <a:extLst>
              <a:ext uri="{FF2B5EF4-FFF2-40B4-BE49-F238E27FC236}">
                <a16:creationId xmlns:a16="http://schemas.microsoft.com/office/drawing/2014/main" id="{CBD3B849-548D-4343-BA5C-09BD53FCC753}"/>
              </a:ext>
            </a:extLst>
          </p:cNvPr>
          <p:cNvSpPr txBox="1"/>
          <p:nvPr/>
        </p:nvSpPr>
        <p:spPr>
          <a:xfrm>
            <a:off x="5026377" y="5746683"/>
            <a:ext cx="2173120" cy="861774"/>
          </a:xfrm>
          <a:prstGeom prst="rect">
            <a:avLst/>
          </a:prstGeom>
          <a:noFill/>
        </p:spPr>
        <p:txBody>
          <a:bodyPr wrap="square" rtlCol="0">
            <a:spAutoFit/>
          </a:bodyPr>
          <a:lstStyle/>
          <a:p>
            <a:r>
              <a:rPr lang="en-US" sz="1000" b="1" dirty="0"/>
              <a:t>PE</a:t>
            </a:r>
          </a:p>
          <a:p>
            <a:r>
              <a:rPr lang="en-US" sz="1000" dirty="0"/>
              <a:t>We’ll develop our racquet skills through playing tennis and learn the rules. We’ll also take part in gymnastic activities focusing </a:t>
            </a:r>
            <a:r>
              <a:rPr lang="en-US" sz="1000"/>
              <a:t>on balance.</a:t>
            </a:r>
            <a:endParaRPr lang="en-US" sz="1000" dirty="0"/>
          </a:p>
        </p:txBody>
      </p:sp>
      <p:sp>
        <p:nvSpPr>
          <p:cNvPr id="64" name="TextBox 63">
            <a:extLst>
              <a:ext uri="{FF2B5EF4-FFF2-40B4-BE49-F238E27FC236}">
                <a16:creationId xmlns:a16="http://schemas.microsoft.com/office/drawing/2014/main" id="{4D4D4009-CDC6-4ED0-AC70-9D341E66A067}"/>
              </a:ext>
            </a:extLst>
          </p:cNvPr>
          <p:cNvSpPr txBox="1"/>
          <p:nvPr/>
        </p:nvSpPr>
        <p:spPr>
          <a:xfrm>
            <a:off x="7384170" y="5746682"/>
            <a:ext cx="2251062" cy="1015663"/>
          </a:xfrm>
          <a:prstGeom prst="rect">
            <a:avLst/>
          </a:prstGeom>
          <a:noFill/>
        </p:spPr>
        <p:txBody>
          <a:bodyPr wrap="square" rtlCol="0">
            <a:spAutoFit/>
          </a:bodyPr>
          <a:lstStyle/>
          <a:p>
            <a:r>
              <a:rPr lang="en-US" sz="1000" b="1" dirty="0"/>
              <a:t>Our surroundings</a:t>
            </a:r>
          </a:p>
          <a:p>
            <a:r>
              <a:rPr lang="en-US" sz="1000" dirty="0"/>
              <a:t>Children will be taught to speak with increasing confidence, fluency and spontaneity. Topics for this term include: la plage, le temps et les </a:t>
            </a:r>
            <a:r>
              <a:rPr lang="en-US" sz="1000" dirty="0" err="1"/>
              <a:t>vacances</a:t>
            </a:r>
            <a:r>
              <a:rPr lang="en-US" sz="1000" dirty="0"/>
              <a:t>.</a:t>
            </a:r>
          </a:p>
        </p:txBody>
      </p:sp>
      <p:sp>
        <p:nvSpPr>
          <p:cNvPr id="71" name="TextBox 70">
            <a:extLst>
              <a:ext uri="{FF2B5EF4-FFF2-40B4-BE49-F238E27FC236}">
                <a16:creationId xmlns:a16="http://schemas.microsoft.com/office/drawing/2014/main" id="{5492B5FF-90D4-45DE-9E1D-F1CD484B243D}"/>
              </a:ext>
            </a:extLst>
          </p:cNvPr>
          <p:cNvSpPr txBox="1"/>
          <p:nvPr/>
        </p:nvSpPr>
        <p:spPr>
          <a:xfrm>
            <a:off x="53114" y="1760122"/>
            <a:ext cx="2086465" cy="3939540"/>
          </a:xfrm>
          <a:prstGeom prst="rect">
            <a:avLst/>
          </a:prstGeom>
          <a:noFill/>
        </p:spPr>
        <p:txBody>
          <a:bodyPr wrap="square" rtlCol="0">
            <a:spAutoFit/>
          </a:bodyPr>
          <a:lstStyle/>
          <a:p>
            <a:pPr marL="171450" indent="-171450">
              <a:buFont typeface="Arial" panose="020B0604020202020204" pitchFamily="34" charset="0"/>
              <a:buChar char="•"/>
            </a:pPr>
            <a:r>
              <a:rPr lang="en-US" sz="1000" b="1" dirty="0"/>
              <a:t>Newspaper reports</a:t>
            </a:r>
            <a:r>
              <a:rPr lang="en-US" sz="1000" dirty="0"/>
              <a:t>: we will investigate the Slave Trade and write a newspaper report about an aspect of it</a:t>
            </a:r>
          </a:p>
          <a:p>
            <a:pPr marL="171450" indent="-171450">
              <a:buFont typeface="Arial" panose="020B0604020202020204" pitchFamily="34" charset="0"/>
              <a:buChar char="•"/>
            </a:pPr>
            <a:r>
              <a:rPr lang="en-US" sz="1000" b="1" dirty="0"/>
              <a:t>Persuasive letters</a:t>
            </a:r>
            <a:r>
              <a:rPr lang="en-US" sz="1000" dirty="0"/>
              <a:t>: using the abolition of slavery as our topic, we will write persuasive letters</a:t>
            </a:r>
          </a:p>
          <a:p>
            <a:pPr marL="171450" indent="-171450">
              <a:buFont typeface="Arial" panose="020B0604020202020204" pitchFamily="34" charset="0"/>
              <a:buChar char="•"/>
            </a:pPr>
            <a:r>
              <a:rPr lang="en-US" sz="1000" b="1" dirty="0"/>
              <a:t>Non-chronological reports</a:t>
            </a:r>
            <a:r>
              <a:rPr lang="en-US" sz="1000" dirty="0"/>
              <a:t>: we will use our historical knowledge of the Windrush </a:t>
            </a:r>
            <a:r>
              <a:rPr lang="en-US" sz="1000"/>
              <a:t>scandal to </a:t>
            </a:r>
            <a:r>
              <a:rPr lang="en-US" sz="1000" dirty="0"/>
              <a:t>write a report</a:t>
            </a:r>
          </a:p>
          <a:p>
            <a:pPr marL="171450" indent="-171450">
              <a:buFont typeface="Arial" panose="020B0604020202020204" pitchFamily="34" charset="0"/>
              <a:buChar char="•"/>
            </a:pPr>
            <a:r>
              <a:rPr lang="en-US" sz="1000" b="1" dirty="0"/>
              <a:t>Poetry</a:t>
            </a:r>
            <a:r>
              <a:rPr lang="en-US" sz="1000" dirty="0"/>
              <a:t>: we will write poems about diversity</a:t>
            </a:r>
          </a:p>
          <a:p>
            <a:pPr marL="171450" indent="-171450">
              <a:buFont typeface="Arial" panose="020B0604020202020204" pitchFamily="34" charset="0"/>
              <a:buChar char="•"/>
            </a:pPr>
            <a:r>
              <a:rPr lang="en-US" sz="1000" b="1" dirty="0"/>
              <a:t>Class text: </a:t>
            </a:r>
            <a:r>
              <a:rPr lang="en-US" sz="1000" dirty="0"/>
              <a:t>Windrush Child by Benjamin Zephaniah.</a:t>
            </a:r>
          </a:p>
          <a:p>
            <a:endParaRPr lang="en-US" sz="1000" dirty="0"/>
          </a:p>
          <a:p>
            <a:r>
              <a:rPr lang="en-US" sz="1000" b="1" dirty="0"/>
              <a:t>How you can help at home:</a:t>
            </a:r>
          </a:p>
          <a:p>
            <a:pPr marL="171450" indent="-171450">
              <a:buFont typeface="Arial" panose="020B0604020202020204" pitchFamily="34" charset="0"/>
              <a:buChar char="•"/>
            </a:pPr>
            <a:r>
              <a:rPr lang="en-US" sz="1000" dirty="0"/>
              <a:t>Ensure homework is completed.</a:t>
            </a:r>
          </a:p>
          <a:p>
            <a:pPr marL="171450" indent="-171450">
              <a:buFont typeface="Arial" panose="020B0604020202020204" pitchFamily="34" charset="0"/>
              <a:buChar char="•"/>
            </a:pPr>
            <a:r>
              <a:rPr lang="en-US" sz="1000" dirty="0"/>
              <a:t>Discuss newly learnt words (spellings)</a:t>
            </a:r>
          </a:p>
          <a:p>
            <a:pPr marL="171450" indent="-171450">
              <a:buFont typeface="Arial" panose="020B0604020202020204" pitchFamily="34" charset="0"/>
              <a:buChar char="•"/>
            </a:pPr>
            <a:r>
              <a:rPr lang="en-US" sz="1000" dirty="0"/>
              <a:t>Encourage your child to read.</a:t>
            </a:r>
          </a:p>
          <a:p>
            <a:endParaRPr lang="en-US" sz="1000" dirty="0"/>
          </a:p>
          <a:p>
            <a:endParaRPr lang="en-US" sz="1000" dirty="0"/>
          </a:p>
          <a:p>
            <a:endParaRPr lang="en-US" sz="1000" dirty="0"/>
          </a:p>
          <a:p>
            <a:endParaRPr lang="en-US" sz="1000" dirty="0"/>
          </a:p>
        </p:txBody>
      </p:sp>
      <p:sp>
        <p:nvSpPr>
          <p:cNvPr id="72" name="TextBox 71">
            <a:extLst>
              <a:ext uri="{FF2B5EF4-FFF2-40B4-BE49-F238E27FC236}">
                <a16:creationId xmlns:a16="http://schemas.microsoft.com/office/drawing/2014/main" id="{4A93261E-2FB7-40C5-9705-60C67096CB12}"/>
              </a:ext>
            </a:extLst>
          </p:cNvPr>
          <p:cNvSpPr txBox="1"/>
          <p:nvPr/>
        </p:nvSpPr>
        <p:spPr>
          <a:xfrm>
            <a:off x="7095172" y="4227024"/>
            <a:ext cx="2471048" cy="1169551"/>
          </a:xfrm>
          <a:prstGeom prst="rect">
            <a:avLst/>
          </a:prstGeom>
          <a:noFill/>
        </p:spPr>
        <p:txBody>
          <a:bodyPr wrap="square" rtlCol="0">
            <a:spAutoFit/>
          </a:bodyPr>
          <a:lstStyle/>
          <a:p>
            <a:endParaRPr lang="en-US" sz="1000" dirty="0"/>
          </a:p>
          <a:p>
            <a:r>
              <a:rPr lang="en-US" sz="1000" b="1" dirty="0"/>
              <a:t>Compositions for the Festival of </a:t>
            </a:r>
            <a:r>
              <a:rPr lang="en-US" sz="1000" b="1" dirty="0" err="1"/>
              <a:t>Colour</a:t>
            </a:r>
            <a:endParaRPr lang="en-US" sz="1000" b="1" dirty="0"/>
          </a:p>
          <a:p>
            <a:r>
              <a:rPr lang="en-US" sz="1000" dirty="0"/>
              <a:t>We will explore composing music for pictures and </a:t>
            </a:r>
            <a:r>
              <a:rPr lang="en-US" sz="1000" dirty="0" err="1"/>
              <a:t>colours</a:t>
            </a:r>
            <a:r>
              <a:rPr lang="en-US" sz="1000" dirty="0"/>
              <a:t> as well as working as a group to perform.</a:t>
            </a:r>
          </a:p>
          <a:p>
            <a:endParaRPr lang="en-US" sz="1000" b="1" dirty="0"/>
          </a:p>
          <a:p>
            <a:endParaRPr lang="en-US" sz="1000" b="1" dirty="0"/>
          </a:p>
        </p:txBody>
      </p:sp>
      <p:sp>
        <p:nvSpPr>
          <p:cNvPr id="73" name="TextBox 72">
            <a:extLst>
              <a:ext uri="{FF2B5EF4-FFF2-40B4-BE49-F238E27FC236}">
                <a16:creationId xmlns:a16="http://schemas.microsoft.com/office/drawing/2014/main" id="{0051CF6A-67DC-44F1-8CA4-30B96CB7FBD7}"/>
              </a:ext>
            </a:extLst>
          </p:cNvPr>
          <p:cNvSpPr txBox="1"/>
          <p:nvPr/>
        </p:nvSpPr>
        <p:spPr>
          <a:xfrm>
            <a:off x="2507501" y="5749053"/>
            <a:ext cx="2342738" cy="1015663"/>
          </a:xfrm>
          <a:prstGeom prst="rect">
            <a:avLst/>
          </a:prstGeom>
          <a:noFill/>
        </p:spPr>
        <p:txBody>
          <a:bodyPr wrap="square" rtlCol="0">
            <a:spAutoFit/>
          </a:bodyPr>
          <a:lstStyle/>
          <a:p>
            <a:r>
              <a:rPr lang="en-US" sz="1000" b="1" dirty="0"/>
              <a:t>Trailblazers, barrier breakers</a:t>
            </a:r>
          </a:p>
          <a:p>
            <a:r>
              <a:rPr lang="en-US" sz="1000" dirty="0"/>
              <a:t>We will learn about significant black artists and their work. Children will then have the opportunity to </a:t>
            </a:r>
            <a:r>
              <a:rPr lang="en-US" sz="1000" dirty="0" err="1"/>
              <a:t>analyse</a:t>
            </a:r>
            <a:r>
              <a:rPr lang="en-US" sz="1000" dirty="0"/>
              <a:t> and create artwork inspired by them.</a:t>
            </a:r>
          </a:p>
          <a:p>
            <a:endParaRPr lang="en-US" sz="1000" dirty="0"/>
          </a:p>
        </p:txBody>
      </p:sp>
      <p:pic>
        <p:nvPicPr>
          <p:cNvPr id="2" name="Picture 2" descr="Maafa | Year 6 History | KS2 | Cornerstones Education">
            <a:extLst>
              <a:ext uri="{FF2B5EF4-FFF2-40B4-BE49-F238E27FC236}">
                <a16:creationId xmlns:a16="http://schemas.microsoft.com/office/drawing/2014/main" id="{CC8DE096-A698-4DAE-9CA8-0DA8CD843BA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94043" y="186690"/>
            <a:ext cx="2131034" cy="1391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4926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a158a6a-454f-4afe-a7d4-2c9353e6d01f">
      <Terms xmlns="http://schemas.microsoft.com/office/infopath/2007/PartnerControls"/>
    </lcf76f155ced4ddcb4097134ff3c332f>
    <TaxCatchAll xmlns="27710824-13d0-4ff0-80b4-1133d42a801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E2EC87B58BD7A41A7D69ADEBD652E78" ma:contentTypeVersion="20" ma:contentTypeDescription="Create a new document." ma:contentTypeScope="" ma:versionID="897be2cb40f8d8cd0873dc4beab17def">
  <xsd:schema xmlns:xsd="http://www.w3.org/2001/XMLSchema" xmlns:xs="http://www.w3.org/2001/XMLSchema" xmlns:p="http://schemas.microsoft.com/office/2006/metadata/properties" xmlns:ns2="6a158a6a-454f-4afe-a7d4-2c9353e6d01f" xmlns:ns3="27710824-13d0-4ff0-80b4-1133d42a8012" targetNamespace="http://schemas.microsoft.com/office/2006/metadata/properties" ma:root="true" ma:fieldsID="7f592cfcd3eeb02f158aff61ebc773bb" ns2:_="" ns3:_="">
    <xsd:import namespace="6a158a6a-454f-4afe-a7d4-2c9353e6d01f"/>
    <xsd:import namespace="27710824-13d0-4ff0-80b4-1133d42a801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158a6a-454f-4afe-a7d4-2c9353e6d0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b1127a7-ea9e-42e0-b75c-90388b9b2f4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710824-13d0-4ff0-80b4-1133d42a801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82fe9f2-ec51-4e50-8215-75bb076ba325}" ma:internalName="TaxCatchAll" ma:showField="CatchAllData" ma:web="27710824-13d0-4ff0-80b4-1133d42a80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B35DAB-1654-4039-AA5B-082FDDC5C431}">
  <ds:schemaRefs>
    <ds:schemaRef ds:uri="http://schemas.microsoft.com/sharepoint/v3/contenttype/forms"/>
  </ds:schemaRefs>
</ds:datastoreItem>
</file>

<file path=customXml/itemProps2.xml><?xml version="1.0" encoding="utf-8"?>
<ds:datastoreItem xmlns:ds="http://schemas.openxmlformats.org/officeDocument/2006/customXml" ds:itemID="{2BFAC91D-BA4B-4311-B5FB-C3D24A6D3EB6}">
  <ds:schemaRefs>
    <ds:schemaRef ds:uri="61cb09d6-26cd-4fbc-81f3-b389e21c1a7f"/>
    <ds:schemaRef ds:uri="http://schemas.microsoft.com/office/2006/metadata/properties"/>
    <ds:schemaRef ds:uri="http://purl.org/dc/dcmitype/"/>
    <ds:schemaRef ds:uri="http://purl.org/dc/term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F610D342-93F0-4673-95C0-FB361FB5844B}"/>
</file>

<file path=docProps/app.xml><?xml version="1.0" encoding="utf-8"?>
<Properties xmlns="http://schemas.openxmlformats.org/officeDocument/2006/extended-properties" xmlns:vt="http://schemas.openxmlformats.org/officeDocument/2006/docPropsVTypes">
  <Template>Office Theme</Template>
  <TotalTime>4652</TotalTime>
  <Words>526</Words>
  <Application>Microsoft Office PowerPoint</Application>
  <PresentationFormat>A4 Paper (210x297 mm)</PresentationFormat>
  <Paragraphs>59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Roboto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9313123 office.3123</dc:creator>
  <cp:lastModifiedBy>Mrs Jarrett</cp:lastModifiedBy>
  <cp:revision>50</cp:revision>
  <cp:lastPrinted>2026-03-19T10:59:16Z</cp:lastPrinted>
  <dcterms:created xsi:type="dcterms:W3CDTF">2021-05-28T10:08:42Z</dcterms:created>
  <dcterms:modified xsi:type="dcterms:W3CDTF">2026-03-27T10:56:34Z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0x0101005E2EC87B58BD7A41A7D69ADEBD652E78</vt:lpwstr>
  </property>
</Properties>
</file>