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9F7"/>
    <a:srgbClr val="CC99FF"/>
    <a:srgbClr val="B983CF"/>
    <a:srgbClr val="57257D"/>
    <a:srgbClr val="672C94"/>
    <a:srgbClr val="512274"/>
    <a:srgbClr val="34164A"/>
    <a:srgbClr val="D7B8E4"/>
    <a:srgbClr val="9999FF"/>
    <a:srgbClr val="CCA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8709FD-7F81-4EFE-9E4A-A57D7D71E61C}" v="2" dt="2023-12-19T14:29:01.7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Jarrett" userId="0c7659d9-cbbb-4f57-bb2c-4c9b55b1b31f" providerId="ADAL" clId="{6D9313D5-FC46-424E-9783-AF2DB0E180A9}"/>
    <pc:docChg chg="undo redo custSel modSld">
      <pc:chgData name="Mrs Jarrett" userId="0c7659d9-cbbb-4f57-bb2c-4c9b55b1b31f" providerId="ADAL" clId="{6D9313D5-FC46-424E-9783-AF2DB0E180A9}" dt="2023-07-11T13:04:37.631" v="141" actId="20577"/>
      <pc:docMkLst>
        <pc:docMk/>
      </pc:docMkLst>
      <pc:sldChg chg="modSp mod">
        <pc:chgData name="Mrs Jarrett" userId="0c7659d9-cbbb-4f57-bb2c-4c9b55b1b31f" providerId="ADAL" clId="{6D9313D5-FC46-424E-9783-AF2DB0E180A9}" dt="2023-07-11T13:02:15.667" v="63" actId="1076"/>
        <pc:sldMkLst>
          <pc:docMk/>
          <pc:sldMk cId="1545754115" sldId="256"/>
        </pc:sldMkLst>
        <pc:spChg chg="mod">
          <ac:chgData name="Mrs Jarrett" userId="0c7659d9-cbbb-4f57-bb2c-4c9b55b1b31f" providerId="ADAL" clId="{6D9313D5-FC46-424E-9783-AF2DB0E180A9}" dt="2023-06-20T15:33:20.884" v="0" actId="207"/>
          <ac:spMkLst>
            <pc:docMk/>
            <pc:sldMk cId="1545754115" sldId="256"/>
            <ac:spMk id="5" creationId="{1402E6CB-D526-4425-8186-4E947A3CB626}"/>
          </ac:spMkLst>
        </pc:spChg>
        <pc:spChg chg="mod">
          <ac:chgData name="Mrs Jarrett" userId="0c7659d9-cbbb-4f57-bb2c-4c9b55b1b31f" providerId="ADAL" clId="{6D9313D5-FC46-424E-9783-AF2DB0E180A9}" dt="2023-06-20T15:33:46.163" v="4" actId="207"/>
          <ac:spMkLst>
            <pc:docMk/>
            <pc:sldMk cId="1545754115" sldId="256"/>
            <ac:spMk id="9" creationId="{D1F68F8A-EDDC-4102-AB42-48ED42846EAB}"/>
          </ac:spMkLst>
        </pc:spChg>
        <pc:graphicFrameChg chg="mod modGraphic">
          <ac:chgData name="Mrs Jarrett" userId="0c7659d9-cbbb-4f57-bb2c-4c9b55b1b31f" providerId="ADAL" clId="{6D9313D5-FC46-424E-9783-AF2DB0E180A9}" dt="2023-07-11T13:02:15.667" v="63" actId="1076"/>
          <ac:graphicFrameMkLst>
            <pc:docMk/>
            <pc:sldMk cId="1545754115" sldId="256"/>
            <ac:graphicFrameMk id="24" creationId="{BAE812A7-18C6-4AC2-ADB2-BD3AD1F8421F}"/>
          </ac:graphicFrameMkLst>
        </pc:graphicFrameChg>
        <pc:graphicFrameChg chg="mod modGraphic">
          <ac:chgData name="Mrs Jarrett" userId="0c7659d9-cbbb-4f57-bb2c-4c9b55b1b31f" providerId="ADAL" clId="{6D9313D5-FC46-424E-9783-AF2DB0E180A9}" dt="2023-07-11T13:02:10.857" v="62" actId="1076"/>
          <ac:graphicFrameMkLst>
            <pc:docMk/>
            <pc:sldMk cId="1545754115" sldId="256"/>
            <ac:graphicFrameMk id="26" creationId="{D76CB2C4-393C-4D81-9F72-39BC1589D86D}"/>
          </ac:graphicFrameMkLst>
        </pc:graphicFrameChg>
        <pc:graphicFrameChg chg="mod modGraphic">
          <ac:chgData name="Mrs Jarrett" userId="0c7659d9-cbbb-4f57-bb2c-4c9b55b1b31f" providerId="ADAL" clId="{6D9313D5-FC46-424E-9783-AF2DB0E180A9}" dt="2023-07-11T13:02:08.228" v="61" actId="1076"/>
          <ac:graphicFrameMkLst>
            <pc:docMk/>
            <pc:sldMk cId="1545754115" sldId="256"/>
            <ac:graphicFrameMk id="27" creationId="{20872323-3370-4DEE-B68B-AD4B24063599}"/>
          </ac:graphicFrameMkLst>
        </pc:graphicFrameChg>
      </pc:sldChg>
      <pc:sldChg chg="modSp mod">
        <pc:chgData name="Mrs Jarrett" userId="0c7659d9-cbbb-4f57-bb2c-4c9b55b1b31f" providerId="ADAL" clId="{6D9313D5-FC46-424E-9783-AF2DB0E180A9}" dt="2023-07-11T13:03:35.015" v="97" actId="6549"/>
        <pc:sldMkLst>
          <pc:docMk/>
          <pc:sldMk cId="3518956550" sldId="257"/>
        </pc:sldMkLst>
        <pc:spChg chg="mod">
          <ac:chgData name="Mrs Jarrett" userId="0c7659d9-cbbb-4f57-bb2c-4c9b55b1b31f" providerId="ADAL" clId="{6D9313D5-FC46-424E-9783-AF2DB0E180A9}" dt="2023-07-11T13:02:56.987" v="82" actId="14100"/>
          <ac:spMkLst>
            <pc:docMk/>
            <pc:sldMk cId="3518956550" sldId="257"/>
            <ac:spMk id="3" creationId="{5521ED06-D656-4C42-8B9D-B2950B3D7177}"/>
          </ac:spMkLst>
        </pc:spChg>
        <pc:spChg chg="mod">
          <ac:chgData name="Mrs Jarrett" userId="0c7659d9-cbbb-4f57-bb2c-4c9b55b1b31f" providerId="ADAL" clId="{6D9313D5-FC46-424E-9783-AF2DB0E180A9}" dt="2023-07-11T13:03:08.124" v="86" actId="14100"/>
          <ac:spMkLst>
            <pc:docMk/>
            <pc:sldMk cId="3518956550" sldId="257"/>
            <ac:spMk id="4" creationId="{8A1B3DFD-74DD-4663-B1C9-0EA5326ABB26}"/>
          </ac:spMkLst>
        </pc:spChg>
        <pc:graphicFrameChg chg="mod modGraphic">
          <ac:chgData name="Mrs Jarrett" userId="0c7659d9-cbbb-4f57-bb2c-4c9b55b1b31f" providerId="ADAL" clId="{6D9313D5-FC46-424E-9783-AF2DB0E180A9}" dt="2023-07-11T13:03:02.797" v="84" actId="1076"/>
          <ac:graphicFrameMkLst>
            <pc:docMk/>
            <pc:sldMk cId="3518956550" sldId="257"/>
            <ac:graphicFrameMk id="5" creationId="{207B6BC0-3A2B-4248-A9FE-1C2A8F1835AC}"/>
          </ac:graphicFrameMkLst>
        </pc:graphicFrameChg>
        <pc:graphicFrameChg chg="mod modGraphic">
          <ac:chgData name="Mrs Jarrett" userId="0c7659d9-cbbb-4f57-bb2c-4c9b55b1b31f" providerId="ADAL" clId="{6D9313D5-FC46-424E-9783-AF2DB0E180A9}" dt="2023-07-11T13:03:35.015" v="97" actId="6549"/>
          <ac:graphicFrameMkLst>
            <pc:docMk/>
            <pc:sldMk cId="3518956550" sldId="257"/>
            <ac:graphicFrameMk id="6" creationId="{94BB9625-023D-4BE9-A28B-5A9837B7C0C5}"/>
          </ac:graphicFrameMkLst>
        </pc:graphicFrameChg>
      </pc:sldChg>
      <pc:sldChg chg="modSp mod">
        <pc:chgData name="Mrs Jarrett" userId="0c7659d9-cbbb-4f57-bb2c-4c9b55b1b31f" providerId="ADAL" clId="{6D9313D5-FC46-424E-9783-AF2DB0E180A9}" dt="2023-07-11T13:04:37.631" v="141" actId="20577"/>
        <pc:sldMkLst>
          <pc:docMk/>
          <pc:sldMk cId="940707800" sldId="258"/>
        </pc:sldMkLst>
        <pc:spChg chg="mod">
          <ac:chgData name="Mrs Jarrett" userId="0c7659d9-cbbb-4f57-bb2c-4c9b55b1b31f" providerId="ADAL" clId="{6D9313D5-FC46-424E-9783-AF2DB0E180A9}" dt="2023-06-20T15:35:26.107" v="32" actId="1076"/>
          <ac:spMkLst>
            <pc:docMk/>
            <pc:sldMk cId="940707800" sldId="258"/>
            <ac:spMk id="6" creationId="{BE8A2033-1547-46B8-9559-01AA4ADE3F17}"/>
          </ac:spMkLst>
        </pc:spChg>
        <pc:spChg chg="mod">
          <ac:chgData name="Mrs Jarrett" userId="0c7659d9-cbbb-4f57-bb2c-4c9b55b1b31f" providerId="ADAL" clId="{6D9313D5-FC46-424E-9783-AF2DB0E180A9}" dt="2023-07-11T13:04:01.325" v="99" actId="14100"/>
          <ac:spMkLst>
            <pc:docMk/>
            <pc:sldMk cId="940707800" sldId="258"/>
            <ac:spMk id="7" creationId="{051D8E81-50EC-4AFD-AF4F-024A86ACA394}"/>
          </ac:spMkLst>
        </pc:spChg>
        <pc:graphicFrameChg chg="mod modGraphic">
          <ac:chgData name="Mrs Jarrett" userId="0c7659d9-cbbb-4f57-bb2c-4c9b55b1b31f" providerId="ADAL" clId="{6D9313D5-FC46-424E-9783-AF2DB0E180A9}" dt="2023-06-20T15:35:22.961" v="31" actId="1076"/>
          <ac:graphicFrameMkLst>
            <pc:docMk/>
            <pc:sldMk cId="940707800" sldId="258"/>
            <ac:graphicFrameMk id="8" creationId="{C2D035D9-5A09-4B17-B5A9-429DEDAB7F0F}"/>
          </ac:graphicFrameMkLst>
        </pc:graphicFrameChg>
        <pc:graphicFrameChg chg="mod modGraphic">
          <ac:chgData name="Mrs Jarrett" userId="0c7659d9-cbbb-4f57-bb2c-4c9b55b1b31f" providerId="ADAL" clId="{6D9313D5-FC46-424E-9783-AF2DB0E180A9}" dt="2023-07-11T13:04:37.631" v="141" actId="20577"/>
          <ac:graphicFrameMkLst>
            <pc:docMk/>
            <pc:sldMk cId="940707800" sldId="258"/>
            <ac:graphicFrameMk id="9" creationId="{DBCE58BE-DF2D-4B4A-99DD-03461A142C7C}"/>
          </ac:graphicFrameMkLst>
        </pc:graphicFrameChg>
      </pc:sldChg>
      <pc:sldChg chg="modSp mod">
        <pc:chgData name="Mrs Jarrett" userId="0c7659d9-cbbb-4f57-bb2c-4c9b55b1b31f" providerId="ADAL" clId="{6D9313D5-FC46-424E-9783-AF2DB0E180A9}" dt="2023-07-11T13:02:47.538" v="81"/>
        <pc:sldMkLst>
          <pc:docMk/>
          <pc:sldMk cId="1264052749" sldId="259"/>
        </pc:sldMkLst>
        <pc:spChg chg="mod">
          <ac:chgData name="Mrs Jarrett" userId="0c7659d9-cbbb-4f57-bb2c-4c9b55b1b31f" providerId="ADAL" clId="{6D9313D5-FC46-424E-9783-AF2DB0E180A9}" dt="2023-06-20T15:33:58.952" v="6" actId="207"/>
          <ac:spMkLst>
            <pc:docMk/>
            <pc:sldMk cId="1264052749" sldId="259"/>
            <ac:spMk id="2" creationId="{6E030094-23A5-4F5E-89EE-8287415D4197}"/>
          </ac:spMkLst>
        </pc:spChg>
        <pc:spChg chg="mod">
          <ac:chgData name="Mrs Jarrett" userId="0c7659d9-cbbb-4f57-bb2c-4c9b55b1b31f" providerId="ADAL" clId="{6D9313D5-FC46-424E-9783-AF2DB0E180A9}" dt="2023-06-20T15:34:03.408" v="7" actId="207"/>
          <ac:spMkLst>
            <pc:docMk/>
            <pc:sldMk cId="1264052749" sldId="259"/>
            <ac:spMk id="5" creationId="{028E8A9E-8B88-4533-A150-AA48A03534DB}"/>
          </ac:spMkLst>
        </pc:spChg>
        <pc:graphicFrameChg chg="modGraphic">
          <ac:chgData name="Mrs Jarrett" userId="0c7659d9-cbbb-4f57-bb2c-4c9b55b1b31f" providerId="ADAL" clId="{6D9313D5-FC46-424E-9783-AF2DB0E180A9}" dt="2023-07-11T13:02:30.003" v="80" actId="20577"/>
          <ac:graphicFrameMkLst>
            <pc:docMk/>
            <pc:sldMk cId="1264052749" sldId="259"/>
            <ac:graphicFrameMk id="3" creationId="{7AC86901-4517-431B-97BF-8BC940A22564}"/>
          </ac:graphicFrameMkLst>
        </pc:graphicFrameChg>
        <pc:graphicFrameChg chg="modGraphic">
          <ac:chgData name="Mrs Jarrett" userId="0c7659d9-cbbb-4f57-bb2c-4c9b55b1b31f" providerId="ADAL" clId="{6D9313D5-FC46-424E-9783-AF2DB0E180A9}" dt="2023-07-11T13:02:47.538" v="81"/>
          <ac:graphicFrameMkLst>
            <pc:docMk/>
            <pc:sldMk cId="1264052749" sldId="259"/>
            <ac:graphicFrameMk id="4" creationId="{98964308-80D6-4EDF-B9DC-816BDCB0F55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E4E01-3A5E-4382-A366-6476DD73C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F47CAF-9BD3-433F-A1ED-0F7364ABB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F9A13-1FF3-4EE5-9F4F-D809D44BA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D12A1-A486-4948-B414-14631729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41F03-481B-41DC-8712-DE1474C98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30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93F5-B456-486D-B448-DFE2A767D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6869B-8C90-4613-8AB9-AA33D56FE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17E72-3309-45D4-94A5-D663FAB6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FBDE2-8735-4921-97B9-7ACAD30BC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1B1AC-F943-44E8-AD39-0CD2D262D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32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0E1FA4-8998-4D21-9657-26D886C044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29662F-3FD5-4C0A-BEE8-16A5E01FF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FDC4F-1D44-47DA-95DC-23149E88F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B232D-3820-4B4C-A8AF-C036916BC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C148-4205-427F-9277-4A15DFBB6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26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BDA7A-95ED-4CAE-B4CA-0558833F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1D06E-F63D-45EC-AE5D-D5745FC90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D688F-4B3B-4223-940B-342C1F0F0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20EBA-C9CD-4AC4-8373-95C685DAE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99932-2389-4D52-959B-02959FB28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52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054FE-2ADC-43E8-833C-58B5E3787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B63AC-927E-4904-94DF-D9859756C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C7AD-30B9-4B3E-8840-E53FE9ECF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D1718-F2ED-48C6-8C39-85C44729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19722-C6C2-4B7C-B295-74A5E0A5F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67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79055-7AFF-46CE-8AB3-16D5B5D7A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3A5CB-6646-41C7-AB02-3EA6974A5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E52AA8-7F4A-4777-9EE7-F6B5E4F9B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F8A64-0957-46B2-99D9-67E9104E3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F3345-A27D-4E2C-9D08-A7ACA73D9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B7FC70-9484-4F4D-9BB7-DF500CC20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98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C16A6-35C3-415A-B8C7-AA326C9DA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E2B04-6800-44F9-882F-8FB304D80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6EBC7-084D-4048-A942-72A6705C5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5FF6C3-6E45-4335-9BA5-F31E443674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30BE7A-DE05-44EA-8779-EEB534BB9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27777C-9048-436B-A544-AB99E300D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FD3883-1BFF-4539-A2D6-7DE88EA27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DC2E34-DEA3-4DCC-81CD-E877894C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24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98B0-E49E-4D4B-965F-0231C342D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7EC356-6BB3-4549-BA91-BB2A589D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4C2F9-86B3-41FA-A008-3706AC987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52D9F5-1E12-4E1A-A2E9-C946AF66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89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36463-E392-4E49-B30D-57DBCD4F8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70716-BF49-48A0-8329-D440119D3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B0F09-ACDE-4681-B749-6480BEFA1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31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FB69F-18A6-486A-A0C0-9460C5A61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8B5E6-54B5-41C3-AE31-88E669C43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B0B503-0DB5-4DF1-8162-EC0C7ADEB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D9CBE-8ADC-4B17-9ADA-A951312B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B56F8-70CA-4E6C-9FEC-D99C753B2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EBBED-DB92-4EB4-B692-6264B567A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87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FB210-DBC6-46C6-888B-1C198A441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1C2193-42F3-4D93-B861-E19232D303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286541-0539-4B01-9E0C-EC33F114C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E41379-9BEC-4329-BBC3-F6202B365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85DC57-54EB-47B7-AF74-29718CAB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A32A9-E4D4-40B4-851F-7AFC99E40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3135B5-124D-41BD-BCD5-CB863E03E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9B551-D251-4BA4-A783-6A1A8452C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B750D-8113-49FB-93AB-1868B1853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A8F56-C019-416A-B37B-36BF746FAE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BFF7C-0E65-4C2D-98CF-F9715ED865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31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id="{1402E6CB-D526-4425-8186-4E947A3CB626}"/>
              </a:ext>
            </a:extLst>
          </p:cNvPr>
          <p:cNvSpPr/>
          <p:nvPr/>
        </p:nvSpPr>
        <p:spPr>
          <a:xfrm>
            <a:off x="122945" y="122946"/>
            <a:ext cx="11856463" cy="823145"/>
          </a:xfrm>
          <a:prstGeom prst="round2Diag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C1911A-2613-4920-8143-E1119CFE1437}"/>
              </a:ext>
            </a:extLst>
          </p:cNvPr>
          <p:cNvSpPr txBox="1"/>
          <p:nvPr/>
        </p:nvSpPr>
        <p:spPr>
          <a:xfrm>
            <a:off x="5871881" y="176733"/>
            <a:ext cx="59935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Geography Progression of Learning at</a:t>
            </a:r>
          </a:p>
          <a:p>
            <a:pPr algn="r"/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Hailey CE Primary S</a:t>
            </a: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chool</a:t>
            </a:r>
          </a:p>
        </p:txBody>
      </p:sp>
      <p:sp>
        <p:nvSpPr>
          <p:cNvPr id="9" name="Rectangle: Diagonal Corners Rounded 8">
            <a:extLst>
              <a:ext uri="{FF2B5EF4-FFF2-40B4-BE49-F238E27FC236}">
                <a16:creationId xmlns:a16="http://schemas.microsoft.com/office/drawing/2014/main" id="{D1F68F8A-EDDC-4102-AB42-48ED42846EAB}"/>
              </a:ext>
            </a:extLst>
          </p:cNvPr>
          <p:cNvSpPr/>
          <p:nvPr/>
        </p:nvSpPr>
        <p:spPr>
          <a:xfrm>
            <a:off x="129347" y="1006607"/>
            <a:ext cx="11933343" cy="2928084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AE812A7-18C6-4AC2-ADB2-BD3AD1F84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903057"/>
              </p:ext>
            </p:extLst>
          </p:nvPr>
        </p:nvGraphicFramePr>
        <p:xfrm>
          <a:off x="226252" y="1273553"/>
          <a:ext cx="11639176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9176">
                  <a:extLst>
                    <a:ext uri="{9D8B030D-6E8A-4147-A177-3AD203B41FA5}">
                      <a16:colId xmlns:a16="http://schemas.microsoft.com/office/drawing/2014/main" val="690321205"/>
                    </a:ext>
                  </a:extLst>
                </a:gridCol>
              </a:tblGrid>
              <a:tr h="11868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National Curriculum Overview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977004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D76CB2C4-393C-4D81-9F72-39BC1589D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535148"/>
              </p:ext>
            </p:extLst>
          </p:nvPr>
        </p:nvGraphicFramePr>
        <p:xfrm>
          <a:off x="226252" y="1655890"/>
          <a:ext cx="11639176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9588">
                  <a:extLst>
                    <a:ext uri="{9D8B030D-6E8A-4147-A177-3AD203B41FA5}">
                      <a16:colId xmlns:a16="http://schemas.microsoft.com/office/drawing/2014/main" val="1240042534"/>
                    </a:ext>
                  </a:extLst>
                </a:gridCol>
                <a:gridCol w="5819588">
                  <a:extLst>
                    <a:ext uri="{9D8B030D-6E8A-4147-A177-3AD203B41FA5}">
                      <a16:colId xmlns:a16="http://schemas.microsoft.com/office/drawing/2014/main" val="38683732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Key Stage 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Key Stage 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429397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20872323-3370-4DEE-B68B-AD4B240635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497372"/>
              </p:ext>
            </p:extLst>
          </p:nvPr>
        </p:nvGraphicFramePr>
        <p:xfrm>
          <a:off x="226252" y="2002559"/>
          <a:ext cx="1163917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9588">
                  <a:extLst>
                    <a:ext uri="{9D8B030D-6E8A-4147-A177-3AD203B41FA5}">
                      <a16:colId xmlns:a16="http://schemas.microsoft.com/office/drawing/2014/main" val="2651727789"/>
                    </a:ext>
                  </a:extLst>
                </a:gridCol>
                <a:gridCol w="5819588">
                  <a:extLst>
                    <a:ext uri="{9D8B030D-6E8A-4147-A177-3AD203B41FA5}">
                      <a16:colId xmlns:a16="http://schemas.microsoft.com/office/drawing/2014/main" val="1981596279"/>
                    </a:ext>
                  </a:extLst>
                </a:gridCol>
              </a:tblGrid>
              <a:tr h="1035618"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Pupils will be taught to: 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Develop knowledge about the world, the United Kingdom and their locality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Understand basic subject-specific vocabulary relating to human and physical geography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geographical skills, including first-hand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Pupils will be taught to: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Extend their knowledge and understanding beyond the local area to include the United Kingdom and Europe, North and South America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Learn about the location and characteristics of a range of the world’s most significant human and physical features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Use their geographical knowledge, understanding and skills to enhance their locational and place knowledge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721055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37D51260-B303-43F7-8AE4-7BE2B0B46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252" y="232740"/>
            <a:ext cx="2133785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754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6E030094-23A5-4F5E-89EE-8287415D4197}"/>
              </a:ext>
            </a:extLst>
          </p:cNvPr>
          <p:cNvSpPr/>
          <p:nvPr/>
        </p:nvSpPr>
        <p:spPr>
          <a:xfrm>
            <a:off x="133190" y="440604"/>
            <a:ext cx="11767903" cy="5655396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AC86901-4517-431B-97BF-8BC940A225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895959"/>
              </p:ext>
            </p:extLst>
          </p:nvPr>
        </p:nvGraphicFramePr>
        <p:xfrm>
          <a:off x="277655" y="1602565"/>
          <a:ext cx="11350184" cy="3828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9041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5722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994991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3040430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3828176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 and 4 years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there are different countries in the world and talk about the differences that they have experienced or seen in photos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Reception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Draw information from a simple map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Compare the similarities and differences between life in this country and life in other countries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Recognise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some environments that are different to the ones in which we live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ELG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Describe our immediate environment using knowledge from observation, discussion, stories, non-fiction texts and maps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Name and locate the four countries and capital cities of the UK; England, Ireland, Scotland, Wales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Name and locate the seas surrounding the UK.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Talk about physical and human geographical similarities and differences between a small area of the UK, including seas, mountains, rivers and other key features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Navigate our way around the classroom and school grounds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Name and locate the world’s seven continents.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Name and locate the world’s five oceans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Talk about physical and human geographical similarities and differences between a small area of a non-European country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Ask geographical questions e.g. -- What is it like to live in this place? How is this place different to where I live? Hailey/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Witney</a:t>
                      </a:r>
                      <a:endParaRPr lang="en-GB" sz="10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Name and locate places and countries we are studying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Name and locate major cities in the countries we are studying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Locate human and physical characteristics in the countries we are studying; including land-use patterns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Talk about physical and human similarities and differences between different parts of the United Kingdom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how life has changed in / Rome (Ancient to modern day)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maps, atlases, globes and digital/computer mapping (Google Earth) to locate the countries of Europe, including Russia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Study the environmental regions of Europe (different areas defined by their environmental conditions, such as climate, landforms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and locate the world’s seas and oceans. Name and locate the major cities of Europe on a map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Understand geographical similarities and differences through a study of human and physical geography of: - Region within N/S America (Brazil and the Amazon) – compare to key aspects of the UK - Region in a European country (Greece)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Name and locate countries and capital cities of the world and explain where they are in relation to one another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Locate human and physical characteristics of the world drawing on previous learning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Locate and study the major countries involved in WW2 (UK, Germany, Poland, Italy, Japan, USA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Name and locate counties and cities of the United Kingdom, geographical regions and identify physical and human features; comparing them to our own locality/county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the terms latitude, longitude, Equator, North and South Hemisphere, Tropics of Cancer/Capricorn, Artic/Antarctic Circle and time zones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964308-80D6-4EDF-B9DC-816BDCB0F5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951526"/>
              </p:ext>
            </p:extLst>
          </p:nvPr>
        </p:nvGraphicFramePr>
        <p:xfrm>
          <a:off x="290907" y="1254410"/>
          <a:ext cx="11350184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2293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49217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3008244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3040430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28E8A9E-8B88-4533-A150-AA48A03534DB}"/>
              </a:ext>
            </a:extLst>
          </p:cNvPr>
          <p:cNvSpPr txBox="1"/>
          <p:nvPr/>
        </p:nvSpPr>
        <p:spPr>
          <a:xfrm>
            <a:off x="420361" y="819106"/>
            <a:ext cx="11220729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Locational &amp; Place Knowledge</a:t>
            </a:r>
          </a:p>
        </p:txBody>
      </p:sp>
    </p:spTree>
    <p:extLst>
      <p:ext uri="{BB962C8B-B14F-4D97-AF65-F5344CB8AC3E}">
        <p14:creationId xmlns:p14="http://schemas.microsoft.com/office/powerpoint/2010/main" val="1264052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Diagonal Corners Rounded 2">
            <a:extLst>
              <a:ext uri="{FF2B5EF4-FFF2-40B4-BE49-F238E27FC236}">
                <a16:creationId xmlns:a16="http://schemas.microsoft.com/office/drawing/2014/main" id="{5521ED06-D656-4C42-8B9D-B2950B3D7177}"/>
              </a:ext>
            </a:extLst>
          </p:cNvPr>
          <p:cNvSpPr/>
          <p:nvPr/>
        </p:nvSpPr>
        <p:spPr>
          <a:xfrm>
            <a:off x="133190" y="60517"/>
            <a:ext cx="11822313" cy="5452260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1B3DFD-74DD-4663-B1C9-0EA5326ABB26}"/>
              </a:ext>
            </a:extLst>
          </p:cNvPr>
          <p:cNvSpPr txBox="1"/>
          <p:nvPr/>
        </p:nvSpPr>
        <p:spPr>
          <a:xfrm>
            <a:off x="236496" y="579610"/>
            <a:ext cx="11505671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Human &amp; Physical Geography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07B6BC0-3A2B-4248-A9FE-1C2A8F183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774249"/>
              </p:ext>
            </p:extLst>
          </p:nvPr>
        </p:nvGraphicFramePr>
        <p:xfrm>
          <a:off x="236497" y="963830"/>
          <a:ext cx="1150567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BB9625-023D-4BE9-A28B-5A9837B7C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24637"/>
              </p:ext>
            </p:extLst>
          </p:nvPr>
        </p:nvGraphicFramePr>
        <p:xfrm>
          <a:off x="236497" y="1345223"/>
          <a:ext cx="11505672" cy="3498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3498123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ELG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Explain some similarities and differences between life in this country and life in other countries, drawing on knowledge from stories, non-fiction texts and (when appropriate) maps</a:t>
                      </a: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ELG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Understand some important processes and changes in the natural world around them, including the seasons and changing states of matter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basic geographical vocabulary to refer to key physical features: including beach, cliff, coast, forest, hill, mountain, sea, ocean, river, ford, stream, copse, housing estate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basic geographical vocabulary to refer to key human features: including, city, town, village, factory, farm, house, office, shop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Locate hot and cold areas of the world in relation to the Equator and the North and South Poles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Identify seasonal and daily weather patterns in the UK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Describe and understand key aspects of physical geography: rivers and the water cycle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Describe and understand key aspects of human geography: types of settlement and land-use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Understand geographical similarities and differences through the study of human and physical geography of regions and cities in Europe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Describe and understand key aspects of physical geography: including climate zones, rivers, mountains, volcanoes and earthquakes (natural disasters)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Describe and understand key aspects of human geography: the impact of our extreme earth on our lives through the study of photographs, population numbers and other primary sources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Draw conclusions; include diagrams and key geographical vocab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Describe and understand key aspects of physical geography: including climate zones, biomes and vegetation belts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Describe and understand key aspects of human geography: including land use, economic activity including trade links, and the distribution of natural resources including energy, food, minerals and water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Locate the main countries in Europe and the Americas; and identify their main environmental regions, key physical and human characteristics, and major cities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Study modern land and settlements pre and post war compared to modern day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95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BE8A2033-1547-46B8-9559-01AA4ADE3F17}"/>
              </a:ext>
            </a:extLst>
          </p:cNvPr>
          <p:cNvSpPr/>
          <p:nvPr/>
        </p:nvSpPr>
        <p:spPr>
          <a:xfrm>
            <a:off x="380540" y="80018"/>
            <a:ext cx="11577546" cy="6424299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1D8E81-50EC-4AFD-AF4F-024A86ACA394}"/>
              </a:ext>
            </a:extLst>
          </p:cNvPr>
          <p:cNvSpPr txBox="1"/>
          <p:nvPr/>
        </p:nvSpPr>
        <p:spPr>
          <a:xfrm>
            <a:off x="543030" y="731183"/>
            <a:ext cx="11105940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Geographical Skills &amp; Fieldwork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2D035D9-5A09-4B17-B5A9-429DEDAB7F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707371"/>
              </p:ext>
            </p:extLst>
          </p:nvPr>
        </p:nvGraphicFramePr>
        <p:xfrm>
          <a:off x="544340" y="1145011"/>
          <a:ext cx="1110594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485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776485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776485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776485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20124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BCE58BE-DF2D-4B4A-99DD-03461A142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625839"/>
              </p:ext>
            </p:extLst>
          </p:nvPr>
        </p:nvGraphicFramePr>
        <p:xfrm>
          <a:off x="543030" y="1533929"/>
          <a:ext cx="11107252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813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776813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776813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776813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4321531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 and 4 years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Begin to understand the need to respect and care for the natural environment and all living things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Reception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Explore the natural world around us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ELG Make observations and explain why some things occur; talk about changes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world maps, atlases and globes to identify the UK and its countries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simple compass directions (North, South, East and West), locational and directional language to describe the location of features and routes on a map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simple fieldwork and observational skills to study the geography of the school</a:t>
                      </a:r>
                      <a:r>
                        <a:rPr lang="en-US" sz="1000" b="0" dirty="0"/>
                        <a:t>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grounds and the key human and physical features of its surrounding environment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world maps, atlases and globes to identify the continents and oceans studied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compass directions (North, South, East and West) to describe the location of features and routes on a map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Devise simple maps and construct basic symbols in a key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aerial photographs and plan perspectives</a:t>
                      </a:r>
                      <a:endParaRPr lang="en-GB" sz="1000" dirty="0"/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maps, atlases and globes to locate countries and describe features studied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the eight-point compass, four-figure grid references, symbols and keys to build their knowledge of the United Kingdom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Read four-figure grid references, symbols and keys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maps, atlases and globes and digital/computer mapping to locate countries and describe features studied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four-figure grid references, symbols and keys (including the use of Ordnance Survey maps) to build knowledge of the wider world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Sketch maps of human and </a:t>
                      </a:r>
                      <a:r>
                        <a:rPr lang="en-US" sz="1000" b="0">
                          <a:solidFill>
                            <a:schemeClr val="tx1"/>
                          </a:solidFill>
                        </a:rPr>
                        <a:t>physical features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and apply a range of mapping skills to different topics studied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Devise and carry out surveys of the public to inform geographical research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maps, atlases, globes and digital mapping to locate countries and describe features studied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the eight points of the compass, six-figure grid references, symbols and keys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Choose effective recording and presentation methods e.g. tables to collect data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maps, atlases, globes and digital/computer mapping to locate countries and describe features studied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the eight points of a compass, four and six-figure grid references, symbols and key (including the use of Ordnance Survey maps) to further build  knowledge of the United Kingdom and the wider world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Collate and present data collected and record it using data handling software to produce graphs and charts of the results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Ask Geographical questions e.g. How is traffic controlled? What are the main problems?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Analyse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evidence and draw conclusions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Be aware of own responsibility in the world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Make plans of the local area showing human and physical features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Locate countries, continents and oceans using atlases, maps and digital maps, describing their features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707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158a6a-454f-4afe-a7d4-2c9353e6d01f">
      <Terms xmlns="http://schemas.microsoft.com/office/infopath/2007/PartnerControls"/>
    </lcf76f155ced4ddcb4097134ff3c332f>
    <TaxCatchAll xmlns="27710824-13d0-4ff0-80b4-1133d42a801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2EC87B58BD7A41A7D69ADEBD652E78" ma:contentTypeVersion="19" ma:contentTypeDescription="Create a new document." ma:contentTypeScope="" ma:versionID="7192b864e97135bb3230d0076345bd74">
  <xsd:schema xmlns:xsd="http://www.w3.org/2001/XMLSchema" xmlns:xs="http://www.w3.org/2001/XMLSchema" xmlns:p="http://schemas.microsoft.com/office/2006/metadata/properties" xmlns:ns2="6a158a6a-454f-4afe-a7d4-2c9353e6d01f" xmlns:ns3="27710824-13d0-4ff0-80b4-1133d42a8012" targetNamespace="http://schemas.microsoft.com/office/2006/metadata/properties" ma:root="true" ma:fieldsID="26769e246b4c285e06bf2043131aed43" ns2:_="" ns3:_="">
    <xsd:import namespace="6a158a6a-454f-4afe-a7d4-2c9353e6d01f"/>
    <xsd:import namespace="27710824-13d0-4ff0-80b4-1133d42a80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58a6a-454f-4afe-a7d4-2c9353e6d0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b1127a7-ea9e-42e0-b75c-90388b9b2f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10824-13d0-4ff0-80b4-1133d42a801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82fe9f2-ec51-4e50-8215-75bb076ba325}" ma:internalName="TaxCatchAll" ma:showField="CatchAllData" ma:web="27710824-13d0-4ff0-80b4-1133d42a80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6F5DA3-19A5-4C57-85C4-14AC72CC26BD}">
  <ds:schemaRefs>
    <ds:schemaRef ds:uri="http://purl.org/dc/elements/1.1/"/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0781c4ca-b66a-4230-97a3-a8e30a45abe1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6a158a6a-454f-4afe-a7d4-2c9353e6d01f"/>
    <ds:schemaRef ds:uri="27710824-13d0-4ff0-80b4-1133d42a8012"/>
  </ds:schemaRefs>
</ds:datastoreItem>
</file>

<file path=customXml/itemProps2.xml><?xml version="1.0" encoding="utf-8"?>
<ds:datastoreItem xmlns:ds="http://schemas.openxmlformats.org/officeDocument/2006/customXml" ds:itemID="{222C5C76-0B4A-4B20-A95C-DA43D5E3A3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F2D3D8-8DE4-4888-B19F-6F43F557DD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58a6a-454f-4afe-a7d4-2c9353e6d01f"/>
    <ds:schemaRef ds:uri="27710824-13d0-4ff0-80b4-1133d42a80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1465</Words>
  <Application>Microsoft Office PowerPoint</Application>
  <PresentationFormat>Widescreen</PresentationFormat>
  <Paragraphs>129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9313123 Elizabeth JARRETT</dc:creator>
  <cp:lastModifiedBy>Mrs Jarrett</cp:lastModifiedBy>
  <cp:revision>18</cp:revision>
  <dcterms:created xsi:type="dcterms:W3CDTF">2021-12-01T11:01:05Z</dcterms:created>
  <dcterms:modified xsi:type="dcterms:W3CDTF">2023-12-19T14:29:10Z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0x0101005E2EC87B58BD7A41A7D69ADEBD652E78</vt:lpwstr>
  </property>
  <property fmtid="{D5CDD505-2E9C-101B-9397-08002B2CF9AE}" pid="3" name="MediaServiceImageTags">
    <vt:lpwstr/>
  </property>
</Properties>
</file>