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20" d="100"/>
          <a:sy n="120" d="100"/>
        </p:scale>
        <p:origin x="9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6201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10558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19897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69782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AE4DE7-7F8A-4FF9-8E17-4EB95647ECFE}"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88740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52951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AE4DE7-7F8A-4FF9-8E17-4EB95647ECFE}"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59999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AE4DE7-7F8A-4FF9-8E17-4EB95647ECFE}"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9753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E4DE7-7F8A-4FF9-8E17-4EB95647ECFE}"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410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93129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99489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4DE7-7F8A-4FF9-8E17-4EB95647ECFE}" type="datetimeFigureOut">
              <a:rPr lang="en-GB" smtClean="0"/>
              <a:t>27/03/2026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B9F9C-00DD-456E-BFB0-3D184BCC10DD}" type="slidenum">
              <a:rPr lang="en-GB" smtClean="0"/>
              <a:t>‹#›</a:t>
            </a:fld>
            <a:endParaRPr lang="en-GB"/>
          </a:p>
        </p:txBody>
      </p:sp>
    </p:spTree>
    <p:extLst>
      <p:ext uri="{BB962C8B-B14F-4D97-AF65-F5344CB8AC3E}">
        <p14:creationId xmlns:p14="http://schemas.microsoft.com/office/powerpoint/2010/main" val="105263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B62656C7-FA13-4C84-97F1-4787E0C107DE}"/>
              </a:ext>
            </a:extLst>
          </p:cNvPr>
          <p:cNvSpPr/>
          <p:nvPr/>
        </p:nvSpPr>
        <p:spPr>
          <a:xfrm>
            <a:off x="4339114" y="230521"/>
            <a:ext cx="5365443" cy="2385133"/>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5" name="Rectangle: Diagonal Corners Rounded 4">
            <a:extLst>
              <a:ext uri="{FF2B5EF4-FFF2-40B4-BE49-F238E27FC236}">
                <a16:creationId xmlns:a16="http://schemas.microsoft.com/office/drawing/2014/main" id="{03E8DE4E-A95E-483A-A699-EABB5AA1488B}"/>
              </a:ext>
            </a:extLst>
          </p:cNvPr>
          <p:cNvSpPr/>
          <p:nvPr/>
        </p:nvSpPr>
        <p:spPr>
          <a:xfrm>
            <a:off x="129126" y="129652"/>
            <a:ext cx="2077432" cy="1261192"/>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6" name="Rectangle: Diagonal Corners Rounded 5">
            <a:extLst>
              <a:ext uri="{FF2B5EF4-FFF2-40B4-BE49-F238E27FC236}">
                <a16:creationId xmlns:a16="http://schemas.microsoft.com/office/drawing/2014/main" id="{4787B26A-CAFA-4122-9581-3993AFD111D0}"/>
              </a:ext>
            </a:extLst>
          </p:cNvPr>
          <p:cNvSpPr/>
          <p:nvPr/>
        </p:nvSpPr>
        <p:spPr>
          <a:xfrm>
            <a:off x="108974" y="1474342"/>
            <a:ext cx="1972687" cy="395308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8" name="Rectangle: Diagonal Corners Rounded 7">
            <a:extLst>
              <a:ext uri="{FF2B5EF4-FFF2-40B4-BE49-F238E27FC236}">
                <a16:creationId xmlns:a16="http://schemas.microsoft.com/office/drawing/2014/main" id="{8238F6DB-F444-4881-B025-A9E420DFE549}"/>
              </a:ext>
            </a:extLst>
          </p:cNvPr>
          <p:cNvSpPr/>
          <p:nvPr/>
        </p:nvSpPr>
        <p:spPr>
          <a:xfrm>
            <a:off x="4330374" y="2696106"/>
            <a:ext cx="2641815" cy="1117632"/>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14" name="Rectangle: Diagonal Corners Rounded 13">
            <a:extLst>
              <a:ext uri="{FF2B5EF4-FFF2-40B4-BE49-F238E27FC236}">
                <a16:creationId xmlns:a16="http://schemas.microsoft.com/office/drawing/2014/main" id="{2D3692A2-2089-469E-85F5-99870EEDF311}"/>
              </a:ext>
            </a:extLst>
          </p:cNvPr>
          <p:cNvSpPr/>
          <p:nvPr/>
        </p:nvSpPr>
        <p:spPr>
          <a:xfrm>
            <a:off x="51893" y="5574821"/>
            <a:ext cx="2361957" cy="121360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pic>
        <p:nvPicPr>
          <p:cNvPr id="20" name="Picture 19">
            <a:extLst>
              <a:ext uri="{FF2B5EF4-FFF2-40B4-BE49-F238E27FC236}">
                <a16:creationId xmlns:a16="http://schemas.microsoft.com/office/drawing/2014/main" id="{F2EC4A2F-C5DE-4CCC-8DB2-59F9D9C3A23E}"/>
              </a:ext>
            </a:extLst>
          </p:cNvPr>
          <p:cNvPicPr>
            <a:picLocks noChangeAspect="1"/>
          </p:cNvPicPr>
          <p:nvPr/>
        </p:nvPicPr>
        <p:blipFill>
          <a:blip r:embed="rId2"/>
          <a:stretch>
            <a:fillRect/>
          </a:stretch>
        </p:blipFill>
        <p:spPr>
          <a:xfrm>
            <a:off x="2218164" y="1731341"/>
            <a:ext cx="1971465" cy="3090278"/>
          </a:xfrm>
          <a:prstGeom prst="rect">
            <a:avLst/>
          </a:prstGeom>
        </p:spPr>
      </p:pic>
      <p:pic>
        <p:nvPicPr>
          <p:cNvPr id="26" name="Picture 25">
            <a:extLst>
              <a:ext uri="{FF2B5EF4-FFF2-40B4-BE49-F238E27FC236}">
                <a16:creationId xmlns:a16="http://schemas.microsoft.com/office/drawing/2014/main" id="{6BCBEE75-4041-4AEF-9595-72ECCC1E6E08}"/>
              </a:ext>
            </a:extLst>
          </p:cNvPr>
          <p:cNvPicPr>
            <a:picLocks noChangeAspect="1"/>
          </p:cNvPicPr>
          <p:nvPr/>
        </p:nvPicPr>
        <p:blipFill>
          <a:blip r:embed="rId3"/>
          <a:stretch>
            <a:fillRect/>
          </a:stretch>
        </p:blipFill>
        <p:spPr>
          <a:xfrm>
            <a:off x="2458937" y="5189433"/>
            <a:ext cx="2326188" cy="1598995"/>
          </a:xfrm>
          <a:prstGeom prst="rect">
            <a:avLst/>
          </a:prstGeom>
        </p:spPr>
      </p:pic>
      <p:pic>
        <p:nvPicPr>
          <p:cNvPr id="27" name="Picture 26">
            <a:extLst>
              <a:ext uri="{FF2B5EF4-FFF2-40B4-BE49-F238E27FC236}">
                <a16:creationId xmlns:a16="http://schemas.microsoft.com/office/drawing/2014/main" id="{C951014B-E3ED-466A-AF6F-22D18013E9D4}"/>
              </a:ext>
            </a:extLst>
          </p:cNvPr>
          <p:cNvPicPr>
            <a:picLocks noChangeAspect="1"/>
          </p:cNvPicPr>
          <p:nvPr/>
        </p:nvPicPr>
        <p:blipFill>
          <a:blip r:embed="rId3"/>
          <a:stretch>
            <a:fillRect/>
          </a:stretch>
        </p:blipFill>
        <p:spPr>
          <a:xfrm>
            <a:off x="4948037" y="5574822"/>
            <a:ext cx="2326188" cy="1197744"/>
          </a:xfrm>
          <a:prstGeom prst="rect">
            <a:avLst/>
          </a:prstGeom>
        </p:spPr>
      </p:pic>
      <p:sp>
        <p:nvSpPr>
          <p:cNvPr id="29" name="Rectangle: Diagonal Corners Rounded 28">
            <a:extLst>
              <a:ext uri="{FF2B5EF4-FFF2-40B4-BE49-F238E27FC236}">
                <a16:creationId xmlns:a16="http://schemas.microsoft.com/office/drawing/2014/main" id="{5293D54B-F153-4EFE-B15D-9A2E14673BE2}"/>
              </a:ext>
            </a:extLst>
          </p:cNvPr>
          <p:cNvSpPr/>
          <p:nvPr/>
        </p:nvSpPr>
        <p:spPr>
          <a:xfrm>
            <a:off x="7346607" y="5574821"/>
            <a:ext cx="2326188" cy="1197745"/>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r>
              <a:rPr lang="en-GB" sz="1463" dirty="0"/>
              <a:t> </a:t>
            </a:r>
          </a:p>
        </p:txBody>
      </p:sp>
      <p:sp>
        <p:nvSpPr>
          <p:cNvPr id="32" name="Rectangle: Diagonal Corners Rounded 31">
            <a:extLst>
              <a:ext uri="{FF2B5EF4-FFF2-40B4-BE49-F238E27FC236}">
                <a16:creationId xmlns:a16="http://schemas.microsoft.com/office/drawing/2014/main" id="{636DECAC-2F18-46A6-ADDE-660CB269DD6E}"/>
              </a:ext>
            </a:extLst>
          </p:cNvPr>
          <p:cNvSpPr/>
          <p:nvPr/>
        </p:nvSpPr>
        <p:spPr>
          <a:xfrm>
            <a:off x="8098286" y="357528"/>
            <a:ext cx="1504630" cy="262217"/>
          </a:xfrm>
          <a:prstGeom prst="round2Diag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3" name="TextBox 32">
            <a:extLst>
              <a:ext uri="{FF2B5EF4-FFF2-40B4-BE49-F238E27FC236}">
                <a16:creationId xmlns:a16="http://schemas.microsoft.com/office/drawing/2014/main" id="{ECCC7A50-1E51-417D-BBDA-7AF9CE5175D3}"/>
              </a:ext>
            </a:extLst>
          </p:cNvPr>
          <p:cNvSpPr txBox="1"/>
          <p:nvPr/>
        </p:nvSpPr>
        <p:spPr>
          <a:xfrm>
            <a:off x="8126361" y="352299"/>
            <a:ext cx="1504630" cy="267446"/>
          </a:xfrm>
          <a:prstGeom prst="rect">
            <a:avLst/>
          </a:prstGeom>
          <a:noFill/>
        </p:spPr>
        <p:txBody>
          <a:bodyPr wrap="square" rtlCol="0">
            <a:spAutoFit/>
          </a:bodyPr>
          <a:lstStyle/>
          <a:p>
            <a:pPr algn="r"/>
            <a:r>
              <a:rPr lang="en-US" sz="1138" b="1" dirty="0">
                <a:solidFill>
                  <a:schemeClr val="bg1"/>
                </a:solidFill>
              </a:rPr>
              <a:t>TOPIC OVERVIEW</a:t>
            </a:r>
            <a:endParaRPr lang="en-GB" sz="1138" b="1" dirty="0">
              <a:solidFill>
                <a:schemeClr val="bg1"/>
              </a:solidFill>
            </a:endParaRPr>
          </a:p>
        </p:txBody>
      </p:sp>
      <p:sp>
        <p:nvSpPr>
          <p:cNvPr id="34" name="Rectangle: Diagonal Corners Rounded 33">
            <a:extLst>
              <a:ext uri="{FF2B5EF4-FFF2-40B4-BE49-F238E27FC236}">
                <a16:creationId xmlns:a16="http://schemas.microsoft.com/office/drawing/2014/main" id="{8A26E71E-1D93-4303-BFF3-A5F608277CDC}"/>
              </a:ext>
            </a:extLst>
          </p:cNvPr>
          <p:cNvSpPr/>
          <p:nvPr/>
        </p:nvSpPr>
        <p:spPr>
          <a:xfrm>
            <a:off x="1076859" y="1517748"/>
            <a:ext cx="948840" cy="250070"/>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5" name="TextBox 34">
            <a:extLst>
              <a:ext uri="{FF2B5EF4-FFF2-40B4-BE49-F238E27FC236}">
                <a16:creationId xmlns:a16="http://schemas.microsoft.com/office/drawing/2014/main" id="{7327A914-7E4B-4A78-A7A8-2B183988055F}"/>
              </a:ext>
            </a:extLst>
          </p:cNvPr>
          <p:cNvSpPr txBox="1"/>
          <p:nvPr/>
        </p:nvSpPr>
        <p:spPr>
          <a:xfrm>
            <a:off x="1220984" y="1506265"/>
            <a:ext cx="835200" cy="242374"/>
          </a:xfrm>
          <a:prstGeom prst="rect">
            <a:avLst/>
          </a:prstGeom>
          <a:noFill/>
        </p:spPr>
        <p:txBody>
          <a:bodyPr wrap="square" rtlCol="0">
            <a:spAutoFit/>
          </a:bodyPr>
          <a:lstStyle/>
          <a:p>
            <a:pPr algn="r"/>
            <a:r>
              <a:rPr lang="en-US" sz="975" b="1" dirty="0">
                <a:solidFill>
                  <a:schemeClr val="bg1"/>
                </a:solidFill>
              </a:rPr>
              <a:t>ENGLISH</a:t>
            </a:r>
            <a:endParaRPr lang="en-GB" sz="975" b="1" dirty="0">
              <a:solidFill>
                <a:schemeClr val="bg1"/>
              </a:solidFill>
            </a:endParaRPr>
          </a:p>
        </p:txBody>
      </p:sp>
      <p:pic>
        <p:nvPicPr>
          <p:cNvPr id="36" name="Picture 35">
            <a:extLst>
              <a:ext uri="{FF2B5EF4-FFF2-40B4-BE49-F238E27FC236}">
                <a16:creationId xmlns:a16="http://schemas.microsoft.com/office/drawing/2014/main" id="{8EFB4DA6-B0C8-40A0-9658-92E67EE644EC}"/>
              </a:ext>
            </a:extLst>
          </p:cNvPr>
          <p:cNvPicPr>
            <a:picLocks noChangeAspect="1"/>
          </p:cNvPicPr>
          <p:nvPr/>
        </p:nvPicPr>
        <p:blipFill>
          <a:blip r:embed="rId4"/>
          <a:stretch>
            <a:fillRect/>
          </a:stretch>
        </p:blipFill>
        <p:spPr>
          <a:xfrm>
            <a:off x="2992281" y="1794844"/>
            <a:ext cx="1153316" cy="247671"/>
          </a:xfrm>
          <a:prstGeom prst="rect">
            <a:avLst/>
          </a:prstGeom>
        </p:spPr>
      </p:pic>
      <p:pic>
        <p:nvPicPr>
          <p:cNvPr id="37" name="Picture 36">
            <a:extLst>
              <a:ext uri="{FF2B5EF4-FFF2-40B4-BE49-F238E27FC236}">
                <a16:creationId xmlns:a16="http://schemas.microsoft.com/office/drawing/2014/main" id="{F6A906BF-7CD9-49CF-8AE7-148C4AD7B79C}"/>
              </a:ext>
            </a:extLst>
          </p:cNvPr>
          <p:cNvPicPr>
            <a:picLocks noChangeAspect="1"/>
          </p:cNvPicPr>
          <p:nvPr/>
        </p:nvPicPr>
        <p:blipFill>
          <a:blip r:embed="rId4"/>
          <a:stretch>
            <a:fillRect/>
          </a:stretch>
        </p:blipFill>
        <p:spPr>
          <a:xfrm>
            <a:off x="6420209" y="2728969"/>
            <a:ext cx="491743" cy="247671"/>
          </a:xfrm>
          <a:prstGeom prst="rect">
            <a:avLst/>
          </a:prstGeom>
        </p:spPr>
      </p:pic>
      <p:sp>
        <p:nvSpPr>
          <p:cNvPr id="40" name="TextBox 39">
            <a:extLst>
              <a:ext uri="{FF2B5EF4-FFF2-40B4-BE49-F238E27FC236}">
                <a16:creationId xmlns:a16="http://schemas.microsoft.com/office/drawing/2014/main" id="{939B9080-EA0F-45A5-8BB1-C668E8DF89F6}"/>
              </a:ext>
            </a:extLst>
          </p:cNvPr>
          <p:cNvSpPr txBox="1"/>
          <p:nvPr/>
        </p:nvSpPr>
        <p:spPr>
          <a:xfrm>
            <a:off x="3035985" y="1792950"/>
            <a:ext cx="1142609" cy="242374"/>
          </a:xfrm>
          <a:prstGeom prst="rect">
            <a:avLst/>
          </a:prstGeom>
          <a:noFill/>
        </p:spPr>
        <p:txBody>
          <a:bodyPr wrap="square" rtlCol="0">
            <a:spAutoFit/>
          </a:bodyPr>
          <a:lstStyle/>
          <a:p>
            <a:pPr algn="r"/>
            <a:r>
              <a:rPr lang="en-US" sz="975" b="1" dirty="0">
                <a:solidFill>
                  <a:schemeClr val="bg1"/>
                </a:solidFill>
              </a:rPr>
              <a:t>MATHEMATICS</a:t>
            </a:r>
            <a:endParaRPr lang="en-GB" sz="975" b="1" dirty="0">
              <a:solidFill>
                <a:schemeClr val="bg1"/>
              </a:solidFill>
            </a:endParaRPr>
          </a:p>
        </p:txBody>
      </p:sp>
      <p:sp>
        <p:nvSpPr>
          <p:cNvPr id="42" name="TextBox 41">
            <a:extLst>
              <a:ext uri="{FF2B5EF4-FFF2-40B4-BE49-F238E27FC236}">
                <a16:creationId xmlns:a16="http://schemas.microsoft.com/office/drawing/2014/main" id="{9835012C-E248-476E-98E5-B0FBE0B6D680}"/>
              </a:ext>
            </a:extLst>
          </p:cNvPr>
          <p:cNvSpPr txBox="1"/>
          <p:nvPr/>
        </p:nvSpPr>
        <p:spPr>
          <a:xfrm>
            <a:off x="6588609" y="2727308"/>
            <a:ext cx="337546" cy="242374"/>
          </a:xfrm>
          <a:prstGeom prst="rect">
            <a:avLst/>
          </a:prstGeom>
          <a:noFill/>
        </p:spPr>
        <p:txBody>
          <a:bodyPr wrap="square" rtlCol="0">
            <a:spAutoFit/>
          </a:bodyPr>
          <a:lstStyle/>
          <a:p>
            <a:pPr algn="r"/>
            <a:r>
              <a:rPr lang="en-US" sz="975" b="1" dirty="0">
                <a:solidFill>
                  <a:schemeClr val="bg1"/>
                </a:solidFill>
              </a:rPr>
              <a:t>RE</a:t>
            </a:r>
            <a:endParaRPr lang="en-GB" sz="975" b="1" dirty="0">
              <a:solidFill>
                <a:schemeClr val="bg1"/>
              </a:solidFill>
            </a:endParaRPr>
          </a:p>
        </p:txBody>
      </p:sp>
      <p:pic>
        <p:nvPicPr>
          <p:cNvPr id="45" name="Picture 44">
            <a:extLst>
              <a:ext uri="{FF2B5EF4-FFF2-40B4-BE49-F238E27FC236}">
                <a16:creationId xmlns:a16="http://schemas.microsoft.com/office/drawing/2014/main" id="{3BB634BC-D462-4225-B115-407652B2E1B8}"/>
              </a:ext>
            </a:extLst>
          </p:cNvPr>
          <p:cNvPicPr>
            <a:picLocks noChangeAspect="1"/>
          </p:cNvPicPr>
          <p:nvPr/>
        </p:nvPicPr>
        <p:blipFill>
          <a:blip r:embed="rId5"/>
          <a:stretch>
            <a:fillRect/>
          </a:stretch>
        </p:blipFill>
        <p:spPr>
          <a:xfrm>
            <a:off x="7017294" y="2691988"/>
            <a:ext cx="2640178" cy="1324788"/>
          </a:xfrm>
          <a:prstGeom prst="rect">
            <a:avLst/>
          </a:prstGeom>
        </p:spPr>
      </p:pic>
      <p:pic>
        <p:nvPicPr>
          <p:cNvPr id="46" name="Picture 45">
            <a:extLst>
              <a:ext uri="{FF2B5EF4-FFF2-40B4-BE49-F238E27FC236}">
                <a16:creationId xmlns:a16="http://schemas.microsoft.com/office/drawing/2014/main" id="{5DC5DDA9-A636-4BE7-84D3-B19CF2D44610}"/>
              </a:ext>
            </a:extLst>
          </p:cNvPr>
          <p:cNvPicPr>
            <a:picLocks noChangeAspect="1"/>
          </p:cNvPicPr>
          <p:nvPr/>
        </p:nvPicPr>
        <p:blipFill>
          <a:blip r:embed="rId5"/>
          <a:stretch>
            <a:fillRect/>
          </a:stretch>
        </p:blipFill>
        <p:spPr>
          <a:xfrm>
            <a:off x="7050424" y="4082555"/>
            <a:ext cx="2640178" cy="1348565"/>
          </a:xfrm>
          <a:prstGeom prst="rect">
            <a:avLst/>
          </a:prstGeom>
        </p:spPr>
      </p:pic>
      <p:pic>
        <p:nvPicPr>
          <p:cNvPr id="47" name="Picture 46">
            <a:extLst>
              <a:ext uri="{FF2B5EF4-FFF2-40B4-BE49-F238E27FC236}">
                <a16:creationId xmlns:a16="http://schemas.microsoft.com/office/drawing/2014/main" id="{1FF63C65-25F3-4093-8A43-71E537B06E3C}"/>
              </a:ext>
            </a:extLst>
          </p:cNvPr>
          <p:cNvPicPr>
            <a:picLocks noChangeAspect="1"/>
          </p:cNvPicPr>
          <p:nvPr/>
        </p:nvPicPr>
        <p:blipFill>
          <a:blip r:embed="rId5"/>
          <a:stretch>
            <a:fillRect/>
          </a:stretch>
        </p:blipFill>
        <p:spPr>
          <a:xfrm>
            <a:off x="4303862" y="3903862"/>
            <a:ext cx="2640178" cy="1213608"/>
          </a:xfrm>
          <a:prstGeom prst="rect">
            <a:avLst/>
          </a:prstGeom>
        </p:spPr>
      </p:pic>
      <p:pic>
        <p:nvPicPr>
          <p:cNvPr id="48" name="Picture 47">
            <a:extLst>
              <a:ext uri="{FF2B5EF4-FFF2-40B4-BE49-F238E27FC236}">
                <a16:creationId xmlns:a16="http://schemas.microsoft.com/office/drawing/2014/main" id="{9DFE1AE1-408D-4885-8082-7D2320A7DE21}"/>
              </a:ext>
            </a:extLst>
          </p:cNvPr>
          <p:cNvPicPr>
            <a:picLocks noChangeAspect="1"/>
          </p:cNvPicPr>
          <p:nvPr/>
        </p:nvPicPr>
        <p:blipFill>
          <a:blip r:embed="rId6"/>
          <a:stretch>
            <a:fillRect/>
          </a:stretch>
        </p:blipFill>
        <p:spPr>
          <a:xfrm>
            <a:off x="9016626" y="2732069"/>
            <a:ext cx="614365" cy="247671"/>
          </a:xfrm>
          <a:prstGeom prst="rect">
            <a:avLst/>
          </a:prstGeom>
        </p:spPr>
      </p:pic>
      <p:pic>
        <p:nvPicPr>
          <p:cNvPr id="49" name="Picture 48">
            <a:extLst>
              <a:ext uri="{FF2B5EF4-FFF2-40B4-BE49-F238E27FC236}">
                <a16:creationId xmlns:a16="http://schemas.microsoft.com/office/drawing/2014/main" id="{8F4BF5C8-3A52-4F28-8165-9AE94547153B}"/>
              </a:ext>
            </a:extLst>
          </p:cNvPr>
          <p:cNvPicPr>
            <a:picLocks noChangeAspect="1"/>
          </p:cNvPicPr>
          <p:nvPr/>
        </p:nvPicPr>
        <p:blipFill>
          <a:blip r:embed="rId6"/>
          <a:stretch>
            <a:fillRect/>
          </a:stretch>
        </p:blipFill>
        <p:spPr>
          <a:xfrm>
            <a:off x="5240102" y="3977558"/>
            <a:ext cx="1721695" cy="247671"/>
          </a:xfrm>
          <a:prstGeom prst="rect">
            <a:avLst/>
          </a:prstGeom>
        </p:spPr>
      </p:pic>
      <p:pic>
        <p:nvPicPr>
          <p:cNvPr id="50" name="Picture 49">
            <a:extLst>
              <a:ext uri="{FF2B5EF4-FFF2-40B4-BE49-F238E27FC236}">
                <a16:creationId xmlns:a16="http://schemas.microsoft.com/office/drawing/2014/main" id="{27ECBFFA-F669-4F09-BD38-553487A6CB8D}"/>
              </a:ext>
            </a:extLst>
          </p:cNvPr>
          <p:cNvPicPr>
            <a:picLocks noChangeAspect="1"/>
          </p:cNvPicPr>
          <p:nvPr/>
        </p:nvPicPr>
        <p:blipFill>
          <a:blip r:embed="rId6"/>
          <a:stretch>
            <a:fillRect/>
          </a:stretch>
        </p:blipFill>
        <p:spPr>
          <a:xfrm>
            <a:off x="8900566" y="4147349"/>
            <a:ext cx="736615" cy="247671"/>
          </a:xfrm>
          <a:prstGeom prst="rect">
            <a:avLst/>
          </a:prstGeom>
        </p:spPr>
      </p:pic>
      <p:pic>
        <p:nvPicPr>
          <p:cNvPr id="51" name="Picture 50">
            <a:extLst>
              <a:ext uri="{FF2B5EF4-FFF2-40B4-BE49-F238E27FC236}">
                <a16:creationId xmlns:a16="http://schemas.microsoft.com/office/drawing/2014/main" id="{547400CB-98A0-4064-B430-BAFF350FD82B}"/>
              </a:ext>
            </a:extLst>
          </p:cNvPr>
          <p:cNvPicPr>
            <a:picLocks noChangeAspect="1"/>
          </p:cNvPicPr>
          <p:nvPr/>
        </p:nvPicPr>
        <p:blipFill>
          <a:blip r:embed="rId6"/>
          <a:stretch>
            <a:fillRect/>
          </a:stretch>
        </p:blipFill>
        <p:spPr>
          <a:xfrm>
            <a:off x="1840268" y="5663861"/>
            <a:ext cx="525333" cy="247671"/>
          </a:xfrm>
          <a:prstGeom prst="rect">
            <a:avLst/>
          </a:prstGeom>
        </p:spPr>
      </p:pic>
      <p:sp>
        <p:nvSpPr>
          <p:cNvPr id="56" name="TextBox 55">
            <a:extLst>
              <a:ext uri="{FF2B5EF4-FFF2-40B4-BE49-F238E27FC236}">
                <a16:creationId xmlns:a16="http://schemas.microsoft.com/office/drawing/2014/main" id="{5921C644-530F-4FE5-98B1-21D2AAF1AC42}"/>
              </a:ext>
            </a:extLst>
          </p:cNvPr>
          <p:cNvSpPr txBox="1"/>
          <p:nvPr/>
        </p:nvSpPr>
        <p:spPr>
          <a:xfrm>
            <a:off x="9150911" y="2732726"/>
            <a:ext cx="495343" cy="242374"/>
          </a:xfrm>
          <a:prstGeom prst="rect">
            <a:avLst/>
          </a:prstGeom>
          <a:noFill/>
        </p:spPr>
        <p:txBody>
          <a:bodyPr wrap="square" rtlCol="0">
            <a:spAutoFit/>
          </a:bodyPr>
          <a:lstStyle/>
          <a:p>
            <a:pPr algn="r"/>
            <a:r>
              <a:rPr lang="en-US" sz="975" b="1" dirty="0">
                <a:solidFill>
                  <a:schemeClr val="bg1"/>
                </a:solidFill>
              </a:rPr>
              <a:t>PSHE</a:t>
            </a:r>
            <a:endParaRPr lang="en-GB" sz="975" b="1" dirty="0">
              <a:solidFill>
                <a:schemeClr val="bg1"/>
              </a:solidFill>
            </a:endParaRPr>
          </a:p>
        </p:txBody>
      </p:sp>
      <p:sp>
        <p:nvSpPr>
          <p:cNvPr id="57" name="TextBox 56">
            <a:extLst>
              <a:ext uri="{FF2B5EF4-FFF2-40B4-BE49-F238E27FC236}">
                <a16:creationId xmlns:a16="http://schemas.microsoft.com/office/drawing/2014/main" id="{49D3F9CA-546A-4034-B270-D0BA958BE1F5}"/>
              </a:ext>
            </a:extLst>
          </p:cNvPr>
          <p:cNvSpPr txBox="1"/>
          <p:nvPr/>
        </p:nvSpPr>
        <p:spPr>
          <a:xfrm>
            <a:off x="8996225" y="4152646"/>
            <a:ext cx="676570" cy="242374"/>
          </a:xfrm>
          <a:prstGeom prst="rect">
            <a:avLst/>
          </a:prstGeom>
          <a:noFill/>
        </p:spPr>
        <p:txBody>
          <a:bodyPr wrap="square" rtlCol="0">
            <a:spAutoFit/>
          </a:bodyPr>
          <a:lstStyle/>
          <a:p>
            <a:pPr algn="r"/>
            <a:r>
              <a:rPr lang="en-US" sz="975" b="1" dirty="0">
                <a:solidFill>
                  <a:schemeClr val="bg1"/>
                </a:solidFill>
              </a:rPr>
              <a:t>MUSIC</a:t>
            </a:r>
            <a:endParaRPr lang="en-GB" sz="975" b="1" dirty="0">
              <a:solidFill>
                <a:schemeClr val="bg1"/>
              </a:solidFill>
            </a:endParaRPr>
          </a:p>
        </p:txBody>
      </p:sp>
      <p:sp>
        <p:nvSpPr>
          <p:cNvPr id="58" name="TextBox 57">
            <a:extLst>
              <a:ext uri="{FF2B5EF4-FFF2-40B4-BE49-F238E27FC236}">
                <a16:creationId xmlns:a16="http://schemas.microsoft.com/office/drawing/2014/main" id="{B956333B-4BA1-458A-B1BB-1B8CA983E209}"/>
              </a:ext>
            </a:extLst>
          </p:cNvPr>
          <p:cNvSpPr txBox="1"/>
          <p:nvPr/>
        </p:nvSpPr>
        <p:spPr>
          <a:xfrm>
            <a:off x="5319668" y="3974051"/>
            <a:ext cx="1662111" cy="242374"/>
          </a:xfrm>
          <a:prstGeom prst="rect">
            <a:avLst/>
          </a:prstGeom>
          <a:noFill/>
        </p:spPr>
        <p:txBody>
          <a:bodyPr wrap="square" rtlCol="0">
            <a:spAutoFit/>
          </a:bodyPr>
          <a:lstStyle/>
          <a:p>
            <a:pPr algn="r"/>
            <a:r>
              <a:rPr lang="en-US" sz="975" b="1" dirty="0">
                <a:solidFill>
                  <a:schemeClr val="bg1"/>
                </a:solidFill>
              </a:rPr>
              <a:t>E-SAFETY &amp; COMPUTING</a:t>
            </a:r>
            <a:endParaRPr lang="en-GB" sz="975" b="1" dirty="0">
              <a:solidFill>
                <a:schemeClr val="bg1"/>
              </a:solidFill>
            </a:endParaRPr>
          </a:p>
        </p:txBody>
      </p:sp>
      <p:sp>
        <p:nvSpPr>
          <p:cNvPr id="60" name="TextBox 59">
            <a:extLst>
              <a:ext uri="{FF2B5EF4-FFF2-40B4-BE49-F238E27FC236}">
                <a16:creationId xmlns:a16="http://schemas.microsoft.com/office/drawing/2014/main" id="{C7479758-9A6C-49A5-B9DE-CFD0DFA14A92}"/>
              </a:ext>
            </a:extLst>
          </p:cNvPr>
          <p:cNvSpPr txBox="1"/>
          <p:nvPr/>
        </p:nvSpPr>
        <p:spPr>
          <a:xfrm>
            <a:off x="1893228" y="5663861"/>
            <a:ext cx="508564" cy="242374"/>
          </a:xfrm>
          <a:prstGeom prst="rect">
            <a:avLst/>
          </a:prstGeom>
          <a:noFill/>
        </p:spPr>
        <p:txBody>
          <a:bodyPr wrap="square" rtlCol="0">
            <a:spAutoFit/>
          </a:bodyPr>
          <a:lstStyle/>
          <a:p>
            <a:pPr algn="r"/>
            <a:r>
              <a:rPr lang="en-US" sz="975" b="1" dirty="0">
                <a:solidFill>
                  <a:schemeClr val="bg1"/>
                </a:solidFill>
              </a:rPr>
              <a:t>SMSC</a:t>
            </a:r>
            <a:endParaRPr lang="en-GB" sz="975" b="1" dirty="0">
              <a:solidFill>
                <a:schemeClr val="bg1"/>
              </a:solidFill>
            </a:endParaRPr>
          </a:p>
        </p:txBody>
      </p:sp>
      <p:grpSp>
        <p:nvGrpSpPr>
          <p:cNvPr id="69" name="Group 68">
            <a:extLst>
              <a:ext uri="{FF2B5EF4-FFF2-40B4-BE49-F238E27FC236}">
                <a16:creationId xmlns:a16="http://schemas.microsoft.com/office/drawing/2014/main" id="{33D8120D-B23D-4EE5-B1BB-7816F9DB0E53}"/>
              </a:ext>
            </a:extLst>
          </p:cNvPr>
          <p:cNvGrpSpPr/>
          <p:nvPr/>
        </p:nvGrpSpPr>
        <p:grpSpPr>
          <a:xfrm>
            <a:off x="6745649" y="5611176"/>
            <a:ext cx="453848" cy="259983"/>
            <a:chOff x="6741091" y="5129445"/>
            <a:chExt cx="453848" cy="259983"/>
          </a:xfrm>
        </p:grpSpPr>
        <p:pic>
          <p:nvPicPr>
            <p:cNvPr id="53" name="Picture 52">
              <a:extLst>
                <a:ext uri="{FF2B5EF4-FFF2-40B4-BE49-F238E27FC236}">
                  <a16:creationId xmlns:a16="http://schemas.microsoft.com/office/drawing/2014/main" id="{015F822E-177B-40F4-803D-9B9EA0D0A4D9}"/>
                </a:ext>
              </a:extLst>
            </p:cNvPr>
            <p:cNvPicPr>
              <a:picLocks noChangeAspect="1"/>
            </p:cNvPicPr>
            <p:nvPr/>
          </p:nvPicPr>
          <p:blipFill>
            <a:blip r:embed="rId6"/>
            <a:stretch>
              <a:fillRect/>
            </a:stretch>
          </p:blipFill>
          <p:spPr>
            <a:xfrm>
              <a:off x="6741091" y="5141757"/>
              <a:ext cx="444607" cy="247671"/>
            </a:xfrm>
            <a:prstGeom prst="rect">
              <a:avLst/>
            </a:prstGeom>
          </p:spPr>
        </p:pic>
        <p:sp>
          <p:nvSpPr>
            <p:cNvPr id="62" name="TextBox 61">
              <a:extLst>
                <a:ext uri="{FF2B5EF4-FFF2-40B4-BE49-F238E27FC236}">
                  <a16:creationId xmlns:a16="http://schemas.microsoft.com/office/drawing/2014/main" id="{A287CF4E-642A-49F1-82DF-DF4EB3CB9267}"/>
                </a:ext>
              </a:extLst>
            </p:cNvPr>
            <p:cNvSpPr txBox="1"/>
            <p:nvPr/>
          </p:nvSpPr>
          <p:spPr>
            <a:xfrm>
              <a:off x="6834742" y="5129445"/>
              <a:ext cx="360197" cy="242374"/>
            </a:xfrm>
            <a:prstGeom prst="rect">
              <a:avLst/>
            </a:prstGeom>
            <a:noFill/>
          </p:spPr>
          <p:txBody>
            <a:bodyPr wrap="square" rtlCol="0">
              <a:spAutoFit/>
            </a:bodyPr>
            <a:lstStyle/>
            <a:p>
              <a:pPr algn="r"/>
              <a:r>
                <a:rPr lang="en-US" sz="975" b="1" dirty="0">
                  <a:solidFill>
                    <a:schemeClr val="bg1"/>
                  </a:solidFill>
                </a:rPr>
                <a:t>PE</a:t>
              </a:r>
              <a:endParaRPr lang="en-GB" sz="975" b="1" dirty="0">
                <a:solidFill>
                  <a:schemeClr val="bg1"/>
                </a:solidFill>
              </a:endParaRPr>
            </a:p>
          </p:txBody>
        </p:sp>
      </p:grpSp>
      <p:grpSp>
        <p:nvGrpSpPr>
          <p:cNvPr id="70" name="Group 69">
            <a:extLst>
              <a:ext uri="{FF2B5EF4-FFF2-40B4-BE49-F238E27FC236}">
                <a16:creationId xmlns:a16="http://schemas.microsoft.com/office/drawing/2014/main" id="{5B91DE4B-AA87-41EB-A4B0-CC40D6252A00}"/>
              </a:ext>
            </a:extLst>
          </p:cNvPr>
          <p:cNvGrpSpPr/>
          <p:nvPr/>
        </p:nvGrpSpPr>
        <p:grpSpPr>
          <a:xfrm>
            <a:off x="8867363" y="5617198"/>
            <a:ext cx="858828" cy="253961"/>
            <a:chOff x="8850601" y="5130289"/>
            <a:chExt cx="858828" cy="253961"/>
          </a:xfrm>
        </p:grpSpPr>
        <p:pic>
          <p:nvPicPr>
            <p:cNvPr id="54" name="Picture 53">
              <a:extLst>
                <a:ext uri="{FF2B5EF4-FFF2-40B4-BE49-F238E27FC236}">
                  <a16:creationId xmlns:a16="http://schemas.microsoft.com/office/drawing/2014/main" id="{2C01E45C-0128-4466-A1B7-84F6AC48D090}"/>
                </a:ext>
              </a:extLst>
            </p:cNvPr>
            <p:cNvPicPr>
              <a:picLocks noChangeAspect="1"/>
            </p:cNvPicPr>
            <p:nvPr/>
          </p:nvPicPr>
          <p:blipFill>
            <a:blip r:embed="rId6"/>
            <a:stretch>
              <a:fillRect/>
            </a:stretch>
          </p:blipFill>
          <p:spPr>
            <a:xfrm>
              <a:off x="8850601" y="5136579"/>
              <a:ext cx="757805" cy="247671"/>
            </a:xfrm>
            <a:prstGeom prst="rect">
              <a:avLst/>
            </a:prstGeom>
          </p:spPr>
        </p:pic>
        <p:sp>
          <p:nvSpPr>
            <p:cNvPr id="63" name="TextBox 62">
              <a:extLst>
                <a:ext uri="{FF2B5EF4-FFF2-40B4-BE49-F238E27FC236}">
                  <a16:creationId xmlns:a16="http://schemas.microsoft.com/office/drawing/2014/main" id="{9946F9B7-B555-420C-8E37-13F0BA7EBA65}"/>
                </a:ext>
              </a:extLst>
            </p:cNvPr>
            <p:cNvSpPr txBox="1"/>
            <p:nvPr/>
          </p:nvSpPr>
          <p:spPr>
            <a:xfrm>
              <a:off x="9061684" y="5130289"/>
              <a:ext cx="647745" cy="242374"/>
            </a:xfrm>
            <a:prstGeom prst="rect">
              <a:avLst/>
            </a:prstGeom>
            <a:noFill/>
          </p:spPr>
          <p:txBody>
            <a:bodyPr wrap="square" rtlCol="0">
              <a:spAutoFit/>
            </a:bodyPr>
            <a:lstStyle/>
            <a:p>
              <a:r>
                <a:rPr lang="en-US" sz="975" b="1" dirty="0">
                  <a:solidFill>
                    <a:schemeClr val="bg1"/>
                  </a:solidFill>
                </a:rPr>
                <a:t>FRENCH</a:t>
              </a:r>
              <a:endParaRPr lang="en-GB" sz="975" b="1" dirty="0">
                <a:solidFill>
                  <a:schemeClr val="bg1"/>
                </a:solidFill>
              </a:endParaRPr>
            </a:p>
          </p:txBody>
        </p:sp>
      </p:grpSp>
      <p:sp>
        <p:nvSpPr>
          <p:cNvPr id="65" name="TextBox 64">
            <a:extLst>
              <a:ext uri="{FF2B5EF4-FFF2-40B4-BE49-F238E27FC236}">
                <a16:creationId xmlns:a16="http://schemas.microsoft.com/office/drawing/2014/main" id="{0A374F86-175C-47D0-8C78-B1351CAA25B7}"/>
              </a:ext>
            </a:extLst>
          </p:cNvPr>
          <p:cNvSpPr txBox="1"/>
          <p:nvPr/>
        </p:nvSpPr>
        <p:spPr>
          <a:xfrm>
            <a:off x="51893" y="275546"/>
            <a:ext cx="2141606" cy="1015663"/>
          </a:xfrm>
          <a:prstGeom prst="rect">
            <a:avLst/>
          </a:prstGeom>
          <a:noFill/>
        </p:spPr>
        <p:txBody>
          <a:bodyPr wrap="square" rtlCol="0">
            <a:spAutoFit/>
          </a:bodyPr>
          <a:lstStyle/>
          <a:p>
            <a:pPr algn="ctr"/>
            <a:r>
              <a:rPr lang="en-US" sz="1500" b="1" dirty="0">
                <a:solidFill>
                  <a:schemeClr val="bg1"/>
                </a:solidFill>
              </a:rPr>
              <a:t>Emperors and Empires</a:t>
            </a:r>
          </a:p>
          <a:p>
            <a:pPr algn="ctr"/>
            <a:r>
              <a:rPr lang="en-US" sz="1500" b="1" dirty="0">
                <a:solidFill>
                  <a:schemeClr val="bg1"/>
                </a:solidFill>
              </a:rPr>
              <a:t>Years 3&amp;4</a:t>
            </a:r>
          </a:p>
          <a:p>
            <a:pPr algn="ctr"/>
            <a:r>
              <a:rPr lang="en-US" sz="1500" b="1" dirty="0">
                <a:solidFill>
                  <a:schemeClr val="bg1"/>
                </a:solidFill>
              </a:rPr>
              <a:t>Summer Term </a:t>
            </a:r>
          </a:p>
          <a:p>
            <a:pPr algn="ctr"/>
            <a:r>
              <a:rPr lang="en-US" sz="1500" b="1" dirty="0">
                <a:solidFill>
                  <a:schemeClr val="bg1"/>
                </a:solidFill>
              </a:rPr>
              <a:t>1</a:t>
            </a:r>
          </a:p>
        </p:txBody>
      </p:sp>
      <p:grpSp>
        <p:nvGrpSpPr>
          <p:cNvPr id="68" name="Group 67">
            <a:extLst>
              <a:ext uri="{FF2B5EF4-FFF2-40B4-BE49-F238E27FC236}">
                <a16:creationId xmlns:a16="http://schemas.microsoft.com/office/drawing/2014/main" id="{D09C919F-C3BB-4ED5-84D6-BD51CEED735E}"/>
              </a:ext>
            </a:extLst>
          </p:cNvPr>
          <p:cNvGrpSpPr/>
          <p:nvPr/>
        </p:nvGrpSpPr>
        <p:grpSpPr>
          <a:xfrm>
            <a:off x="4252480" y="5238630"/>
            <a:ext cx="516051" cy="249831"/>
            <a:chOff x="4187242" y="5129445"/>
            <a:chExt cx="516051" cy="249831"/>
          </a:xfrm>
        </p:grpSpPr>
        <p:pic>
          <p:nvPicPr>
            <p:cNvPr id="66" name="Picture 65">
              <a:extLst>
                <a:ext uri="{FF2B5EF4-FFF2-40B4-BE49-F238E27FC236}">
                  <a16:creationId xmlns:a16="http://schemas.microsoft.com/office/drawing/2014/main" id="{94A54CD9-AA80-4B8A-9321-8144278466AF}"/>
                </a:ext>
              </a:extLst>
            </p:cNvPr>
            <p:cNvPicPr>
              <a:picLocks noChangeAspect="1"/>
            </p:cNvPicPr>
            <p:nvPr/>
          </p:nvPicPr>
          <p:blipFill>
            <a:blip r:embed="rId6"/>
            <a:stretch>
              <a:fillRect/>
            </a:stretch>
          </p:blipFill>
          <p:spPr>
            <a:xfrm>
              <a:off x="4200828" y="5131605"/>
              <a:ext cx="502465" cy="247671"/>
            </a:xfrm>
            <a:prstGeom prst="rect">
              <a:avLst/>
            </a:prstGeom>
          </p:spPr>
        </p:pic>
        <p:sp>
          <p:nvSpPr>
            <p:cNvPr id="67" name="TextBox 66">
              <a:extLst>
                <a:ext uri="{FF2B5EF4-FFF2-40B4-BE49-F238E27FC236}">
                  <a16:creationId xmlns:a16="http://schemas.microsoft.com/office/drawing/2014/main" id="{326F14C9-7F9E-4247-B96F-D35BC629E865}"/>
                </a:ext>
              </a:extLst>
            </p:cNvPr>
            <p:cNvSpPr txBox="1"/>
            <p:nvPr/>
          </p:nvSpPr>
          <p:spPr>
            <a:xfrm>
              <a:off x="4187242" y="5129445"/>
              <a:ext cx="511431" cy="242374"/>
            </a:xfrm>
            <a:prstGeom prst="rect">
              <a:avLst/>
            </a:prstGeom>
            <a:noFill/>
          </p:spPr>
          <p:txBody>
            <a:bodyPr wrap="square" rtlCol="0">
              <a:spAutoFit/>
            </a:bodyPr>
            <a:lstStyle/>
            <a:p>
              <a:pPr algn="r"/>
              <a:r>
                <a:rPr lang="en-US" sz="975" b="1" dirty="0">
                  <a:solidFill>
                    <a:schemeClr val="bg1"/>
                  </a:solidFill>
                </a:rPr>
                <a:t>ART</a:t>
              </a:r>
              <a:endParaRPr lang="en-GB" sz="975" b="1" dirty="0">
                <a:solidFill>
                  <a:schemeClr val="bg1"/>
                </a:solidFill>
              </a:endParaRPr>
            </a:p>
          </p:txBody>
        </p:sp>
      </p:grpSp>
      <p:sp>
        <p:nvSpPr>
          <p:cNvPr id="41" name="TextBox 40">
            <a:extLst>
              <a:ext uri="{FF2B5EF4-FFF2-40B4-BE49-F238E27FC236}">
                <a16:creationId xmlns:a16="http://schemas.microsoft.com/office/drawing/2014/main" id="{4D855731-983B-4A04-AF5D-C6417EFFC79A}"/>
              </a:ext>
            </a:extLst>
          </p:cNvPr>
          <p:cNvSpPr txBox="1"/>
          <p:nvPr/>
        </p:nvSpPr>
        <p:spPr>
          <a:xfrm>
            <a:off x="4406791" y="636280"/>
            <a:ext cx="5266004" cy="1938992"/>
          </a:xfrm>
          <a:prstGeom prst="rect">
            <a:avLst/>
          </a:prstGeom>
          <a:noFill/>
        </p:spPr>
        <p:txBody>
          <a:bodyPr wrap="square" rtlCol="0">
            <a:spAutoFit/>
          </a:bodyPr>
          <a:lstStyle/>
          <a:p>
            <a:r>
              <a:rPr lang="en-US" sz="1000" dirty="0"/>
              <a:t>As </a:t>
            </a:r>
            <a:r>
              <a:rPr lang="en-US" sz="1000" b="1" dirty="0"/>
              <a:t>Historians</a:t>
            </a:r>
            <a:r>
              <a:rPr lang="en-US" sz="1000" dirty="0"/>
              <a:t>, We will look at </a:t>
            </a:r>
            <a:r>
              <a:rPr lang="en-GB" sz="1000" dirty="0"/>
              <a:t>how the Roman Empire started and what made the Roman Army so great. We will research some of the famous Romans such as Cleopatra, Julius Caesar and famous celts such as Boudicca. Finally, we will learn about what the </a:t>
            </a:r>
            <a:r>
              <a:rPr lang="en-GB" sz="1000" b="0" i="0" dirty="0">
                <a:solidFill>
                  <a:srgbClr val="303030"/>
                </a:solidFill>
                <a:effectLst/>
              </a:rPr>
              <a:t>what the Romans did for 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303030"/>
                </a:solidFill>
                <a:effectLst/>
                <a:uLnTx/>
                <a:uFillTx/>
                <a:latin typeface="Calibri" panose="020F0502020204030204"/>
                <a:ea typeface="+mn-ea"/>
                <a:cs typeface="+mn-cs"/>
              </a:rPr>
              <a:t>As Geographers, </a:t>
            </a:r>
            <a:r>
              <a:rPr kumimoji="0" lang="en-GB" sz="1000" b="0" i="0" u="none" strike="noStrike" kern="1200" cap="none" spc="0" normalizeH="0" baseline="0" noProof="0" dirty="0">
                <a:ln>
                  <a:noFill/>
                </a:ln>
                <a:solidFill>
                  <a:srgbClr val="303030"/>
                </a:solidFill>
                <a:effectLst/>
                <a:uLnTx/>
                <a:uFillTx/>
                <a:latin typeface="Calibri" panose="020F0502020204030204"/>
                <a:ea typeface="+mn-ea"/>
                <a:cs typeface="+mn-cs"/>
              </a:rPr>
              <a:t>we will learn how far the Roman Empire spread and look at the planning of a Roman town.</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000" b="1" dirty="0">
                <a:solidFill>
                  <a:srgbClr val="303030"/>
                </a:solidFill>
                <a:latin typeface="Calibri" panose="020F0502020204030204"/>
              </a:rPr>
              <a:t>As Scientists, </a:t>
            </a:r>
            <a:r>
              <a:rPr lang="en-GB" sz="1000" b="0" i="0" dirty="0">
                <a:solidFill>
                  <a:srgbClr val="464647"/>
                </a:solidFill>
                <a:effectLst/>
                <a:latin typeface="Karla Variable"/>
              </a:rPr>
              <a:t>we will learn about the requirements of plants for growth and survival,  describe the parts of flowering plants and relate structure to function, including the roots and stem for transporting water, leaves for making food and the flower for reproduction.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000" u="none" strike="noStrike" kern="1200" cap="none" spc="0" normalizeH="0" baseline="0" noProof="0" dirty="0">
                <a:ln>
                  <a:noFill/>
                </a:ln>
                <a:solidFill>
                  <a:srgbClr val="464647"/>
                </a:solidFill>
                <a:uLnTx/>
                <a:uFillTx/>
                <a:latin typeface="Karla Variable"/>
                <a:ea typeface="+mn-ea"/>
                <a:cs typeface="+mn-cs"/>
              </a:rPr>
              <a:t>We will also learn </a:t>
            </a:r>
            <a:r>
              <a:rPr lang="en-GB" sz="1000" b="0" i="0" dirty="0">
                <a:solidFill>
                  <a:srgbClr val="464647"/>
                </a:solidFill>
                <a:effectLst/>
                <a:latin typeface="Karla Variable"/>
              </a:rPr>
              <a:t>about light and dark. We will investigate the phenomena of reflections and shadows, looking for patterns in collected data. The risks associated with the Sun are also explored.</a:t>
            </a:r>
            <a:r>
              <a:rPr kumimoji="0" lang="en-GB" sz="1000" u="none" strike="noStrike" kern="1200" cap="none" spc="0" normalizeH="0" baseline="0" noProof="0" dirty="0">
                <a:ln>
                  <a:noFill/>
                </a:ln>
                <a:solidFill>
                  <a:srgbClr val="464647"/>
                </a:solidFill>
                <a:uLnTx/>
                <a:uFillTx/>
                <a:latin typeface="Karla Variable"/>
                <a:ea typeface="+mn-ea"/>
                <a:cs typeface="+mn-cs"/>
              </a:rPr>
              <a:t> </a:t>
            </a:r>
            <a:endParaRPr kumimoji="0" lang="en-GB" sz="1000" b="1" i="0" u="none" strike="noStrike" kern="1200" cap="none" spc="0" normalizeH="0" baseline="0" noProof="0" dirty="0">
              <a:ln>
                <a:noFill/>
              </a:ln>
              <a:solidFill>
                <a:srgbClr val="303030"/>
              </a:solidFill>
              <a:effectLst/>
              <a:uLnTx/>
              <a:uFillTx/>
              <a:latin typeface="Calibri" panose="020F0502020204030204"/>
              <a:ea typeface="+mn-ea"/>
              <a:cs typeface="+mn-cs"/>
            </a:endParaRPr>
          </a:p>
          <a:p>
            <a:r>
              <a:rPr lang="en-US" sz="1000" dirty="0"/>
              <a:t>As </a:t>
            </a:r>
            <a:r>
              <a:rPr lang="en-US" sz="1000" b="1" dirty="0"/>
              <a:t>Design Technologists, </a:t>
            </a:r>
            <a:r>
              <a:rPr lang="en-US" sz="1000" dirty="0"/>
              <a:t>we will create our own weavings.</a:t>
            </a:r>
          </a:p>
        </p:txBody>
      </p:sp>
      <p:sp>
        <p:nvSpPr>
          <p:cNvPr id="43" name="TextBox 42">
            <a:extLst>
              <a:ext uri="{FF2B5EF4-FFF2-40B4-BE49-F238E27FC236}">
                <a16:creationId xmlns:a16="http://schemas.microsoft.com/office/drawing/2014/main" id="{B9A5C11F-27CE-418B-A534-338F374AE5E0}"/>
              </a:ext>
            </a:extLst>
          </p:cNvPr>
          <p:cNvSpPr txBox="1"/>
          <p:nvPr/>
        </p:nvSpPr>
        <p:spPr>
          <a:xfrm>
            <a:off x="4341727" y="2790528"/>
            <a:ext cx="2458915" cy="861774"/>
          </a:xfrm>
          <a:prstGeom prst="rect">
            <a:avLst/>
          </a:prstGeom>
          <a:noFill/>
        </p:spPr>
        <p:txBody>
          <a:bodyPr wrap="square" rtlCol="0">
            <a:spAutoFit/>
          </a:bodyPr>
          <a:lstStyle/>
          <a:p>
            <a:r>
              <a:rPr lang="en-GB" sz="1000" b="1" dirty="0">
                <a:effectLst/>
                <a:latin typeface="Calibri" panose="020F0502020204030204" pitchFamily="34" charset="0"/>
                <a:ea typeface="Calibri" panose="020F0502020204030204" pitchFamily="34" charset="0"/>
                <a:cs typeface="Times New Roman" panose="02020603050405020304" pitchFamily="18" charset="0"/>
              </a:rPr>
              <a:t>What is the Qur’an and why do many Muslims try to learn it by heart?</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000" dirty="0"/>
          </a:p>
          <a:p>
            <a:r>
              <a:rPr lang="en-US" sz="1000" dirty="0"/>
              <a:t>We will be looking at how </a:t>
            </a:r>
            <a:r>
              <a:rPr lang="en-GB" sz="1000" dirty="0">
                <a:effectLst/>
                <a:latin typeface="Calibri" panose="020F0502020204030204" pitchFamily="34" charset="0"/>
                <a:ea typeface="Calibri" panose="020F0502020204030204" pitchFamily="34" charset="0"/>
                <a:cs typeface="Times New Roman" panose="02020603050405020304" pitchFamily="18" charset="0"/>
              </a:rPr>
              <a:t>Angel Jibril dictated the very words of God; therefore how important these are to a Muslim. </a:t>
            </a:r>
            <a:endParaRPr lang="en-US" sz="1000" dirty="0"/>
          </a:p>
        </p:txBody>
      </p:sp>
      <p:sp>
        <p:nvSpPr>
          <p:cNvPr id="44" name="TextBox 43">
            <a:extLst>
              <a:ext uri="{FF2B5EF4-FFF2-40B4-BE49-F238E27FC236}">
                <a16:creationId xmlns:a16="http://schemas.microsoft.com/office/drawing/2014/main" id="{5B5EC213-01E7-4176-9C18-F55FBE4E417F}"/>
              </a:ext>
            </a:extLst>
          </p:cNvPr>
          <p:cNvSpPr txBox="1"/>
          <p:nvPr/>
        </p:nvSpPr>
        <p:spPr>
          <a:xfrm>
            <a:off x="7102796" y="2867238"/>
            <a:ext cx="2458915" cy="975139"/>
          </a:xfrm>
          <a:prstGeom prst="rect">
            <a:avLst/>
          </a:prstGeom>
          <a:noFill/>
        </p:spPr>
        <p:txBody>
          <a:bodyPr wrap="square" rtlCol="0">
            <a:spAutoFit/>
          </a:bodyPr>
          <a:lstStyle/>
          <a:p>
            <a:pPr>
              <a:lnSpc>
                <a:spcPct val="107000"/>
              </a:lnSpc>
              <a:spcAft>
                <a:spcPts val="800"/>
              </a:spcAft>
            </a:pPr>
            <a:r>
              <a:rPr lang="en-GB" sz="1000" b="1" kern="100" dirty="0">
                <a:effectLst/>
                <a:latin typeface="Calibri" panose="020F0502020204030204" pitchFamily="34" charset="0"/>
                <a:ea typeface="Calibri" panose="020F0502020204030204" pitchFamily="34" charset="0"/>
                <a:cs typeface="Times New Roman" panose="02020603050405020304" pitchFamily="18" charset="0"/>
              </a:rPr>
              <a:t>Identity, society and equality </a:t>
            </a:r>
            <a:endParaRPr lang="en-GB" sz="1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000" dirty="0">
                <a:latin typeface="Calibri" panose="020F0502020204030204" pitchFamily="34" charset="0"/>
                <a:ea typeface="Calibri" panose="020F0502020204030204" pitchFamily="34" charset="0"/>
                <a:cs typeface="Times New Roman" panose="02020603050405020304" pitchFamily="18" charset="0"/>
              </a:rPr>
              <a:t>We will be c</a:t>
            </a:r>
            <a:r>
              <a:rPr lang="en-GB" sz="1000" dirty="0">
                <a:effectLst/>
                <a:latin typeface="Calibri" panose="020F0502020204030204" pitchFamily="34" charset="0"/>
                <a:ea typeface="Calibri" panose="020F0502020204030204" pitchFamily="34" charset="0"/>
                <a:cs typeface="Times New Roman" panose="02020603050405020304" pitchFamily="18" charset="0"/>
              </a:rPr>
              <a:t>elebrating difference between each other. We will look at the different communities that we belong to and why we like to be a part of them.</a:t>
            </a:r>
            <a:endParaRPr lang="en-US" sz="1000" dirty="0"/>
          </a:p>
        </p:txBody>
      </p:sp>
      <p:sp>
        <p:nvSpPr>
          <p:cNvPr id="52" name="TextBox 51">
            <a:extLst>
              <a:ext uri="{FF2B5EF4-FFF2-40B4-BE49-F238E27FC236}">
                <a16:creationId xmlns:a16="http://schemas.microsoft.com/office/drawing/2014/main" id="{BEAEAF32-AAFF-4A5D-873B-C70FB674404C}"/>
              </a:ext>
            </a:extLst>
          </p:cNvPr>
          <p:cNvSpPr txBox="1"/>
          <p:nvPr/>
        </p:nvSpPr>
        <p:spPr>
          <a:xfrm>
            <a:off x="28079" y="5902371"/>
            <a:ext cx="2342738" cy="86177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Events in school to support our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SMSC development will include; RE day</a:t>
            </a: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 Pupil </a:t>
            </a:r>
            <a:r>
              <a:rPr kumimoji="0" lang="en-GB" sz="1000" b="0" i="0" u="none" strike="noStrike" kern="1200" cap="none" spc="0" normalizeH="0" baseline="0" noProof="0" err="1">
                <a:ln>
                  <a:noFill/>
                </a:ln>
                <a:solidFill>
                  <a:prstClr val="black"/>
                </a:solidFill>
                <a:effectLst/>
                <a:uLnTx/>
                <a:uFillTx/>
                <a:latin typeface="Calibri" panose="020F0502020204030204"/>
                <a:ea typeface="+mn-ea"/>
                <a:cs typeface="+mn-cs"/>
              </a:rPr>
              <a:t>Voice</a:t>
            </a:r>
            <a:r>
              <a:rPr kumimoji="0" lang="en-GB" sz="1000" b="0" i="0" u="none" strike="noStrike" kern="1200" cap="none" spc="0" normalizeH="0" baseline="0" noProof="0">
                <a:ln>
                  <a:noFill/>
                </a:ln>
                <a:solidFill>
                  <a:prstClr val="black"/>
                </a:solidFill>
                <a:effectLst/>
                <a:uLnTx/>
                <a:uFillTx/>
                <a:latin typeface="Calibri" panose="020F0502020204030204"/>
                <a:ea typeface="+mn-ea"/>
                <a:cs typeface="+mn-cs"/>
              </a:rPr>
              <a:t>, etc</a:t>
            </a: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GB" sz="10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mn-cs"/>
            </a:endParaRPr>
          </a:p>
          <a:p>
            <a:endParaRPr lang="en-GB" sz="1000" dirty="0">
              <a:solidFill>
                <a:srgbClr val="000000"/>
              </a:solidFill>
              <a:latin typeface="Calibri" panose="020F0502020204030204" pitchFamily="34" charset="0"/>
              <a:cs typeface="Calibri" panose="020F0502020204030204" pitchFamily="34" charset="0"/>
            </a:endParaRPr>
          </a:p>
          <a:p>
            <a:endParaRPr lang="en-GB" sz="1000" dirty="0">
              <a:solidFill>
                <a:srgbClr val="000000"/>
              </a:solidFill>
              <a:latin typeface="Calibri" panose="020F0502020204030204" pitchFamily="34" charset="0"/>
              <a:cs typeface="Calibri" panose="020F0502020204030204" pitchFamily="34" charset="0"/>
            </a:endParaRPr>
          </a:p>
        </p:txBody>
      </p:sp>
      <p:sp>
        <p:nvSpPr>
          <p:cNvPr id="55" name="TextBox 54">
            <a:extLst>
              <a:ext uri="{FF2B5EF4-FFF2-40B4-BE49-F238E27FC236}">
                <a16:creationId xmlns:a16="http://schemas.microsoft.com/office/drawing/2014/main" id="{0B3E0BA9-2D90-4E24-8C91-7B4A5FF4118E}"/>
              </a:ext>
            </a:extLst>
          </p:cNvPr>
          <p:cNvSpPr txBox="1"/>
          <p:nvPr/>
        </p:nvSpPr>
        <p:spPr>
          <a:xfrm>
            <a:off x="2251544" y="2113185"/>
            <a:ext cx="1963537" cy="2400657"/>
          </a:xfrm>
          <a:prstGeom prst="rect">
            <a:avLst/>
          </a:prstGeom>
          <a:noFill/>
        </p:spPr>
        <p:txBody>
          <a:bodyPr wrap="square" rtlCol="0">
            <a:spAutoFit/>
          </a:bodyPr>
          <a:lstStyle/>
          <a:p>
            <a:r>
              <a:rPr lang="en-US" sz="1000" b="1" dirty="0"/>
              <a:t>Children will be taught key aspects of the following:</a:t>
            </a:r>
          </a:p>
          <a:p>
            <a:pPr marL="171450" indent="-171450">
              <a:buFont typeface="Arial" panose="020B0604020202020204" pitchFamily="34" charset="0"/>
              <a:buChar char="•"/>
            </a:pPr>
            <a:r>
              <a:rPr lang="en-US" sz="1000" dirty="0"/>
              <a:t>Fractions</a:t>
            </a:r>
          </a:p>
          <a:p>
            <a:pPr marL="171450" indent="-171450">
              <a:buFont typeface="Arial" panose="020B0604020202020204" pitchFamily="34" charset="0"/>
              <a:buChar char="•"/>
            </a:pPr>
            <a:r>
              <a:rPr lang="en-US" sz="1000" dirty="0"/>
              <a:t>Time</a:t>
            </a:r>
          </a:p>
          <a:p>
            <a:pPr marL="171450" indent="-171450">
              <a:buFont typeface="Arial" panose="020B0604020202020204" pitchFamily="34" charset="0"/>
              <a:buChar char="•"/>
            </a:pPr>
            <a:r>
              <a:rPr lang="en-US" sz="1000" dirty="0"/>
              <a:t>Mass and capacity</a:t>
            </a:r>
          </a:p>
          <a:p>
            <a:pPr marL="171450" indent="-171450">
              <a:buFont typeface="Arial" panose="020B0604020202020204" pitchFamily="34" charset="0"/>
              <a:buChar char="•"/>
            </a:pPr>
            <a:r>
              <a:rPr lang="en-US" sz="1000" dirty="0"/>
              <a:t>Shape</a:t>
            </a:r>
          </a:p>
          <a:p>
            <a:pPr marL="171450" indent="-171450">
              <a:buFont typeface="Arial" panose="020B0604020202020204" pitchFamily="34" charset="0"/>
              <a:buChar char="•"/>
            </a:pPr>
            <a:r>
              <a:rPr lang="en-US" sz="1000" dirty="0"/>
              <a:t>Decimals</a:t>
            </a:r>
          </a:p>
          <a:p>
            <a:pPr marL="171450" indent="-171450">
              <a:buFont typeface="Arial" panose="020B0604020202020204" pitchFamily="34" charset="0"/>
              <a:buChar char="•"/>
            </a:pPr>
            <a:r>
              <a:rPr lang="en-US" sz="1000" dirty="0"/>
              <a:t>Position and direction</a:t>
            </a:r>
          </a:p>
          <a:p>
            <a:endParaRPr lang="en-US" sz="1000" dirty="0"/>
          </a:p>
          <a:p>
            <a:r>
              <a:rPr lang="en-US" sz="1000" b="1" dirty="0"/>
              <a:t>How you can help at home:</a:t>
            </a:r>
          </a:p>
          <a:p>
            <a:pPr marL="171450" indent="-171450">
              <a:buFont typeface="Arial" panose="020B0604020202020204" pitchFamily="34" charset="0"/>
              <a:buChar char="•"/>
            </a:pPr>
            <a:r>
              <a:rPr lang="en-US" sz="1000" dirty="0"/>
              <a:t>Ensure your children completes their homework books each week.</a:t>
            </a:r>
          </a:p>
          <a:p>
            <a:endParaRPr lang="en-US" sz="1000" dirty="0"/>
          </a:p>
          <a:p>
            <a:endParaRPr lang="en-US" sz="1000" dirty="0"/>
          </a:p>
        </p:txBody>
      </p:sp>
      <p:sp>
        <p:nvSpPr>
          <p:cNvPr id="59" name="TextBox 58">
            <a:extLst>
              <a:ext uri="{FF2B5EF4-FFF2-40B4-BE49-F238E27FC236}">
                <a16:creationId xmlns:a16="http://schemas.microsoft.com/office/drawing/2014/main" id="{3719C5D5-BCFD-4481-8355-E3B750002573}"/>
              </a:ext>
            </a:extLst>
          </p:cNvPr>
          <p:cNvSpPr txBox="1"/>
          <p:nvPr/>
        </p:nvSpPr>
        <p:spPr>
          <a:xfrm>
            <a:off x="4352287" y="3973753"/>
            <a:ext cx="2458915" cy="1015663"/>
          </a:xfrm>
          <a:prstGeom prst="rect">
            <a:avLst/>
          </a:prstGeom>
          <a:noFill/>
        </p:spPr>
        <p:txBody>
          <a:bodyPr wrap="square" rtlCol="0">
            <a:spAutoFit/>
          </a:bodyPr>
          <a:lstStyle/>
          <a:p>
            <a:r>
              <a:rPr lang="en-GB" sz="1000" b="1" dirty="0"/>
              <a:t>Photo Editing</a:t>
            </a:r>
          </a:p>
          <a:p>
            <a:endParaRPr lang="en-GB" sz="1000" b="1" dirty="0"/>
          </a:p>
          <a:p>
            <a:r>
              <a:rPr lang="en-GB" sz="1000" dirty="0"/>
              <a:t>We will learn how to manipulate digital </a:t>
            </a:r>
          </a:p>
          <a:p>
            <a:r>
              <a:rPr lang="en-GB" sz="1000" dirty="0"/>
              <a:t>images, and reflecting on the impact of the </a:t>
            </a:r>
          </a:p>
          <a:p>
            <a:r>
              <a:rPr lang="en-GB" sz="1000" dirty="0"/>
              <a:t>changes and whether the required purpose is fulfilled,</a:t>
            </a:r>
          </a:p>
        </p:txBody>
      </p:sp>
      <p:sp>
        <p:nvSpPr>
          <p:cNvPr id="61" name="TextBox 60">
            <a:extLst>
              <a:ext uri="{FF2B5EF4-FFF2-40B4-BE49-F238E27FC236}">
                <a16:creationId xmlns:a16="http://schemas.microsoft.com/office/drawing/2014/main" id="{CBD3B849-548D-4343-BA5C-09BD53FCC753}"/>
              </a:ext>
            </a:extLst>
          </p:cNvPr>
          <p:cNvSpPr txBox="1"/>
          <p:nvPr/>
        </p:nvSpPr>
        <p:spPr>
          <a:xfrm>
            <a:off x="4933764" y="5620588"/>
            <a:ext cx="2440342" cy="1169551"/>
          </a:xfrm>
          <a:prstGeom prst="rect">
            <a:avLst/>
          </a:prstGeom>
          <a:noFill/>
        </p:spPr>
        <p:txBody>
          <a:bodyPr wrap="square" rtlCol="0">
            <a:spAutoFit/>
          </a:bodyPr>
          <a:lstStyle/>
          <a:p>
            <a:r>
              <a:rPr lang="en-GB" sz="1000" b="1" dirty="0"/>
              <a:t>Games-Striking and Fielding</a:t>
            </a:r>
            <a:endParaRPr lang="en-GB" sz="1000" dirty="0"/>
          </a:p>
          <a:p>
            <a:r>
              <a:rPr lang="en-US" sz="1000" b="1" dirty="0"/>
              <a:t>&amp; </a:t>
            </a:r>
            <a:r>
              <a:rPr lang="en-GB" sz="1000" b="1" dirty="0"/>
              <a:t>Swimming</a:t>
            </a:r>
          </a:p>
          <a:p>
            <a:r>
              <a:rPr lang="en-GB" sz="1000" dirty="0"/>
              <a:t>In games we will learning skills in cricket and rounders.</a:t>
            </a:r>
          </a:p>
          <a:p>
            <a:r>
              <a:rPr lang="en-GB" sz="1000" dirty="0"/>
              <a:t>We will be swimming at Brize Norton, improving our swimming skills.</a:t>
            </a:r>
            <a:endParaRPr lang="en-US" sz="1000" dirty="0"/>
          </a:p>
          <a:p>
            <a:endParaRPr lang="en-US" sz="1000" dirty="0"/>
          </a:p>
        </p:txBody>
      </p:sp>
      <p:sp>
        <p:nvSpPr>
          <p:cNvPr id="64" name="TextBox 63">
            <a:extLst>
              <a:ext uri="{FF2B5EF4-FFF2-40B4-BE49-F238E27FC236}">
                <a16:creationId xmlns:a16="http://schemas.microsoft.com/office/drawing/2014/main" id="{4D4D4009-CDC6-4ED0-AC70-9D341E66A067}"/>
              </a:ext>
            </a:extLst>
          </p:cNvPr>
          <p:cNvSpPr txBox="1"/>
          <p:nvPr/>
        </p:nvSpPr>
        <p:spPr>
          <a:xfrm>
            <a:off x="7397919" y="5590501"/>
            <a:ext cx="2251062" cy="1169551"/>
          </a:xfrm>
          <a:prstGeom prst="rect">
            <a:avLst/>
          </a:prstGeom>
          <a:noFill/>
        </p:spPr>
        <p:txBody>
          <a:bodyPr wrap="square" rtlCol="0">
            <a:spAutoFit/>
          </a:bodyPr>
          <a:lstStyle/>
          <a:p>
            <a:r>
              <a:rPr lang="en-US" sz="1000" b="1" dirty="0"/>
              <a:t>Bon Appetite!</a:t>
            </a:r>
          </a:p>
          <a:p>
            <a:endParaRPr lang="en-US" sz="1000" b="1" dirty="0"/>
          </a:p>
          <a:p>
            <a:r>
              <a:rPr lang="en-US" sz="1000" dirty="0"/>
              <a:t>We will be looking at the words for some everyday French foods, and buying them in a French market. We will also learn how to say I like … or I don’t like …</a:t>
            </a:r>
          </a:p>
        </p:txBody>
      </p:sp>
      <p:sp>
        <p:nvSpPr>
          <p:cNvPr id="71" name="TextBox 70">
            <a:extLst>
              <a:ext uri="{FF2B5EF4-FFF2-40B4-BE49-F238E27FC236}">
                <a16:creationId xmlns:a16="http://schemas.microsoft.com/office/drawing/2014/main" id="{5492B5FF-90D4-45DE-9E1D-F1CD484B243D}"/>
              </a:ext>
            </a:extLst>
          </p:cNvPr>
          <p:cNvSpPr txBox="1"/>
          <p:nvPr/>
        </p:nvSpPr>
        <p:spPr>
          <a:xfrm>
            <a:off x="73882" y="1931772"/>
            <a:ext cx="2086465" cy="3170099"/>
          </a:xfrm>
          <a:prstGeom prst="rect">
            <a:avLst/>
          </a:prstGeom>
          <a:noFill/>
        </p:spPr>
        <p:txBody>
          <a:bodyPr wrap="square" rtlCol="0">
            <a:spAutoFit/>
          </a:bodyPr>
          <a:lstStyle/>
          <a:p>
            <a:pPr marL="171450" indent="-171450">
              <a:buFont typeface="Arial" panose="020B0604020202020204" pitchFamily="34" charset="0"/>
              <a:buChar char="•"/>
            </a:pPr>
            <a:endParaRPr lang="en-US" sz="1000" b="1" dirty="0"/>
          </a:p>
          <a:p>
            <a:pPr marL="171450" indent="-171450">
              <a:buFont typeface="Arial" panose="020B0604020202020204" pitchFamily="34" charset="0"/>
              <a:buChar char="•"/>
            </a:pPr>
            <a:r>
              <a:rPr lang="en-US" sz="1000" b="1" dirty="0"/>
              <a:t>Biographies</a:t>
            </a:r>
            <a:r>
              <a:rPr lang="en-US" sz="1000"/>
              <a:t>: We </a:t>
            </a:r>
            <a:r>
              <a:rPr lang="en-US" sz="1000" dirty="0"/>
              <a:t>will be writing a biography on one of the most famous Romans – Julius Caesar</a:t>
            </a:r>
          </a:p>
          <a:p>
            <a:pPr marL="171450" indent="-171450">
              <a:buFont typeface="Arial" panose="020B0604020202020204" pitchFamily="34" charset="0"/>
              <a:buChar char="•"/>
            </a:pPr>
            <a:r>
              <a:rPr lang="en-US" sz="1000" b="1" dirty="0"/>
              <a:t>Myths</a:t>
            </a:r>
            <a:r>
              <a:rPr lang="en-US" sz="1000" dirty="0"/>
              <a:t>: We will write a myth based on some of the Roman Gods</a:t>
            </a:r>
          </a:p>
          <a:p>
            <a:pPr marL="171450" indent="-171450">
              <a:buFont typeface="Arial" panose="020B0604020202020204" pitchFamily="34" charset="0"/>
              <a:buChar char="•"/>
            </a:pPr>
            <a:r>
              <a:rPr lang="en-US" sz="1000" b="1" dirty="0"/>
              <a:t>Letters</a:t>
            </a:r>
            <a:r>
              <a:rPr lang="en-US" sz="1000" dirty="0"/>
              <a:t>: </a:t>
            </a:r>
            <a:r>
              <a:rPr lang="en-GB" sz="1000" dirty="0">
                <a:latin typeface="Calibri" panose="020F0502020204030204" pitchFamily="34" charset="0"/>
                <a:cs typeface="Calibri" panose="020F0502020204030204" pitchFamily="34" charset="0"/>
              </a:rPr>
              <a:t> We will be writing letters to our families back in Rome from Hadrian’s Wall.</a:t>
            </a:r>
          </a:p>
          <a:p>
            <a:pPr marL="171450" indent="-171450">
              <a:buFont typeface="Arial" panose="020B0604020202020204" pitchFamily="34" charset="0"/>
              <a:buChar char="•"/>
            </a:pPr>
            <a:r>
              <a:rPr lang="en-US" sz="1000" b="1" dirty="0"/>
              <a:t>Class text:</a:t>
            </a:r>
            <a:r>
              <a:rPr lang="en-US" sz="1000" dirty="0"/>
              <a:t> The Thieves of Ostia by </a:t>
            </a:r>
            <a:r>
              <a:rPr lang="en-GB" sz="1000" dirty="0"/>
              <a:t>Roman Mysteries </a:t>
            </a:r>
          </a:p>
          <a:p>
            <a:pPr marL="171450" indent="-171450">
              <a:buFont typeface="Arial" panose="020B0604020202020204" pitchFamily="34" charset="0"/>
              <a:buChar char="•"/>
            </a:pPr>
            <a:r>
              <a:rPr lang="en-GB" sz="1000" b="1" dirty="0"/>
              <a:t>Poetry – </a:t>
            </a:r>
            <a:r>
              <a:rPr lang="en-GB" sz="1000" dirty="0"/>
              <a:t>We will be writing poetry, learning and then using rhyming couplets </a:t>
            </a:r>
            <a:endParaRPr lang="en-US" sz="1000" b="1" dirty="0"/>
          </a:p>
          <a:p>
            <a:r>
              <a:rPr lang="en-US" sz="1000" b="1" dirty="0"/>
              <a:t>How you can help at home:</a:t>
            </a:r>
          </a:p>
          <a:p>
            <a:pPr marL="171450" indent="-171450">
              <a:buFont typeface="Arial" panose="020B0604020202020204" pitchFamily="34" charset="0"/>
              <a:buChar char="•"/>
            </a:pPr>
            <a:r>
              <a:rPr lang="en-US" sz="1000" dirty="0"/>
              <a:t>Ensure homework is completed</a:t>
            </a:r>
          </a:p>
          <a:p>
            <a:pPr marL="171450" indent="-171450">
              <a:buFont typeface="Arial" panose="020B0604020202020204" pitchFamily="34" charset="0"/>
              <a:buChar char="•"/>
            </a:pPr>
            <a:r>
              <a:rPr lang="en-US" sz="1000" dirty="0"/>
              <a:t>Discuss newly learnt words (spellings)</a:t>
            </a:r>
          </a:p>
          <a:p>
            <a:pPr marL="171450" indent="-171450">
              <a:buFont typeface="Arial" panose="020B0604020202020204" pitchFamily="34" charset="0"/>
              <a:buChar char="•"/>
            </a:pPr>
            <a:r>
              <a:rPr lang="en-US" sz="1000" dirty="0"/>
              <a:t>Encourage your child to read</a:t>
            </a:r>
          </a:p>
        </p:txBody>
      </p:sp>
      <p:sp>
        <p:nvSpPr>
          <p:cNvPr id="72" name="TextBox 71">
            <a:extLst>
              <a:ext uri="{FF2B5EF4-FFF2-40B4-BE49-F238E27FC236}">
                <a16:creationId xmlns:a16="http://schemas.microsoft.com/office/drawing/2014/main" id="{4A93261E-2FB7-40C5-9705-60C67096CB12}"/>
              </a:ext>
            </a:extLst>
          </p:cNvPr>
          <p:cNvSpPr txBox="1"/>
          <p:nvPr/>
        </p:nvSpPr>
        <p:spPr>
          <a:xfrm>
            <a:off x="7144001" y="4145113"/>
            <a:ext cx="2458915" cy="1323439"/>
          </a:xfrm>
          <a:prstGeom prst="rect">
            <a:avLst/>
          </a:prstGeom>
          <a:noFill/>
        </p:spPr>
        <p:txBody>
          <a:bodyPr wrap="square" rtlCol="0">
            <a:spAutoFit/>
          </a:bodyPr>
          <a:lstStyle/>
          <a:p>
            <a:r>
              <a:rPr lang="en-US" sz="1000" b="1" dirty="0"/>
              <a:t>Music </a:t>
            </a:r>
          </a:p>
          <a:p>
            <a:endParaRPr lang="en-US" sz="1000" b="1" dirty="0"/>
          </a:p>
          <a:p>
            <a:r>
              <a:rPr lang="en-GB" sz="1000" dirty="0">
                <a:solidFill>
                  <a:srgbClr val="323636"/>
                </a:solidFill>
                <a:latin typeface="proxima-nova"/>
              </a:rPr>
              <a:t>We will look at the </a:t>
            </a:r>
            <a:r>
              <a:rPr lang="en-GB" sz="1000" kern="100" dirty="0">
                <a:solidFill>
                  <a:srgbClr val="323636"/>
                </a:solidFill>
                <a:latin typeface="Calibri" panose="020F0502020204030204" pitchFamily="34" charset="0"/>
                <a:ea typeface="Calibri" panose="020F0502020204030204" pitchFamily="34" charset="0"/>
                <a:cs typeface="Times New Roman" panose="02020603050405020304" pitchFamily="18" charset="0"/>
              </a:rPr>
              <a:t>a</a:t>
            </a:r>
            <a:r>
              <a:rPr lang="en-GB" sz="1000" kern="100" dirty="0">
                <a:effectLst/>
                <a:latin typeface="Calibri" panose="020F0502020204030204" pitchFamily="34" charset="0"/>
                <a:ea typeface="Calibri" panose="020F0502020204030204" pitchFamily="34" charset="0"/>
                <a:cs typeface="Times New Roman" panose="02020603050405020304" pitchFamily="18" charset="0"/>
              </a:rPr>
              <a:t>dapting and transposing musical motifs (repeated patterns) around the theme of the Romans. This will lead to a composition of different versions of a motif. </a:t>
            </a:r>
            <a:endParaRPr lang="en-US" sz="1000" b="1" dirty="0"/>
          </a:p>
          <a:p>
            <a:endParaRPr lang="en-US" sz="1000" dirty="0"/>
          </a:p>
        </p:txBody>
      </p:sp>
      <p:sp>
        <p:nvSpPr>
          <p:cNvPr id="73" name="TextBox 72">
            <a:extLst>
              <a:ext uri="{FF2B5EF4-FFF2-40B4-BE49-F238E27FC236}">
                <a16:creationId xmlns:a16="http://schemas.microsoft.com/office/drawing/2014/main" id="{0051CF6A-67DC-44F1-8CA4-30B96CB7FBD7}"/>
              </a:ext>
            </a:extLst>
          </p:cNvPr>
          <p:cNvSpPr txBox="1"/>
          <p:nvPr/>
        </p:nvSpPr>
        <p:spPr>
          <a:xfrm>
            <a:off x="2484930" y="5404154"/>
            <a:ext cx="2342738" cy="1169551"/>
          </a:xfrm>
          <a:prstGeom prst="rect">
            <a:avLst/>
          </a:prstGeom>
          <a:noFill/>
        </p:spPr>
        <p:txBody>
          <a:bodyPr wrap="square" rtlCol="0">
            <a:spAutoFit/>
          </a:bodyPr>
          <a:lstStyle/>
          <a:p>
            <a:r>
              <a:rPr lang="en-US" sz="1000" b="1" dirty="0"/>
              <a:t>Artists and Techniques</a:t>
            </a:r>
          </a:p>
          <a:p>
            <a:endParaRPr lang="en-US" sz="1000" b="1" dirty="0"/>
          </a:p>
          <a:p>
            <a:pPr fontAlgn="base"/>
            <a:r>
              <a:rPr lang="en-GB" sz="1000" b="0" i="0" dirty="0">
                <a:solidFill>
                  <a:srgbClr val="464647"/>
                </a:solidFill>
                <a:effectLst/>
                <a:latin typeface="Karla Variable"/>
              </a:rPr>
              <a:t>We will learn about the genre of botanical art. We will create natural weavings, two-colour prints and beautiful and detailed botanical paintings of fruit. We will also design our own mosaics.</a:t>
            </a:r>
            <a:endParaRPr lang="en-US" sz="1000" dirty="0"/>
          </a:p>
        </p:txBody>
      </p:sp>
      <p:pic>
        <p:nvPicPr>
          <p:cNvPr id="3" name="Picture 2">
            <a:extLst>
              <a:ext uri="{FF2B5EF4-FFF2-40B4-BE49-F238E27FC236}">
                <a16:creationId xmlns:a16="http://schemas.microsoft.com/office/drawing/2014/main" id="{E12ADA46-B2EF-13E3-228A-42EA9833A0AE}"/>
              </a:ext>
            </a:extLst>
          </p:cNvPr>
          <p:cNvPicPr>
            <a:picLocks noChangeAspect="1"/>
          </p:cNvPicPr>
          <p:nvPr/>
        </p:nvPicPr>
        <p:blipFill>
          <a:blip r:embed="rId7"/>
          <a:stretch>
            <a:fillRect/>
          </a:stretch>
        </p:blipFill>
        <p:spPr>
          <a:xfrm>
            <a:off x="2529431" y="120603"/>
            <a:ext cx="1486809" cy="1486809"/>
          </a:xfrm>
          <a:prstGeom prst="rect">
            <a:avLst/>
          </a:prstGeom>
        </p:spPr>
      </p:pic>
    </p:spTree>
    <p:extLst>
      <p:ext uri="{BB962C8B-B14F-4D97-AF65-F5344CB8AC3E}">
        <p14:creationId xmlns:p14="http://schemas.microsoft.com/office/powerpoint/2010/main" val="28749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a158a6a-454f-4afe-a7d4-2c9353e6d01f">
      <Terms xmlns="http://schemas.microsoft.com/office/infopath/2007/PartnerControls"/>
    </lcf76f155ced4ddcb4097134ff3c332f>
    <TaxCatchAll xmlns="27710824-13d0-4ff0-80b4-1133d42a801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E2EC87B58BD7A41A7D69ADEBD652E78" ma:contentTypeVersion="20" ma:contentTypeDescription="Create a new document." ma:contentTypeScope="" ma:versionID="897be2cb40f8d8cd0873dc4beab17def">
  <xsd:schema xmlns:xsd="http://www.w3.org/2001/XMLSchema" xmlns:xs="http://www.w3.org/2001/XMLSchema" xmlns:p="http://schemas.microsoft.com/office/2006/metadata/properties" xmlns:ns2="6a158a6a-454f-4afe-a7d4-2c9353e6d01f" xmlns:ns3="27710824-13d0-4ff0-80b4-1133d42a8012" targetNamespace="http://schemas.microsoft.com/office/2006/metadata/properties" ma:root="true" ma:fieldsID="7f592cfcd3eeb02f158aff61ebc773bb" ns2:_="" ns3:_="">
    <xsd:import namespace="6a158a6a-454f-4afe-a7d4-2c9353e6d01f"/>
    <xsd:import namespace="27710824-13d0-4ff0-80b4-1133d42a801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58a6a-454f-4afe-a7d4-2c9353e6d0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b1127a7-ea9e-42e0-b75c-90388b9b2f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10824-13d0-4ff0-80b4-1133d42a801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82fe9f2-ec51-4e50-8215-75bb076ba325}" ma:internalName="TaxCatchAll" ma:showField="CatchAllData" ma:web="27710824-13d0-4ff0-80b4-1133d42a80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FAC91D-BA4B-4311-B5FB-C3D24A6D3EB6}">
  <ds:schemaRefs>
    <ds:schemaRef ds:uri="http://purl.org/dc/terms/"/>
    <ds:schemaRef ds:uri="http://purl.org/dc/elements/1.1/"/>
    <ds:schemaRef ds:uri="http://www.w3.org/XML/1998/namespace"/>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b43abf7f-f8ae-4bd0-b546-67f91f60e394"/>
    <ds:schemaRef ds:uri="http://schemas.microsoft.com/office/2006/metadata/properties"/>
  </ds:schemaRefs>
</ds:datastoreItem>
</file>

<file path=customXml/itemProps2.xml><?xml version="1.0" encoding="utf-8"?>
<ds:datastoreItem xmlns:ds="http://schemas.openxmlformats.org/officeDocument/2006/customXml" ds:itemID="{49B35DAB-1654-4039-AA5B-082FDDC5C431}">
  <ds:schemaRefs>
    <ds:schemaRef ds:uri="http://schemas.microsoft.com/sharepoint/v3/contenttype/forms"/>
  </ds:schemaRefs>
</ds:datastoreItem>
</file>

<file path=customXml/itemProps3.xml><?xml version="1.0" encoding="utf-8"?>
<ds:datastoreItem xmlns:ds="http://schemas.openxmlformats.org/officeDocument/2006/customXml" ds:itemID="{5DE95361-8BC5-4AF2-97F4-9E275794688A}"/>
</file>

<file path=docProps/app.xml><?xml version="1.0" encoding="utf-8"?>
<Properties xmlns="http://schemas.openxmlformats.org/officeDocument/2006/extended-properties" xmlns:vt="http://schemas.openxmlformats.org/officeDocument/2006/docPropsVTypes">
  <Template>Office Theme</Template>
  <TotalTime>837</TotalTime>
  <Words>592</Words>
  <Application>Microsoft Office PowerPoint</Application>
  <PresentationFormat>A4 Paper (210x297 mm)</PresentationFormat>
  <Paragraphs>65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Karla Variable</vt:lpstr>
      <vt:lpstr>proxima-nova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9313123 office.3123</dc:creator>
  <cp:lastModifiedBy>Mrs Jarrett</cp:lastModifiedBy>
  <cp:revision>65</cp:revision>
  <cp:lastPrinted>2021-05-28T11:17:02Z</cp:lastPrinted>
  <dcterms:created xsi:type="dcterms:W3CDTF">2021-05-28T10:08:42Z</dcterms:created>
  <dcterms:modified xsi:type="dcterms:W3CDTF">2026-03-27T07:36:59Z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0x0101005E2EC87B58BD7A41A7D69ADEBD652E78</vt:lpwstr>
  </property>
</Properties>
</file>