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57" r:id="rId7"/>
    <p:sldId id="262" r:id="rId8"/>
    <p:sldId id="258"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9313123 Sharon Jenkins" initials="9SJ" lastIdx="0" clrIdx="0">
    <p:extLst>
      <p:ext uri="{19B8F6BF-5375-455C-9EA6-DF929625EA0E}">
        <p15:presenceInfo xmlns:p15="http://schemas.microsoft.com/office/powerpoint/2012/main" userId="S-1-5-21-2492084084-1996095060-225332028-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9F7"/>
    <a:srgbClr val="CC99FF"/>
    <a:srgbClr val="B983CF"/>
    <a:srgbClr val="57257D"/>
    <a:srgbClr val="672C94"/>
    <a:srgbClr val="512274"/>
    <a:srgbClr val="34164A"/>
    <a:srgbClr val="D7B8E4"/>
    <a:srgbClr val="9999FF"/>
    <a:srgbClr val="CCA4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DB34FB-2A95-4834-BEC5-55F48B2AC3F6}" v="2" dt="2023-12-19T14:31:28.0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117" d="100"/>
          <a:sy n="117"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Jarrett" userId="0c7659d9-cbbb-4f57-bb2c-4c9b55b1b31f" providerId="ADAL" clId="{A5E53818-AD26-49CB-BE65-9784A81D6A92}"/>
    <pc:docChg chg="undo custSel modSld">
      <pc:chgData name="Mrs Jarrett" userId="0c7659d9-cbbb-4f57-bb2c-4c9b55b1b31f" providerId="ADAL" clId="{A5E53818-AD26-49CB-BE65-9784A81D6A92}" dt="2023-07-10T15:22:29.398" v="964" actId="20577"/>
      <pc:docMkLst>
        <pc:docMk/>
      </pc:docMkLst>
      <pc:sldChg chg="modSp mod">
        <pc:chgData name="Mrs Jarrett" userId="0c7659d9-cbbb-4f57-bb2c-4c9b55b1b31f" providerId="ADAL" clId="{A5E53818-AD26-49CB-BE65-9784A81D6A92}" dt="2023-07-10T15:10:36.017" v="122" actId="6549"/>
        <pc:sldMkLst>
          <pc:docMk/>
          <pc:sldMk cId="1545754115" sldId="256"/>
        </pc:sldMkLst>
        <pc:spChg chg="mod">
          <ac:chgData name="Mrs Jarrett" userId="0c7659d9-cbbb-4f57-bb2c-4c9b55b1b31f" providerId="ADAL" clId="{A5E53818-AD26-49CB-BE65-9784A81D6A92}" dt="2023-06-20T15:19:16.212" v="0" actId="207"/>
          <ac:spMkLst>
            <pc:docMk/>
            <pc:sldMk cId="1545754115" sldId="256"/>
            <ac:spMk id="5" creationId="{1402E6CB-D526-4425-8186-4E947A3CB626}"/>
          </ac:spMkLst>
        </pc:spChg>
        <pc:spChg chg="mod">
          <ac:chgData name="Mrs Jarrett" userId="0c7659d9-cbbb-4f57-bb2c-4c9b55b1b31f" providerId="ADAL" clId="{A5E53818-AD26-49CB-BE65-9784A81D6A92}" dt="2023-07-10T15:10:36.017" v="122" actId="6549"/>
          <ac:spMkLst>
            <pc:docMk/>
            <pc:sldMk cId="1545754115" sldId="256"/>
            <ac:spMk id="6" creationId="{C8C1911A-2613-4920-8143-E1119CFE1437}"/>
          </ac:spMkLst>
        </pc:spChg>
        <pc:spChg chg="mod">
          <ac:chgData name="Mrs Jarrett" userId="0c7659d9-cbbb-4f57-bb2c-4c9b55b1b31f" providerId="ADAL" clId="{A5E53818-AD26-49CB-BE65-9784A81D6A92}" dt="2023-06-20T15:19:44.895" v="5" actId="207"/>
          <ac:spMkLst>
            <pc:docMk/>
            <pc:sldMk cId="1545754115" sldId="256"/>
            <ac:spMk id="9" creationId="{D1F68F8A-EDDC-4102-AB42-48ED42846EAB}"/>
          </ac:spMkLst>
        </pc:spChg>
        <pc:spChg chg="mod">
          <ac:chgData name="Mrs Jarrett" userId="0c7659d9-cbbb-4f57-bb2c-4c9b55b1b31f" providerId="ADAL" clId="{A5E53818-AD26-49CB-BE65-9784A81D6A92}" dt="2023-06-20T15:19:50.855" v="6" actId="207"/>
          <ac:spMkLst>
            <pc:docMk/>
            <pc:sldMk cId="1545754115" sldId="256"/>
            <ac:spMk id="10" creationId="{D72E9DFB-0042-4406-AA34-6634241B0B0B}"/>
          </ac:spMkLst>
        </pc:spChg>
        <pc:spChg chg="mod">
          <ac:chgData name="Mrs Jarrett" userId="0c7659d9-cbbb-4f57-bb2c-4c9b55b1b31f" providerId="ADAL" clId="{A5E53818-AD26-49CB-BE65-9784A81D6A92}" dt="2023-07-10T15:09:04.140" v="54" actId="1076"/>
          <ac:spMkLst>
            <pc:docMk/>
            <pc:sldMk cId="1545754115" sldId="256"/>
            <ac:spMk id="29" creationId="{2EB15235-4212-4712-885C-81E004BB15C4}"/>
          </ac:spMkLst>
        </pc:spChg>
        <pc:graphicFrameChg chg="modGraphic">
          <ac:chgData name="Mrs Jarrett" userId="0c7659d9-cbbb-4f57-bb2c-4c9b55b1b31f" providerId="ADAL" clId="{A5E53818-AD26-49CB-BE65-9784A81D6A92}" dt="2023-06-20T15:19:21.190" v="1"/>
          <ac:graphicFrameMkLst>
            <pc:docMk/>
            <pc:sldMk cId="1545754115" sldId="256"/>
            <ac:graphicFrameMk id="24" creationId="{BAE812A7-18C6-4AC2-ADB2-BD3AD1F8421F}"/>
          </ac:graphicFrameMkLst>
        </pc:graphicFrameChg>
        <pc:graphicFrameChg chg="modGraphic">
          <ac:chgData name="Mrs Jarrett" userId="0c7659d9-cbbb-4f57-bb2c-4c9b55b1b31f" providerId="ADAL" clId="{A5E53818-AD26-49CB-BE65-9784A81D6A92}" dt="2023-06-20T15:19:38.247" v="4" actId="207"/>
          <ac:graphicFrameMkLst>
            <pc:docMk/>
            <pc:sldMk cId="1545754115" sldId="256"/>
            <ac:graphicFrameMk id="26" creationId="{D76CB2C4-393C-4D81-9F72-39BC1589D86D}"/>
          </ac:graphicFrameMkLst>
        </pc:graphicFrameChg>
        <pc:graphicFrameChg chg="modGraphic">
          <ac:chgData name="Mrs Jarrett" userId="0c7659d9-cbbb-4f57-bb2c-4c9b55b1b31f" providerId="ADAL" clId="{A5E53818-AD26-49CB-BE65-9784A81D6A92}" dt="2023-07-10T15:08:39.977" v="49" actId="20577"/>
          <ac:graphicFrameMkLst>
            <pc:docMk/>
            <pc:sldMk cId="1545754115" sldId="256"/>
            <ac:graphicFrameMk id="27" creationId="{20872323-3370-4DEE-B68B-AD4B24063599}"/>
          </ac:graphicFrameMkLst>
        </pc:graphicFrameChg>
        <pc:graphicFrameChg chg="mod modGraphic">
          <ac:chgData name="Mrs Jarrett" userId="0c7659d9-cbbb-4f57-bb2c-4c9b55b1b31f" providerId="ADAL" clId="{A5E53818-AD26-49CB-BE65-9784A81D6A92}" dt="2023-07-10T15:09:38.546" v="62" actId="14734"/>
          <ac:graphicFrameMkLst>
            <pc:docMk/>
            <pc:sldMk cId="1545754115" sldId="256"/>
            <ac:graphicFrameMk id="30" creationId="{97DE4113-10A4-4809-AD16-4A6DFDA28DAE}"/>
          </ac:graphicFrameMkLst>
        </pc:graphicFrameChg>
        <pc:graphicFrameChg chg="mod modGraphic">
          <ac:chgData name="Mrs Jarrett" userId="0c7659d9-cbbb-4f57-bb2c-4c9b55b1b31f" providerId="ADAL" clId="{A5E53818-AD26-49CB-BE65-9784A81D6A92}" dt="2023-07-10T15:10:28.276" v="116" actId="20577"/>
          <ac:graphicFrameMkLst>
            <pc:docMk/>
            <pc:sldMk cId="1545754115" sldId="256"/>
            <ac:graphicFrameMk id="31" creationId="{8DE0DF04-3FBE-4D6D-94A6-C03B70235080}"/>
          </ac:graphicFrameMkLst>
        </pc:graphicFrameChg>
      </pc:sldChg>
      <pc:sldChg chg="modSp mod">
        <pc:chgData name="Mrs Jarrett" userId="0c7659d9-cbbb-4f57-bb2c-4c9b55b1b31f" providerId="ADAL" clId="{A5E53818-AD26-49CB-BE65-9784A81D6A92}" dt="2023-07-10T15:13:15.024" v="183" actId="14100"/>
        <pc:sldMkLst>
          <pc:docMk/>
          <pc:sldMk cId="3518956550" sldId="257"/>
        </pc:sldMkLst>
        <pc:spChg chg="mod">
          <ac:chgData name="Mrs Jarrett" userId="0c7659d9-cbbb-4f57-bb2c-4c9b55b1b31f" providerId="ADAL" clId="{A5E53818-AD26-49CB-BE65-9784A81D6A92}" dt="2023-06-20T15:20:50.292" v="15" actId="207"/>
          <ac:spMkLst>
            <pc:docMk/>
            <pc:sldMk cId="3518956550" sldId="257"/>
            <ac:spMk id="3" creationId="{5521ED06-D656-4C42-8B9D-B2950B3D7177}"/>
          </ac:spMkLst>
        </pc:spChg>
        <pc:spChg chg="mod">
          <ac:chgData name="Mrs Jarrett" userId="0c7659d9-cbbb-4f57-bb2c-4c9b55b1b31f" providerId="ADAL" clId="{A5E53818-AD26-49CB-BE65-9784A81D6A92}" dt="2023-06-20T15:20:55.048" v="16" actId="207"/>
          <ac:spMkLst>
            <pc:docMk/>
            <pc:sldMk cId="3518956550" sldId="257"/>
            <ac:spMk id="4" creationId="{8A1B3DFD-74DD-4663-B1C9-0EA5326ABB26}"/>
          </ac:spMkLst>
        </pc:spChg>
        <pc:graphicFrameChg chg="mod modGraphic">
          <ac:chgData name="Mrs Jarrett" userId="0c7659d9-cbbb-4f57-bb2c-4c9b55b1b31f" providerId="ADAL" clId="{A5E53818-AD26-49CB-BE65-9784A81D6A92}" dt="2023-07-10T15:11:30.316" v="137"/>
          <ac:graphicFrameMkLst>
            <pc:docMk/>
            <pc:sldMk cId="3518956550" sldId="257"/>
            <ac:graphicFrameMk id="5" creationId="{207B6BC0-3A2B-4248-A9FE-1C2A8F1835AC}"/>
          </ac:graphicFrameMkLst>
        </pc:graphicFrameChg>
        <pc:graphicFrameChg chg="mod modGraphic">
          <ac:chgData name="Mrs Jarrett" userId="0c7659d9-cbbb-4f57-bb2c-4c9b55b1b31f" providerId="ADAL" clId="{A5E53818-AD26-49CB-BE65-9784A81D6A92}" dt="2023-07-10T15:13:15.024" v="183" actId="14100"/>
          <ac:graphicFrameMkLst>
            <pc:docMk/>
            <pc:sldMk cId="3518956550" sldId="257"/>
            <ac:graphicFrameMk id="6" creationId="{94BB9625-023D-4BE9-A28B-5A9837B7C0C5}"/>
          </ac:graphicFrameMkLst>
        </pc:graphicFrameChg>
      </pc:sldChg>
      <pc:sldChg chg="modSp mod">
        <pc:chgData name="Mrs Jarrett" userId="0c7659d9-cbbb-4f57-bb2c-4c9b55b1b31f" providerId="ADAL" clId="{A5E53818-AD26-49CB-BE65-9784A81D6A92}" dt="2023-07-10T15:21:08.400" v="909"/>
        <pc:sldMkLst>
          <pc:docMk/>
          <pc:sldMk cId="3400934841" sldId="258"/>
        </pc:sldMkLst>
        <pc:spChg chg="mod">
          <ac:chgData name="Mrs Jarrett" userId="0c7659d9-cbbb-4f57-bb2c-4c9b55b1b31f" providerId="ADAL" clId="{A5E53818-AD26-49CB-BE65-9784A81D6A92}" dt="2023-07-10T15:20:56.861" v="905" actId="1076"/>
          <ac:spMkLst>
            <pc:docMk/>
            <pc:sldMk cId="3400934841" sldId="258"/>
            <ac:spMk id="2" creationId="{E3550988-245C-494F-B5F1-DCACCA44AE54}"/>
          </ac:spMkLst>
        </pc:spChg>
        <pc:spChg chg="mod">
          <ac:chgData name="Mrs Jarrett" userId="0c7659d9-cbbb-4f57-bb2c-4c9b55b1b31f" providerId="ADAL" clId="{A5E53818-AD26-49CB-BE65-9784A81D6A92}" dt="2023-06-20T15:22:01.249" v="29" actId="207"/>
          <ac:spMkLst>
            <pc:docMk/>
            <pc:sldMk cId="3400934841" sldId="258"/>
            <ac:spMk id="3" creationId="{D30F0647-2311-46B7-8B08-B25C502C0AC8}"/>
          </ac:spMkLst>
        </pc:spChg>
        <pc:graphicFrameChg chg="mod modGraphic">
          <ac:chgData name="Mrs Jarrett" userId="0c7659d9-cbbb-4f57-bb2c-4c9b55b1b31f" providerId="ADAL" clId="{A5E53818-AD26-49CB-BE65-9784A81D6A92}" dt="2023-07-10T15:21:08.400" v="909"/>
          <ac:graphicFrameMkLst>
            <pc:docMk/>
            <pc:sldMk cId="3400934841" sldId="258"/>
            <ac:graphicFrameMk id="4" creationId="{66B74BBD-32FD-4979-B876-A91EFCA8B668}"/>
          </ac:graphicFrameMkLst>
        </pc:graphicFrameChg>
        <pc:graphicFrameChg chg="mod modGraphic">
          <ac:chgData name="Mrs Jarrett" userId="0c7659d9-cbbb-4f57-bb2c-4c9b55b1b31f" providerId="ADAL" clId="{A5E53818-AD26-49CB-BE65-9784A81D6A92}" dt="2023-07-10T15:20:47.076" v="903" actId="20577"/>
          <ac:graphicFrameMkLst>
            <pc:docMk/>
            <pc:sldMk cId="3400934841" sldId="258"/>
            <ac:graphicFrameMk id="5" creationId="{660973AA-174C-454F-85E6-7178B34D5516}"/>
          </ac:graphicFrameMkLst>
        </pc:graphicFrameChg>
      </pc:sldChg>
      <pc:sldChg chg="modSp mod">
        <pc:chgData name="Mrs Jarrett" userId="0c7659d9-cbbb-4f57-bb2c-4c9b55b1b31f" providerId="ADAL" clId="{A5E53818-AD26-49CB-BE65-9784A81D6A92}" dt="2023-07-10T15:11:07.567" v="132" actId="20577"/>
        <pc:sldMkLst>
          <pc:docMk/>
          <pc:sldMk cId="2975754708" sldId="261"/>
        </pc:sldMkLst>
        <pc:spChg chg="mod">
          <ac:chgData name="Mrs Jarrett" userId="0c7659d9-cbbb-4f57-bb2c-4c9b55b1b31f" providerId="ADAL" clId="{A5E53818-AD26-49CB-BE65-9784A81D6A92}" dt="2023-06-20T15:20:27.780" v="11" actId="207"/>
          <ac:spMkLst>
            <pc:docMk/>
            <pc:sldMk cId="2975754708" sldId="261"/>
            <ac:spMk id="3" creationId="{5521ED06-D656-4C42-8B9D-B2950B3D7177}"/>
          </ac:spMkLst>
        </pc:spChg>
        <pc:spChg chg="mod">
          <ac:chgData name="Mrs Jarrett" userId="0c7659d9-cbbb-4f57-bb2c-4c9b55b1b31f" providerId="ADAL" clId="{A5E53818-AD26-49CB-BE65-9784A81D6A92}" dt="2023-06-20T15:20:32.067" v="12" actId="207"/>
          <ac:spMkLst>
            <pc:docMk/>
            <pc:sldMk cId="2975754708" sldId="261"/>
            <ac:spMk id="4" creationId="{8A1B3DFD-74DD-4663-B1C9-0EA5326ABB26}"/>
          </ac:spMkLst>
        </pc:spChg>
        <pc:graphicFrameChg chg="modGraphic">
          <ac:chgData name="Mrs Jarrett" userId="0c7659d9-cbbb-4f57-bb2c-4c9b55b1b31f" providerId="ADAL" clId="{A5E53818-AD26-49CB-BE65-9784A81D6A92}" dt="2023-06-20T15:20:37.541" v="14" actId="207"/>
          <ac:graphicFrameMkLst>
            <pc:docMk/>
            <pc:sldMk cId="2975754708" sldId="261"/>
            <ac:graphicFrameMk id="5" creationId="{207B6BC0-3A2B-4248-A9FE-1C2A8F1835AC}"/>
          </ac:graphicFrameMkLst>
        </pc:graphicFrameChg>
        <pc:graphicFrameChg chg="modGraphic">
          <ac:chgData name="Mrs Jarrett" userId="0c7659d9-cbbb-4f57-bb2c-4c9b55b1b31f" providerId="ADAL" clId="{A5E53818-AD26-49CB-BE65-9784A81D6A92}" dt="2023-07-10T15:11:07.567" v="132" actId="20577"/>
          <ac:graphicFrameMkLst>
            <pc:docMk/>
            <pc:sldMk cId="2975754708" sldId="261"/>
            <ac:graphicFrameMk id="6" creationId="{94BB9625-023D-4BE9-A28B-5A9837B7C0C5}"/>
          </ac:graphicFrameMkLst>
        </pc:graphicFrameChg>
      </pc:sldChg>
      <pc:sldChg chg="modSp mod">
        <pc:chgData name="Mrs Jarrett" userId="0c7659d9-cbbb-4f57-bb2c-4c9b55b1b31f" providerId="ADAL" clId="{A5E53818-AD26-49CB-BE65-9784A81D6A92}" dt="2023-07-10T15:19:27.720" v="863" actId="6549"/>
        <pc:sldMkLst>
          <pc:docMk/>
          <pc:sldMk cId="511672292" sldId="262"/>
        </pc:sldMkLst>
        <pc:spChg chg="mod">
          <ac:chgData name="Mrs Jarrett" userId="0c7659d9-cbbb-4f57-bb2c-4c9b55b1b31f" providerId="ADAL" clId="{A5E53818-AD26-49CB-BE65-9784A81D6A92}" dt="2023-06-20T15:21:15.804" v="20" actId="1076"/>
          <ac:spMkLst>
            <pc:docMk/>
            <pc:sldMk cId="511672292" sldId="262"/>
            <ac:spMk id="2" creationId="{E3550988-245C-494F-B5F1-DCACCA44AE54}"/>
          </ac:spMkLst>
        </pc:spChg>
        <pc:spChg chg="mod">
          <ac:chgData name="Mrs Jarrett" userId="0c7659d9-cbbb-4f57-bb2c-4c9b55b1b31f" providerId="ADAL" clId="{A5E53818-AD26-49CB-BE65-9784A81D6A92}" dt="2023-06-20T15:21:41.376" v="25" actId="207"/>
          <ac:spMkLst>
            <pc:docMk/>
            <pc:sldMk cId="511672292" sldId="262"/>
            <ac:spMk id="3" creationId="{D30F0647-2311-46B7-8B08-B25C502C0AC8}"/>
          </ac:spMkLst>
        </pc:spChg>
        <pc:graphicFrameChg chg="mod modGraphic">
          <ac:chgData name="Mrs Jarrett" userId="0c7659d9-cbbb-4f57-bb2c-4c9b55b1b31f" providerId="ADAL" clId="{A5E53818-AD26-49CB-BE65-9784A81D6A92}" dt="2023-06-20T15:21:48.855" v="27" actId="207"/>
          <ac:graphicFrameMkLst>
            <pc:docMk/>
            <pc:sldMk cId="511672292" sldId="262"/>
            <ac:graphicFrameMk id="4" creationId="{66B74BBD-32FD-4979-B876-A91EFCA8B668}"/>
          </ac:graphicFrameMkLst>
        </pc:graphicFrameChg>
        <pc:graphicFrameChg chg="mod modGraphic">
          <ac:chgData name="Mrs Jarrett" userId="0c7659d9-cbbb-4f57-bb2c-4c9b55b1b31f" providerId="ADAL" clId="{A5E53818-AD26-49CB-BE65-9784A81D6A92}" dt="2023-07-10T15:19:27.720" v="863" actId="6549"/>
          <ac:graphicFrameMkLst>
            <pc:docMk/>
            <pc:sldMk cId="511672292" sldId="262"/>
            <ac:graphicFrameMk id="5" creationId="{660973AA-174C-454F-85E6-7178B34D5516}"/>
          </ac:graphicFrameMkLst>
        </pc:graphicFrameChg>
      </pc:sldChg>
      <pc:sldChg chg="modSp mod">
        <pc:chgData name="Mrs Jarrett" userId="0c7659d9-cbbb-4f57-bb2c-4c9b55b1b31f" providerId="ADAL" clId="{A5E53818-AD26-49CB-BE65-9784A81D6A92}" dt="2023-07-10T15:22:29.398" v="964" actId="20577"/>
        <pc:sldMkLst>
          <pc:docMk/>
          <pc:sldMk cId="2522201219" sldId="267"/>
        </pc:sldMkLst>
        <pc:spChg chg="mod">
          <ac:chgData name="Mrs Jarrett" userId="0c7659d9-cbbb-4f57-bb2c-4c9b55b1b31f" providerId="ADAL" clId="{A5E53818-AD26-49CB-BE65-9784A81D6A92}" dt="2023-06-20T15:22:18.928" v="32" actId="207"/>
          <ac:spMkLst>
            <pc:docMk/>
            <pc:sldMk cId="2522201219" sldId="267"/>
            <ac:spMk id="2" creationId="{E3550988-245C-494F-B5F1-DCACCA44AE54}"/>
          </ac:spMkLst>
        </pc:spChg>
        <pc:spChg chg="mod">
          <ac:chgData name="Mrs Jarrett" userId="0c7659d9-cbbb-4f57-bb2c-4c9b55b1b31f" providerId="ADAL" clId="{A5E53818-AD26-49CB-BE65-9784A81D6A92}" dt="2023-06-20T15:22:22.965" v="33" actId="207"/>
          <ac:spMkLst>
            <pc:docMk/>
            <pc:sldMk cId="2522201219" sldId="267"/>
            <ac:spMk id="3" creationId="{D30F0647-2311-46B7-8B08-B25C502C0AC8}"/>
          </ac:spMkLst>
        </pc:spChg>
        <pc:graphicFrameChg chg="modGraphic">
          <ac:chgData name="Mrs Jarrett" userId="0c7659d9-cbbb-4f57-bb2c-4c9b55b1b31f" providerId="ADAL" clId="{A5E53818-AD26-49CB-BE65-9784A81D6A92}" dt="2023-06-20T15:22:33.084" v="35" actId="207"/>
          <ac:graphicFrameMkLst>
            <pc:docMk/>
            <pc:sldMk cId="2522201219" sldId="267"/>
            <ac:graphicFrameMk id="4" creationId="{66B74BBD-32FD-4979-B876-A91EFCA8B668}"/>
          </ac:graphicFrameMkLst>
        </pc:graphicFrameChg>
        <pc:graphicFrameChg chg="modGraphic">
          <ac:chgData name="Mrs Jarrett" userId="0c7659d9-cbbb-4f57-bb2c-4c9b55b1b31f" providerId="ADAL" clId="{A5E53818-AD26-49CB-BE65-9784A81D6A92}" dt="2023-07-10T15:22:29.398" v="964" actId="20577"/>
          <ac:graphicFrameMkLst>
            <pc:docMk/>
            <pc:sldMk cId="2522201219" sldId="267"/>
            <ac:graphicFrameMk id="5" creationId="{660973AA-174C-454F-85E6-7178B34D5516}"/>
          </ac:graphicFrameMkLst>
        </pc:graphicFrameChg>
      </pc:sldChg>
    </pc:docChg>
  </pc:docChgLst>
  <pc:docChgLst>
    <pc:chgData name="Mrs Jarrett" userId="0c7659d9-cbbb-4f57-bb2c-4c9b55b1b31f" providerId="ADAL" clId="{21DB34FB-2A95-4834-BEC5-55F48B2AC3F6}"/>
    <pc:docChg chg="modSld">
      <pc:chgData name="Mrs Jarrett" userId="0c7659d9-cbbb-4f57-bb2c-4c9b55b1b31f" providerId="ADAL" clId="{21DB34FB-2A95-4834-BEC5-55F48B2AC3F6}" dt="2023-12-19T14:32:28.689" v="3" actId="20577"/>
      <pc:docMkLst>
        <pc:docMk/>
      </pc:docMkLst>
      <pc:sldChg chg="modSp mod">
        <pc:chgData name="Mrs Jarrett" userId="0c7659d9-cbbb-4f57-bb2c-4c9b55b1b31f" providerId="ADAL" clId="{21DB34FB-2A95-4834-BEC5-55F48B2AC3F6}" dt="2023-12-19T14:31:52.846" v="0" actId="20577"/>
        <pc:sldMkLst>
          <pc:docMk/>
          <pc:sldMk cId="3518956550" sldId="257"/>
        </pc:sldMkLst>
        <pc:graphicFrameChg chg="modGraphic">
          <ac:chgData name="Mrs Jarrett" userId="0c7659d9-cbbb-4f57-bb2c-4c9b55b1b31f" providerId="ADAL" clId="{21DB34FB-2A95-4834-BEC5-55F48B2AC3F6}" dt="2023-12-19T14:31:52.846" v="0" actId="20577"/>
          <ac:graphicFrameMkLst>
            <pc:docMk/>
            <pc:sldMk cId="3518956550" sldId="257"/>
            <ac:graphicFrameMk id="6" creationId="{94BB9625-023D-4BE9-A28B-5A9837B7C0C5}"/>
          </ac:graphicFrameMkLst>
        </pc:graphicFrameChg>
      </pc:sldChg>
      <pc:sldChg chg="modSp mod">
        <pc:chgData name="Mrs Jarrett" userId="0c7659d9-cbbb-4f57-bb2c-4c9b55b1b31f" providerId="ADAL" clId="{21DB34FB-2A95-4834-BEC5-55F48B2AC3F6}" dt="2023-12-19T14:32:28.689" v="3" actId="20577"/>
        <pc:sldMkLst>
          <pc:docMk/>
          <pc:sldMk cId="511672292" sldId="262"/>
        </pc:sldMkLst>
        <pc:graphicFrameChg chg="modGraphic">
          <ac:chgData name="Mrs Jarrett" userId="0c7659d9-cbbb-4f57-bb2c-4c9b55b1b31f" providerId="ADAL" clId="{21DB34FB-2A95-4834-BEC5-55F48B2AC3F6}" dt="2023-12-19T14:32:28.689" v="3" actId="20577"/>
          <ac:graphicFrameMkLst>
            <pc:docMk/>
            <pc:sldMk cId="511672292" sldId="262"/>
            <ac:graphicFrameMk id="5" creationId="{660973AA-174C-454F-85E6-7178B34D5516}"/>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E4E01-3A5E-4382-A366-6476DD73C8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F47CAF-9BD3-433F-A1ED-0F7364ABB0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2F9A13-1FF3-4EE5-9F4F-D809D44BAEC7}"/>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023D12A1-A486-4948-B414-1463172932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41F03-481B-41DC-8712-DE1474C98C19}"/>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60030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593F5-B456-486D-B448-DFE2A767D44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96869B-8C90-4613-8AB9-AA33D56FEF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317E72-3309-45D4-94A5-D663FAB6FC2C}"/>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FE3FBDE2-8735-4921-97B9-7ACAD30BC8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21B1AC-F943-44E8-AD39-0CD2D262D1E6}"/>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422232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0E1FA4-8998-4D21-9657-26D886C044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9662F-3FD5-4C0A-BEE8-16A5E01FF60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FFDC4F-1D44-47DA-95DC-23149E88FB27}"/>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0DCB232D-3820-4B4C-A8AF-C036916BC7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87C148-4205-427F-9277-4A15DFBB67C4}"/>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55526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DA7A-95ED-4CAE-B4CA-0558833FD2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D1D06E-F63D-45EC-AE5D-D5745FC90C6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D688F-4B3B-4223-940B-342C1F0F0450}"/>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38620EBA-C9CD-4AC4-8373-95C685DAEA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299932-2389-4D52-959B-02959FB289D3}"/>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428852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054FE-2ADC-43E8-833C-58B5E37874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BB63AC-927E-4904-94DF-D9859756C6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EDC7AD-30B9-4B3E-8840-E53FE9ECF7D8}"/>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533D1718-F2ED-48C6-8C39-85C44729FC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519722-C6C2-4B7C-B295-74A5E0A5F59D}"/>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1935671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9055-7AFF-46CE-8AB3-16D5B5D7A4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93A5CB-6646-41C7-AB02-3EA6974A528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9E52AA8-7F4A-4777-9EE7-F6B5E4F9B1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9FF8A64-0957-46B2-99D9-67E9104E3F30}"/>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6" name="Footer Placeholder 5">
            <a:extLst>
              <a:ext uri="{FF2B5EF4-FFF2-40B4-BE49-F238E27FC236}">
                <a16:creationId xmlns:a16="http://schemas.microsoft.com/office/drawing/2014/main" id="{B99F3345-A27D-4E2C-9D08-A7ACA73D9F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B7FC70-9484-4F4D-9BB7-DF500CC20AC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87398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C16A6-35C3-415A-B8C7-AA326C9DA8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BE2B04-6800-44F9-882F-8FB304D80A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16EBC7-084D-4048-A942-72A6705C52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55FF6C3-6E45-4335-9BA5-F31E443674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30BE7A-DE05-44EA-8779-EEB534BB906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427777C-9048-436B-A544-AB99E300DEDD}"/>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8" name="Footer Placeholder 7">
            <a:extLst>
              <a:ext uri="{FF2B5EF4-FFF2-40B4-BE49-F238E27FC236}">
                <a16:creationId xmlns:a16="http://schemas.microsoft.com/office/drawing/2014/main" id="{19FD3883-1BFF-4539-A2D6-7DE88EA279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8DC2E34-DEA3-4DCC-81CD-E877894CF4EC}"/>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234024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98B0-E49E-4D4B-965F-0231C342D9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7EC356-6BB3-4549-BA91-BB2A589D431C}"/>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4" name="Footer Placeholder 3">
            <a:extLst>
              <a:ext uri="{FF2B5EF4-FFF2-40B4-BE49-F238E27FC236}">
                <a16:creationId xmlns:a16="http://schemas.microsoft.com/office/drawing/2014/main" id="{65D4C2F9-86B3-41FA-A008-3706AC987E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52D9F5-1E12-4E1A-A2E9-C946AF66BAB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215089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36463-E392-4E49-B30D-57DBCD4F892A}"/>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3" name="Footer Placeholder 2">
            <a:extLst>
              <a:ext uri="{FF2B5EF4-FFF2-40B4-BE49-F238E27FC236}">
                <a16:creationId xmlns:a16="http://schemas.microsoft.com/office/drawing/2014/main" id="{07270716-BF49-48A0-8329-D440119D38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DAB0F09-ACDE-4681-B749-6480BEFA1407}"/>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63031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B69F-18A6-486A-A0C0-9460C5A61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548B5E6-54B5-41C3-AE31-88E669C437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FB0B503-0DB5-4DF1-8162-EC0C7ADEB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AD9CBE-8ADC-4B17-9ADA-A951312BE433}"/>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6" name="Footer Placeholder 5">
            <a:extLst>
              <a:ext uri="{FF2B5EF4-FFF2-40B4-BE49-F238E27FC236}">
                <a16:creationId xmlns:a16="http://schemas.microsoft.com/office/drawing/2014/main" id="{5C0B56F8-70CA-4E6C-9FEC-D99C753B2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2EBBED-DB92-4EB4-B692-6264B567AC54}"/>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312287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FB210-DBC6-46C6-888B-1C198A4416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E1C2193-42F3-4D93-B861-E19232D303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286541-0539-4B01-9E0C-EC33F114C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E41379-9BEC-4329-BBC3-F6202B365A6D}"/>
              </a:ext>
            </a:extLst>
          </p:cNvPr>
          <p:cNvSpPr>
            <a:spLocks noGrp="1"/>
          </p:cNvSpPr>
          <p:nvPr>
            <p:ph type="dt" sz="half" idx="10"/>
          </p:nvPr>
        </p:nvSpPr>
        <p:spPr/>
        <p:txBody>
          <a:bodyPr/>
          <a:lstStyle/>
          <a:p>
            <a:fld id="{2A0DC92C-31A7-45C0-9C11-0F51981D643E}" type="datetimeFigureOut">
              <a:rPr lang="en-GB" smtClean="0"/>
              <a:t>19/12/2023</a:t>
            </a:fld>
            <a:endParaRPr lang="en-GB"/>
          </a:p>
        </p:txBody>
      </p:sp>
      <p:sp>
        <p:nvSpPr>
          <p:cNvPr id="6" name="Footer Placeholder 5">
            <a:extLst>
              <a:ext uri="{FF2B5EF4-FFF2-40B4-BE49-F238E27FC236}">
                <a16:creationId xmlns:a16="http://schemas.microsoft.com/office/drawing/2014/main" id="{3485DC57-54EB-47B7-AF74-29718CAB71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FA32A9-E4D4-40B4-851F-7AFC99E403BD}"/>
              </a:ext>
            </a:extLst>
          </p:cNvPr>
          <p:cNvSpPr>
            <a:spLocks noGrp="1"/>
          </p:cNvSpPr>
          <p:nvPr>
            <p:ph type="sldNum" sz="quarter" idx="12"/>
          </p:nvPr>
        </p:nvSpPr>
        <p:spPr/>
        <p:txBody>
          <a:bodyPr/>
          <a:lstStyle/>
          <a:p>
            <a:fld id="{80D5CE82-A0EE-44ED-8267-B1DBD80B3107}" type="slidenum">
              <a:rPr lang="en-GB" smtClean="0"/>
              <a:t>‹#›</a:t>
            </a:fld>
            <a:endParaRPr lang="en-GB"/>
          </a:p>
        </p:txBody>
      </p:sp>
    </p:spTree>
    <p:extLst>
      <p:ext uri="{BB962C8B-B14F-4D97-AF65-F5344CB8AC3E}">
        <p14:creationId xmlns:p14="http://schemas.microsoft.com/office/powerpoint/2010/main" val="195718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3135B5-124D-41BD-BCD5-CB863E03E6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29B551-D251-4BA4-A783-6A1A8452C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0B750D-8113-49FB-93AB-1868B18538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0DC92C-31A7-45C0-9C11-0F51981D643E}" type="datetimeFigureOut">
              <a:rPr lang="en-GB" smtClean="0"/>
              <a:t>19/12/2023</a:t>
            </a:fld>
            <a:endParaRPr lang="en-GB"/>
          </a:p>
        </p:txBody>
      </p:sp>
      <p:sp>
        <p:nvSpPr>
          <p:cNvPr id="5" name="Footer Placeholder 4">
            <a:extLst>
              <a:ext uri="{FF2B5EF4-FFF2-40B4-BE49-F238E27FC236}">
                <a16:creationId xmlns:a16="http://schemas.microsoft.com/office/drawing/2014/main" id="{3B5A8F56-C019-416A-B37B-36BF746FA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B5BFF7C-0E65-4C2D-98CF-F9715ED865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5CE82-A0EE-44ED-8267-B1DBD80B3107}" type="slidenum">
              <a:rPr lang="en-GB" smtClean="0"/>
              <a:t>‹#›</a:t>
            </a:fld>
            <a:endParaRPr lang="en-GB"/>
          </a:p>
        </p:txBody>
      </p:sp>
    </p:spTree>
    <p:extLst>
      <p:ext uri="{BB962C8B-B14F-4D97-AF65-F5344CB8AC3E}">
        <p14:creationId xmlns:p14="http://schemas.microsoft.com/office/powerpoint/2010/main" val="1719310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1402E6CB-D526-4425-8186-4E947A3CB626}"/>
              </a:ext>
            </a:extLst>
          </p:cNvPr>
          <p:cNvSpPr/>
          <p:nvPr/>
        </p:nvSpPr>
        <p:spPr>
          <a:xfrm>
            <a:off x="122945" y="122946"/>
            <a:ext cx="11856463" cy="823145"/>
          </a:xfrm>
          <a:prstGeom prst="round2Diag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8C1911A-2613-4920-8143-E1119CFE1437}"/>
              </a:ext>
            </a:extLst>
          </p:cNvPr>
          <p:cNvSpPr txBox="1"/>
          <p:nvPr/>
        </p:nvSpPr>
        <p:spPr>
          <a:xfrm>
            <a:off x="5871881" y="176733"/>
            <a:ext cx="5993547" cy="769441"/>
          </a:xfrm>
          <a:prstGeom prst="rect">
            <a:avLst/>
          </a:prstGeom>
          <a:noFill/>
        </p:spPr>
        <p:txBody>
          <a:bodyPr wrap="square" rtlCol="0">
            <a:spAutoFit/>
          </a:bodyPr>
          <a:lstStyle/>
          <a:p>
            <a:pPr algn="r"/>
            <a:r>
              <a:rPr lang="en-GB" sz="2200" b="1" dirty="0">
                <a:solidFill>
                  <a:schemeClr val="bg1"/>
                </a:solidFill>
                <a:latin typeface="Calibri" panose="020F0502020204030204" pitchFamily="34" charset="0"/>
                <a:cs typeface="Calibri" panose="020F0502020204030204" pitchFamily="34" charset="0"/>
              </a:rPr>
              <a:t>Design and Technology Progression of Learning at</a:t>
            </a:r>
          </a:p>
          <a:p>
            <a:pPr algn="r"/>
            <a:r>
              <a:rPr lang="en-GB" sz="2200" dirty="0">
                <a:solidFill>
                  <a:schemeClr val="bg1"/>
                </a:solidFill>
                <a:latin typeface="Calibri" panose="020F0502020204030204" pitchFamily="34" charset="0"/>
                <a:cs typeface="Calibri" panose="020F0502020204030204" pitchFamily="34" charset="0"/>
              </a:rPr>
              <a:t>Hailey CE Primary S</a:t>
            </a:r>
            <a:r>
              <a:rPr lang="en-GB" sz="2000" dirty="0">
                <a:solidFill>
                  <a:schemeClr val="bg1"/>
                </a:solidFill>
                <a:latin typeface="Calibri" panose="020F0502020204030204" pitchFamily="34" charset="0"/>
                <a:cs typeface="Calibri" panose="020F0502020204030204" pitchFamily="34" charset="0"/>
              </a:rPr>
              <a:t>chool</a:t>
            </a:r>
          </a:p>
        </p:txBody>
      </p:sp>
      <p:sp>
        <p:nvSpPr>
          <p:cNvPr id="9" name="Rectangle: Diagonal Corners Rounded 8">
            <a:extLst>
              <a:ext uri="{FF2B5EF4-FFF2-40B4-BE49-F238E27FC236}">
                <a16:creationId xmlns:a16="http://schemas.microsoft.com/office/drawing/2014/main" id="{D1F68F8A-EDDC-4102-AB42-48ED42846EAB}"/>
              </a:ext>
            </a:extLst>
          </p:cNvPr>
          <p:cNvSpPr/>
          <p:nvPr/>
        </p:nvSpPr>
        <p:spPr>
          <a:xfrm>
            <a:off x="129348" y="1006607"/>
            <a:ext cx="11925620" cy="1821117"/>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Diagonal Corners Rounded 9">
            <a:extLst>
              <a:ext uri="{FF2B5EF4-FFF2-40B4-BE49-F238E27FC236}">
                <a16:creationId xmlns:a16="http://schemas.microsoft.com/office/drawing/2014/main" id="{D72E9DFB-0042-4406-AA34-6634241B0B0B}"/>
              </a:ext>
            </a:extLst>
          </p:cNvPr>
          <p:cNvSpPr/>
          <p:nvPr/>
        </p:nvSpPr>
        <p:spPr>
          <a:xfrm>
            <a:off x="122945" y="2888240"/>
            <a:ext cx="11925620" cy="3846813"/>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4" name="Table 23">
            <a:extLst>
              <a:ext uri="{FF2B5EF4-FFF2-40B4-BE49-F238E27FC236}">
                <a16:creationId xmlns:a16="http://schemas.microsoft.com/office/drawing/2014/main" id="{BAE812A7-18C6-4AC2-ADB2-BD3AD1F8421F}"/>
              </a:ext>
            </a:extLst>
          </p:cNvPr>
          <p:cNvGraphicFramePr>
            <a:graphicFrameLocks noGrp="1"/>
          </p:cNvGraphicFramePr>
          <p:nvPr>
            <p:extLst>
              <p:ext uri="{D42A27DB-BD31-4B8C-83A1-F6EECF244321}">
                <p14:modId xmlns:p14="http://schemas.microsoft.com/office/powerpoint/2010/main" val="3051164414"/>
              </p:ext>
            </p:extLst>
          </p:nvPr>
        </p:nvGraphicFramePr>
        <p:xfrm>
          <a:off x="226252" y="1179599"/>
          <a:ext cx="11639176" cy="304800"/>
        </p:xfrm>
        <a:graphic>
          <a:graphicData uri="http://schemas.openxmlformats.org/drawingml/2006/table">
            <a:tbl>
              <a:tblPr firstRow="1" bandRow="1">
                <a:tableStyleId>{5C22544A-7EE6-4342-B048-85BDC9FD1C3A}</a:tableStyleId>
              </a:tblPr>
              <a:tblGrid>
                <a:gridCol w="11639176">
                  <a:extLst>
                    <a:ext uri="{9D8B030D-6E8A-4147-A177-3AD203B41FA5}">
                      <a16:colId xmlns:a16="http://schemas.microsoft.com/office/drawing/2014/main" val="690321205"/>
                    </a:ext>
                  </a:extLst>
                </a:gridCol>
              </a:tblGrid>
              <a:tr h="118688">
                <a:tc>
                  <a:txBody>
                    <a:bodyPr/>
                    <a:lstStyle/>
                    <a:p>
                      <a:pPr algn="ctr"/>
                      <a:r>
                        <a:rPr lang="en-GB" sz="1400" dirty="0"/>
                        <a:t>National Curriculum Overview</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rgbClr val="0070C0"/>
                    </a:solidFill>
                  </a:tcPr>
                </a:tc>
                <a:extLst>
                  <a:ext uri="{0D108BD9-81ED-4DB2-BD59-A6C34878D82A}">
                    <a16:rowId xmlns:a16="http://schemas.microsoft.com/office/drawing/2014/main" val="3926977004"/>
                  </a:ext>
                </a:extLst>
              </a:tr>
            </a:tbl>
          </a:graphicData>
        </a:graphic>
      </p:graphicFrame>
      <p:graphicFrame>
        <p:nvGraphicFramePr>
          <p:cNvPr id="26" name="Table 25">
            <a:extLst>
              <a:ext uri="{FF2B5EF4-FFF2-40B4-BE49-F238E27FC236}">
                <a16:creationId xmlns:a16="http://schemas.microsoft.com/office/drawing/2014/main" id="{D76CB2C4-393C-4D81-9F72-39BC1589D86D}"/>
              </a:ext>
            </a:extLst>
          </p:cNvPr>
          <p:cNvGraphicFramePr>
            <a:graphicFrameLocks noGrp="1"/>
          </p:cNvGraphicFramePr>
          <p:nvPr>
            <p:extLst>
              <p:ext uri="{D42A27DB-BD31-4B8C-83A1-F6EECF244321}">
                <p14:modId xmlns:p14="http://schemas.microsoft.com/office/powerpoint/2010/main" val="1111939559"/>
              </p:ext>
            </p:extLst>
          </p:nvPr>
        </p:nvGraphicFramePr>
        <p:xfrm>
          <a:off x="226252" y="1453919"/>
          <a:ext cx="11639176" cy="274320"/>
        </p:xfrm>
        <a:graphic>
          <a:graphicData uri="http://schemas.openxmlformats.org/drawingml/2006/table">
            <a:tbl>
              <a:tblPr firstRow="1" bandRow="1">
                <a:tableStyleId>{5C22544A-7EE6-4342-B048-85BDC9FD1C3A}</a:tableStyleId>
              </a:tblPr>
              <a:tblGrid>
                <a:gridCol w="5819588">
                  <a:extLst>
                    <a:ext uri="{9D8B030D-6E8A-4147-A177-3AD203B41FA5}">
                      <a16:colId xmlns:a16="http://schemas.microsoft.com/office/drawing/2014/main" val="1240042534"/>
                    </a:ext>
                  </a:extLst>
                </a:gridCol>
                <a:gridCol w="5819588">
                  <a:extLst>
                    <a:ext uri="{9D8B030D-6E8A-4147-A177-3AD203B41FA5}">
                      <a16:colId xmlns:a16="http://schemas.microsoft.com/office/drawing/2014/main" val="3868373202"/>
                    </a:ext>
                  </a:extLst>
                </a:gridCol>
              </a:tblGrid>
              <a:tr h="0">
                <a:tc>
                  <a:txBody>
                    <a:bodyPr/>
                    <a:lstStyle/>
                    <a:p>
                      <a:pPr algn="ctr"/>
                      <a:r>
                        <a:rPr lang="en-GB" sz="1200" dirty="0">
                          <a:solidFill>
                            <a:schemeClr val="tx1"/>
                          </a:solidFill>
                        </a:rPr>
                        <a:t>Key Stage 1</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Key Stage 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08429397"/>
                  </a:ext>
                </a:extLst>
              </a:tr>
            </a:tbl>
          </a:graphicData>
        </a:graphic>
      </p:graphicFrame>
      <p:graphicFrame>
        <p:nvGraphicFramePr>
          <p:cNvPr id="27" name="Table 26">
            <a:extLst>
              <a:ext uri="{FF2B5EF4-FFF2-40B4-BE49-F238E27FC236}">
                <a16:creationId xmlns:a16="http://schemas.microsoft.com/office/drawing/2014/main" id="{20872323-3370-4DEE-B68B-AD4B24063599}"/>
              </a:ext>
            </a:extLst>
          </p:cNvPr>
          <p:cNvGraphicFramePr>
            <a:graphicFrameLocks noGrp="1"/>
          </p:cNvGraphicFramePr>
          <p:nvPr>
            <p:extLst>
              <p:ext uri="{D42A27DB-BD31-4B8C-83A1-F6EECF244321}">
                <p14:modId xmlns:p14="http://schemas.microsoft.com/office/powerpoint/2010/main" val="3725353981"/>
              </p:ext>
            </p:extLst>
          </p:nvPr>
        </p:nvGraphicFramePr>
        <p:xfrm>
          <a:off x="226252" y="1733419"/>
          <a:ext cx="11639176" cy="889011"/>
        </p:xfrm>
        <a:graphic>
          <a:graphicData uri="http://schemas.openxmlformats.org/drawingml/2006/table">
            <a:tbl>
              <a:tblPr firstRow="1" bandRow="1">
                <a:tableStyleId>{5C22544A-7EE6-4342-B048-85BDC9FD1C3A}</a:tableStyleId>
              </a:tblPr>
              <a:tblGrid>
                <a:gridCol w="11639176">
                  <a:extLst>
                    <a:ext uri="{9D8B030D-6E8A-4147-A177-3AD203B41FA5}">
                      <a16:colId xmlns:a16="http://schemas.microsoft.com/office/drawing/2014/main" val="2651727789"/>
                    </a:ext>
                  </a:extLst>
                </a:gridCol>
              </a:tblGrid>
              <a:tr h="889011">
                <a:tc>
                  <a:txBody>
                    <a:bodyPr/>
                    <a:lstStyle/>
                    <a:p>
                      <a:r>
                        <a:rPr lang="en-US" sz="1000" b="0" dirty="0">
                          <a:solidFill>
                            <a:schemeClr val="tx1">
                              <a:lumMod val="95000"/>
                              <a:lumOff val="5000"/>
                            </a:schemeClr>
                          </a:solidFill>
                          <a:latin typeface="+mn-lt"/>
                        </a:rPr>
                        <a:t>Through a variety of creative and practical activities, pupils will be taught: </a:t>
                      </a:r>
                    </a:p>
                    <a:p>
                      <a:r>
                        <a:rPr lang="en-US" sz="1000" b="0" dirty="0">
                          <a:solidFill>
                            <a:schemeClr val="tx1">
                              <a:lumMod val="95000"/>
                              <a:lumOff val="5000"/>
                            </a:schemeClr>
                          </a:solidFill>
                          <a:latin typeface="+mn-lt"/>
                        </a:rPr>
                        <a:t>The knowledge, understanding and skills needed to engage in an iterative process of designing and making </a:t>
                      </a:r>
                    </a:p>
                    <a:p>
                      <a:r>
                        <a:rPr lang="en-US" sz="1000" b="0" dirty="0">
                          <a:solidFill>
                            <a:schemeClr val="tx1">
                              <a:lumMod val="95000"/>
                              <a:lumOff val="5000"/>
                            </a:schemeClr>
                          </a:solidFill>
                          <a:latin typeface="+mn-lt"/>
                        </a:rPr>
                        <a:t>Work in a range of relevant contexts [for example, the home, school, leisure, culture, </a:t>
                      </a:r>
                      <a:r>
                        <a:rPr lang="en-US" sz="1000" b="0" dirty="0">
                          <a:solidFill>
                            <a:schemeClr val="tx1">
                              <a:lumMod val="95000"/>
                              <a:lumOff val="5000"/>
                            </a:schemeClr>
                          </a:solidFill>
                        </a:rPr>
                        <a:t>enterprise, industry and the wider environment, including food and nutrition]</a:t>
                      </a:r>
                    </a:p>
                    <a:p>
                      <a:r>
                        <a:rPr lang="en-US" sz="1000" b="0" dirty="0">
                          <a:solidFill>
                            <a:schemeClr val="tx1">
                              <a:lumMod val="95000"/>
                              <a:lumOff val="5000"/>
                            </a:schemeClr>
                          </a:solidFill>
                        </a:rPr>
                        <a:t>Acquire a broad range of subject knowledge and draw on disciplines such as mathematics, science, engineering, computing and art </a:t>
                      </a:r>
                      <a:endParaRPr lang="en-GB" sz="1000" b="0"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4721055"/>
                  </a:ext>
                </a:extLst>
              </a:tr>
            </a:tbl>
          </a:graphicData>
        </a:graphic>
      </p:graphicFrame>
      <p:sp>
        <p:nvSpPr>
          <p:cNvPr id="29" name="TextBox 28">
            <a:extLst>
              <a:ext uri="{FF2B5EF4-FFF2-40B4-BE49-F238E27FC236}">
                <a16:creationId xmlns:a16="http://schemas.microsoft.com/office/drawing/2014/main" id="{2EB15235-4212-4712-885C-81E004BB15C4}"/>
              </a:ext>
            </a:extLst>
          </p:cNvPr>
          <p:cNvSpPr txBox="1"/>
          <p:nvPr/>
        </p:nvSpPr>
        <p:spPr>
          <a:xfrm>
            <a:off x="293004" y="3148528"/>
            <a:ext cx="11505672" cy="307777"/>
          </a:xfrm>
          <a:prstGeom prst="rect">
            <a:avLst/>
          </a:prstGeom>
          <a:solidFill>
            <a:srgbClr val="0070C0"/>
          </a:solidFill>
        </p:spPr>
        <p:txBody>
          <a:bodyPr wrap="square" rtlCol="0">
            <a:spAutoFit/>
          </a:bodyPr>
          <a:lstStyle/>
          <a:p>
            <a:pPr algn="ctr"/>
            <a:r>
              <a:rPr lang="en-US" sz="1400" b="1" dirty="0">
                <a:solidFill>
                  <a:schemeClr val="bg1"/>
                </a:solidFill>
              </a:rPr>
              <a:t>D</a:t>
            </a:r>
            <a:r>
              <a:rPr lang="en-GB" sz="1400" b="1" dirty="0" err="1">
                <a:solidFill>
                  <a:schemeClr val="bg1"/>
                </a:solidFill>
              </a:rPr>
              <a:t>esign</a:t>
            </a:r>
            <a:endParaRPr lang="en-GB" sz="1400" b="1" dirty="0">
              <a:solidFill>
                <a:schemeClr val="bg1"/>
              </a:solidFill>
            </a:endParaRPr>
          </a:p>
        </p:txBody>
      </p:sp>
      <p:graphicFrame>
        <p:nvGraphicFramePr>
          <p:cNvPr id="30" name="Table 29">
            <a:extLst>
              <a:ext uri="{FF2B5EF4-FFF2-40B4-BE49-F238E27FC236}">
                <a16:creationId xmlns:a16="http://schemas.microsoft.com/office/drawing/2014/main" id="{97DE4113-10A4-4809-AD16-4A6DFDA28DAE}"/>
              </a:ext>
            </a:extLst>
          </p:cNvPr>
          <p:cNvGraphicFramePr>
            <a:graphicFrameLocks noGrp="1"/>
          </p:cNvGraphicFramePr>
          <p:nvPr>
            <p:extLst>
              <p:ext uri="{D42A27DB-BD31-4B8C-83A1-F6EECF244321}">
                <p14:modId xmlns:p14="http://schemas.microsoft.com/office/powerpoint/2010/main" val="92528117"/>
              </p:ext>
            </p:extLst>
          </p:nvPr>
        </p:nvGraphicFramePr>
        <p:xfrm>
          <a:off x="293004" y="3533228"/>
          <a:ext cx="11505672" cy="274320"/>
        </p:xfrm>
        <a:graphic>
          <a:graphicData uri="http://schemas.openxmlformats.org/drawingml/2006/table">
            <a:tbl>
              <a:tblPr firstRow="1" bandRow="1">
                <a:tableStyleId>{5C22544A-7EE6-4342-B048-85BDC9FD1C3A}</a:tableStyleId>
              </a:tblPr>
              <a:tblGrid>
                <a:gridCol w="2678796">
                  <a:extLst>
                    <a:ext uri="{9D8B030D-6E8A-4147-A177-3AD203B41FA5}">
                      <a16:colId xmlns:a16="http://schemas.microsoft.com/office/drawing/2014/main" val="3315238767"/>
                    </a:ext>
                  </a:extLst>
                </a:gridCol>
                <a:gridCol w="2686050">
                  <a:extLst>
                    <a:ext uri="{9D8B030D-6E8A-4147-A177-3AD203B41FA5}">
                      <a16:colId xmlns:a16="http://schemas.microsoft.com/office/drawing/2014/main" val="4105248844"/>
                    </a:ext>
                  </a:extLst>
                </a:gridCol>
                <a:gridCol w="2963636">
                  <a:extLst>
                    <a:ext uri="{9D8B030D-6E8A-4147-A177-3AD203B41FA5}">
                      <a16:colId xmlns:a16="http://schemas.microsoft.com/office/drawing/2014/main" val="453718565"/>
                    </a:ext>
                  </a:extLst>
                </a:gridCol>
                <a:gridCol w="3177190">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31" name="Table 30">
            <a:extLst>
              <a:ext uri="{FF2B5EF4-FFF2-40B4-BE49-F238E27FC236}">
                <a16:creationId xmlns:a16="http://schemas.microsoft.com/office/drawing/2014/main" id="{8DE0DF04-3FBE-4D6D-94A6-C03B70235080}"/>
              </a:ext>
            </a:extLst>
          </p:cNvPr>
          <p:cNvGraphicFramePr>
            <a:graphicFrameLocks noGrp="1"/>
          </p:cNvGraphicFramePr>
          <p:nvPr>
            <p:extLst>
              <p:ext uri="{D42A27DB-BD31-4B8C-83A1-F6EECF244321}">
                <p14:modId xmlns:p14="http://schemas.microsoft.com/office/powerpoint/2010/main" val="2377536454"/>
              </p:ext>
            </p:extLst>
          </p:nvPr>
        </p:nvGraphicFramePr>
        <p:xfrm>
          <a:off x="293004" y="3877171"/>
          <a:ext cx="11505672" cy="2577879"/>
        </p:xfrm>
        <a:graphic>
          <a:graphicData uri="http://schemas.openxmlformats.org/drawingml/2006/table">
            <a:tbl>
              <a:tblPr firstRow="1" bandRow="1">
                <a:tableStyleId>{5C22544A-7EE6-4342-B048-85BDC9FD1C3A}</a:tableStyleId>
              </a:tblPr>
              <a:tblGrid>
                <a:gridCol w="2689476">
                  <a:extLst>
                    <a:ext uri="{9D8B030D-6E8A-4147-A177-3AD203B41FA5}">
                      <a16:colId xmlns:a16="http://schemas.microsoft.com/office/drawing/2014/main" val="1190519377"/>
                    </a:ext>
                  </a:extLst>
                </a:gridCol>
                <a:gridCol w="2682815">
                  <a:extLst>
                    <a:ext uri="{9D8B030D-6E8A-4147-A177-3AD203B41FA5}">
                      <a16:colId xmlns:a16="http://schemas.microsoft.com/office/drawing/2014/main" val="1159536658"/>
                    </a:ext>
                  </a:extLst>
                </a:gridCol>
                <a:gridCol w="2950234">
                  <a:extLst>
                    <a:ext uri="{9D8B030D-6E8A-4147-A177-3AD203B41FA5}">
                      <a16:colId xmlns:a16="http://schemas.microsoft.com/office/drawing/2014/main" val="2105174479"/>
                    </a:ext>
                  </a:extLst>
                </a:gridCol>
                <a:gridCol w="3183147">
                  <a:extLst>
                    <a:ext uri="{9D8B030D-6E8A-4147-A177-3AD203B41FA5}">
                      <a16:colId xmlns:a16="http://schemas.microsoft.com/office/drawing/2014/main" val="2439280781"/>
                    </a:ext>
                  </a:extLst>
                </a:gridCol>
              </a:tblGrid>
              <a:tr h="2577879">
                <a:tc>
                  <a:txBody>
                    <a:bodyPr/>
                    <a:lstStyle/>
                    <a:p>
                      <a:r>
                        <a:rPr lang="en-US" sz="1000" b="0"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Represent own ideas, thoughts and feelings in a variety of ways</a:t>
                      </a:r>
                      <a:endParaRPr lang="en-GB" sz="1000" b="0"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u="sng" dirty="0">
                          <a:solidFill>
                            <a:schemeClr val="tx1">
                              <a:lumMod val="95000"/>
                              <a:lumOff val="5000"/>
                            </a:schemeClr>
                          </a:solidFill>
                        </a:rPr>
                        <a:t>Understanding contexts, users and purposes</a:t>
                      </a:r>
                      <a:endParaRPr lang="en-GB" sz="1000" b="0" u="sng" dirty="0">
                        <a:solidFill>
                          <a:schemeClr val="tx1">
                            <a:lumMod val="95000"/>
                            <a:lumOff val="5000"/>
                          </a:schemeClr>
                        </a:solidFill>
                      </a:endParaRPr>
                    </a:p>
                    <a:p>
                      <a:endParaRPr lang="en-US" sz="1000" b="0" dirty="0">
                        <a:solidFill>
                          <a:schemeClr val="tx1">
                            <a:lumMod val="95000"/>
                            <a:lumOff val="5000"/>
                          </a:schemeClr>
                        </a:solidFill>
                      </a:endParaRPr>
                    </a:p>
                    <a:p>
                      <a:r>
                        <a:rPr lang="en-US" sz="1000" b="0" dirty="0">
                          <a:solidFill>
                            <a:schemeClr val="tx1">
                              <a:lumMod val="95000"/>
                              <a:lumOff val="5000"/>
                            </a:schemeClr>
                          </a:solidFill>
                        </a:rPr>
                        <a:t>We will: </a:t>
                      </a:r>
                    </a:p>
                    <a:p>
                      <a:pPr marL="171450" indent="-171450">
                        <a:buFont typeface="Arial" panose="020B0604020202020204" pitchFamily="34" charset="0"/>
                        <a:buChar char="•"/>
                      </a:pPr>
                      <a:r>
                        <a:rPr lang="en-US" sz="1000" b="0" dirty="0">
                          <a:solidFill>
                            <a:schemeClr val="tx1">
                              <a:lumMod val="95000"/>
                              <a:lumOff val="5000"/>
                            </a:schemeClr>
                          </a:solidFill>
                        </a:rPr>
                        <a:t>Work confidently within a range of contexts, such as imaginary, story-based, home, school, gardens, playgrounds, local community, industry and the wider environment</a:t>
                      </a:r>
                    </a:p>
                    <a:p>
                      <a:pPr marL="171450" indent="-171450">
                        <a:buFont typeface="Arial" panose="020B0604020202020204" pitchFamily="34" charset="0"/>
                        <a:buChar char="•"/>
                      </a:pPr>
                      <a:r>
                        <a:rPr lang="en-US" sz="1000" b="0" dirty="0">
                          <a:solidFill>
                            <a:schemeClr val="tx1">
                              <a:lumMod val="95000"/>
                              <a:lumOff val="5000"/>
                            </a:schemeClr>
                          </a:solidFill>
                        </a:rPr>
                        <a:t>State what products they are designing and making</a:t>
                      </a:r>
                    </a:p>
                    <a:p>
                      <a:pPr marL="171450" indent="-171450">
                        <a:buFont typeface="Arial" panose="020B0604020202020204" pitchFamily="34" charset="0"/>
                        <a:buChar char="•"/>
                      </a:pPr>
                      <a:r>
                        <a:rPr lang="en-US" sz="1000" b="0" dirty="0">
                          <a:solidFill>
                            <a:schemeClr val="tx1">
                              <a:lumMod val="95000"/>
                              <a:lumOff val="5000"/>
                            </a:schemeClr>
                          </a:solidFill>
                        </a:rPr>
                        <a:t>Say whether our products are for themselves or other users </a:t>
                      </a:r>
                    </a:p>
                    <a:p>
                      <a:pPr marL="171450" indent="-171450">
                        <a:buFont typeface="Arial" panose="020B0604020202020204" pitchFamily="34" charset="0"/>
                        <a:buChar char="•"/>
                      </a:pPr>
                      <a:r>
                        <a:rPr lang="en-US" sz="1000" b="0" dirty="0">
                          <a:solidFill>
                            <a:schemeClr val="tx1">
                              <a:lumMod val="95000"/>
                              <a:lumOff val="5000"/>
                            </a:schemeClr>
                          </a:solidFill>
                        </a:rPr>
                        <a:t>Describe what our products are for</a:t>
                      </a:r>
                    </a:p>
                    <a:p>
                      <a:pPr marL="171450" indent="-171450">
                        <a:buFont typeface="Arial" panose="020B0604020202020204" pitchFamily="34" charset="0"/>
                        <a:buChar char="•"/>
                      </a:pPr>
                      <a:r>
                        <a:rPr lang="en-US" sz="1000" b="0" dirty="0">
                          <a:solidFill>
                            <a:schemeClr val="tx1">
                              <a:lumMod val="95000"/>
                              <a:lumOff val="5000"/>
                            </a:schemeClr>
                          </a:solidFill>
                        </a:rPr>
                        <a:t>Say how our products will work</a:t>
                      </a:r>
                    </a:p>
                    <a:p>
                      <a:pPr marL="171450" indent="-171450">
                        <a:buFont typeface="Arial" panose="020B0604020202020204" pitchFamily="34" charset="0"/>
                        <a:buChar char="•"/>
                      </a:pPr>
                      <a:r>
                        <a:rPr lang="en-US" sz="1000" b="0" dirty="0">
                          <a:solidFill>
                            <a:schemeClr val="tx1">
                              <a:lumMod val="95000"/>
                              <a:lumOff val="5000"/>
                            </a:schemeClr>
                          </a:solidFill>
                        </a:rPr>
                        <a:t>Say how they will make our products suitable for our intended users</a:t>
                      </a:r>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u="sng" dirty="0">
                          <a:solidFill>
                            <a:schemeClr val="tx1">
                              <a:lumMod val="95000"/>
                              <a:lumOff val="5000"/>
                            </a:schemeClr>
                          </a:solidFill>
                        </a:rPr>
                        <a:t>Understanding contexts, users and purposes</a:t>
                      </a:r>
                    </a:p>
                    <a:p>
                      <a:pPr algn="ctr"/>
                      <a:endParaRPr lang="en-US" sz="1000" b="0" u="sng" dirty="0">
                        <a:solidFill>
                          <a:schemeClr val="tx1">
                            <a:lumMod val="95000"/>
                            <a:lumOff val="5000"/>
                          </a:schemeClr>
                        </a:solidFill>
                      </a:endParaRPr>
                    </a:p>
                    <a:p>
                      <a:pPr algn="l"/>
                      <a:r>
                        <a:rPr lang="en-US" sz="1000" b="0" u="none" dirty="0">
                          <a:solidFill>
                            <a:schemeClr val="tx1">
                              <a:lumMod val="95000"/>
                              <a:lumOff val="5000"/>
                            </a:schemeClr>
                          </a:solidFill>
                        </a:rPr>
                        <a:t>We will: </a:t>
                      </a:r>
                    </a:p>
                    <a:p>
                      <a:pPr marL="171450" indent="-171450" algn="l">
                        <a:buFont typeface="Arial" panose="020B0604020202020204" pitchFamily="34" charset="0"/>
                        <a:buChar char="•"/>
                      </a:pPr>
                      <a:r>
                        <a:rPr lang="en-US" sz="1000" b="0" dirty="0">
                          <a:solidFill>
                            <a:schemeClr val="tx1">
                              <a:lumMod val="95000"/>
                              <a:lumOff val="5000"/>
                            </a:schemeClr>
                          </a:solidFill>
                        </a:rPr>
                        <a:t>Work confidently within a range of contexts, such as the home, school, leisure, culture, enterprise, industry and the wider environment</a:t>
                      </a:r>
                    </a:p>
                    <a:p>
                      <a:pPr marL="171450" indent="-171450" algn="l">
                        <a:buFont typeface="Arial" panose="020B0604020202020204" pitchFamily="34" charset="0"/>
                        <a:buChar char="•"/>
                      </a:pPr>
                      <a:r>
                        <a:rPr lang="en-US" sz="1000" b="0" dirty="0">
                          <a:solidFill>
                            <a:schemeClr val="tx1">
                              <a:lumMod val="95000"/>
                              <a:lumOff val="5000"/>
                            </a:schemeClr>
                          </a:solidFill>
                        </a:rPr>
                        <a:t>Describe the purpose of our products and indicate the design features that will appeal to intended users </a:t>
                      </a:r>
                    </a:p>
                    <a:p>
                      <a:pPr marL="171450" indent="-171450" algn="l">
                        <a:buFont typeface="Arial" panose="020B0604020202020204" pitchFamily="34" charset="0"/>
                        <a:buChar char="•"/>
                      </a:pPr>
                      <a:r>
                        <a:rPr lang="en-US" sz="1000" b="0" dirty="0">
                          <a:solidFill>
                            <a:schemeClr val="tx1">
                              <a:lumMod val="95000"/>
                              <a:lumOff val="5000"/>
                            </a:schemeClr>
                          </a:solidFill>
                        </a:rPr>
                        <a:t>Explain how particular parts of our products work </a:t>
                      </a:r>
                    </a:p>
                    <a:p>
                      <a:pPr marL="171450" indent="-171450" algn="l">
                        <a:buFont typeface="Arial" panose="020B0604020202020204" pitchFamily="34" charset="0"/>
                        <a:buChar char="•"/>
                      </a:pPr>
                      <a:r>
                        <a:rPr lang="en-US" sz="1000" b="0" dirty="0">
                          <a:solidFill>
                            <a:schemeClr val="tx1">
                              <a:lumMod val="95000"/>
                              <a:lumOff val="5000"/>
                            </a:schemeClr>
                          </a:solidFill>
                        </a:rPr>
                        <a:t>Gather information about the needs and wants of individuals and groups</a:t>
                      </a:r>
                    </a:p>
                    <a:p>
                      <a:pPr marL="171450" indent="-171450" algn="l">
                        <a:buFont typeface="Arial" panose="020B0604020202020204" pitchFamily="34" charset="0"/>
                        <a:buChar char="•"/>
                      </a:pPr>
                      <a:r>
                        <a:rPr lang="en-US" sz="1000" b="0" dirty="0">
                          <a:solidFill>
                            <a:schemeClr val="tx1">
                              <a:lumMod val="95000"/>
                              <a:lumOff val="5000"/>
                            </a:schemeClr>
                          </a:solidFill>
                        </a:rPr>
                        <a:t>Develop our own design criteria and use these to inform our ideas</a:t>
                      </a:r>
                      <a:endParaRPr lang="en-GB" sz="1000" b="0" u="sng"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lumMod val="95000"/>
                              <a:lumOff val="5000"/>
                            </a:schemeClr>
                          </a:solidFill>
                        </a:rPr>
                        <a:t>Understanding contexts, users and purposes</a:t>
                      </a:r>
                      <a:endParaRPr lang="en-GB" sz="1000" b="0" u="sng" dirty="0">
                        <a:solidFill>
                          <a:schemeClr val="tx1">
                            <a:lumMod val="95000"/>
                            <a:lumOff val="5000"/>
                          </a:schemeClr>
                        </a:solidFill>
                      </a:endParaRPr>
                    </a:p>
                    <a:p>
                      <a:endParaRPr lang="en-US" sz="1000" b="0" dirty="0">
                        <a:solidFill>
                          <a:schemeClr val="tx1">
                            <a:lumMod val="95000"/>
                            <a:lumOff val="5000"/>
                          </a:schemeClr>
                        </a:solidFill>
                      </a:endParaRPr>
                    </a:p>
                    <a:p>
                      <a:r>
                        <a:rPr lang="en-US" sz="1000" b="0"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Work confidently within a range of contexts, such as the home, school, leisure, culture, enterprise, industry and the wider environment </a:t>
                      </a:r>
                    </a:p>
                    <a:p>
                      <a:pPr marL="171450" indent="-171450">
                        <a:buFont typeface="Arial" panose="020B0604020202020204" pitchFamily="34" charset="0"/>
                        <a:buChar char="•"/>
                      </a:pPr>
                      <a:r>
                        <a:rPr lang="en-US" sz="1000" b="0" dirty="0">
                          <a:solidFill>
                            <a:schemeClr val="tx1">
                              <a:lumMod val="95000"/>
                              <a:lumOff val="5000"/>
                            </a:schemeClr>
                          </a:solidFill>
                        </a:rPr>
                        <a:t>Describe the purpose of our products and indicate the design features that will appeal to intended users </a:t>
                      </a:r>
                    </a:p>
                    <a:p>
                      <a:pPr marL="171450" indent="-171450">
                        <a:buFont typeface="Arial" panose="020B0604020202020204" pitchFamily="34" charset="0"/>
                        <a:buChar char="•"/>
                      </a:pPr>
                      <a:r>
                        <a:rPr lang="en-US" sz="1000" b="0" dirty="0">
                          <a:solidFill>
                            <a:schemeClr val="tx1">
                              <a:lumMod val="95000"/>
                              <a:lumOff val="5000"/>
                            </a:schemeClr>
                          </a:solidFill>
                        </a:rPr>
                        <a:t>Explain how particular parts of our products work </a:t>
                      </a:r>
                    </a:p>
                    <a:p>
                      <a:pPr marL="171450" indent="-171450">
                        <a:buFont typeface="Arial" panose="020B0604020202020204" pitchFamily="34" charset="0"/>
                        <a:buChar char="•"/>
                      </a:pPr>
                      <a:r>
                        <a:rPr lang="en-US" sz="1000" b="0" dirty="0">
                          <a:solidFill>
                            <a:schemeClr val="tx1">
                              <a:lumMod val="95000"/>
                              <a:lumOff val="5000"/>
                            </a:schemeClr>
                          </a:solidFill>
                        </a:rPr>
                        <a:t>Carry out research, using surveys, interviews, questionnaires and web-based resources </a:t>
                      </a:r>
                    </a:p>
                    <a:p>
                      <a:pPr marL="171450" indent="-171450">
                        <a:buFont typeface="Arial" panose="020B0604020202020204" pitchFamily="34" charset="0"/>
                        <a:buChar char="•"/>
                      </a:pPr>
                      <a:r>
                        <a:rPr lang="en-US" sz="1000" b="0" dirty="0">
                          <a:solidFill>
                            <a:schemeClr val="tx1">
                              <a:lumMod val="95000"/>
                              <a:lumOff val="5000"/>
                            </a:schemeClr>
                          </a:solidFill>
                        </a:rPr>
                        <a:t>Identify the needs, wants, preferences and values of individuals and groups</a:t>
                      </a:r>
                    </a:p>
                    <a:p>
                      <a:pPr marL="171450" indent="-171450">
                        <a:buFont typeface="Arial" panose="020B0604020202020204" pitchFamily="34" charset="0"/>
                        <a:buChar char="•"/>
                      </a:pPr>
                      <a:r>
                        <a:rPr lang="en-US" sz="1000" b="0" dirty="0">
                          <a:solidFill>
                            <a:schemeClr val="tx1">
                              <a:lumMod val="95000"/>
                              <a:lumOff val="5000"/>
                            </a:schemeClr>
                          </a:solidFill>
                        </a:rPr>
                        <a:t>Develop a simple design specification to guide our thinking</a:t>
                      </a:r>
                      <a:endParaRPr lang="en-GB" sz="1000" b="0"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pic>
        <p:nvPicPr>
          <p:cNvPr id="2" name="Picture 1">
            <a:extLst>
              <a:ext uri="{FF2B5EF4-FFF2-40B4-BE49-F238E27FC236}">
                <a16:creationId xmlns:a16="http://schemas.microsoft.com/office/drawing/2014/main" id="{FB7409FC-F87C-479A-BCCE-528252A6A1A2}"/>
              </a:ext>
            </a:extLst>
          </p:cNvPr>
          <p:cNvPicPr>
            <a:picLocks noChangeAspect="1"/>
          </p:cNvPicPr>
          <p:nvPr/>
        </p:nvPicPr>
        <p:blipFill>
          <a:blip r:embed="rId2"/>
          <a:stretch>
            <a:fillRect/>
          </a:stretch>
        </p:blipFill>
        <p:spPr>
          <a:xfrm>
            <a:off x="226252" y="227162"/>
            <a:ext cx="2133785" cy="603556"/>
          </a:xfrm>
          <a:prstGeom prst="rect">
            <a:avLst/>
          </a:prstGeom>
        </p:spPr>
      </p:pic>
    </p:spTree>
    <p:extLst>
      <p:ext uri="{BB962C8B-B14F-4D97-AF65-F5344CB8AC3E}">
        <p14:creationId xmlns:p14="http://schemas.microsoft.com/office/powerpoint/2010/main" val="1545754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5521ED06-D656-4C42-8B9D-B2950B3D7177}"/>
              </a:ext>
            </a:extLst>
          </p:cNvPr>
          <p:cNvSpPr/>
          <p:nvPr/>
        </p:nvSpPr>
        <p:spPr>
          <a:xfrm>
            <a:off x="133190" y="226779"/>
            <a:ext cx="11822313" cy="5013131"/>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A1B3DFD-74DD-4663-B1C9-0EA5326ABB26}"/>
              </a:ext>
            </a:extLst>
          </p:cNvPr>
          <p:cNvSpPr txBox="1"/>
          <p:nvPr/>
        </p:nvSpPr>
        <p:spPr>
          <a:xfrm>
            <a:off x="236496" y="685432"/>
            <a:ext cx="11505671" cy="307777"/>
          </a:xfrm>
          <a:prstGeom prst="rect">
            <a:avLst/>
          </a:prstGeom>
          <a:solidFill>
            <a:srgbClr val="0070C0"/>
          </a:solidFill>
        </p:spPr>
        <p:txBody>
          <a:bodyPr wrap="square" rtlCol="0">
            <a:spAutoFit/>
          </a:bodyPr>
          <a:lstStyle/>
          <a:p>
            <a:pPr algn="ctr"/>
            <a:r>
              <a:rPr lang="en-GB" sz="1400" b="1" dirty="0">
                <a:solidFill>
                  <a:schemeClr val="bg1"/>
                </a:solidFill>
              </a:rPr>
              <a:t>Design</a:t>
            </a:r>
          </a:p>
        </p:txBody>
      </p:sp>
      <p:graphicFrame>
        <p:nvGraphicFramePr>
          <p:cNvPr id="5" name="Table 4">
            <a:extLst>
              <a:ext uri="{FF2B5EF4-FFF2-40B4-BE49-F238E27FC236}">
                <a16:creationId xmlns:a16="http://schemas.microsoft.com/office/drawing/2014/main" id="{207B6BC0-3A2B-4248-A9FE-1C2A8F1835AC}"/>
              </a:ext>
            </a:extLst>
          </p:cNvPr>
          <p:cNvGraphicFramePr>
            <a:graphicFrameLocks noGrp="1"/>
          </p:cNvGraphicFramePr>
          <p:nvPr>
            <p:extLst>
              <p:ext uri="{D42A27DB-BD31-4B8C-83A1-F6EECF244321}">
                <p14:modId xmlns:p14="http://schemas.microsoft.com/office/powerpoint/2010/main" val="935556152"/>
              </p:ext>
            </p:extLst>
          </p:nvPr>
        </p:nvGraphicFramePr>
        <p:xfrm>
          <a:off x="236497" y="1015480"/>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6" name="Table 5">
            <a:extLst>
              <a:ext uri="{FF2B5EF4-FFF2-40B4-BE49-F238E27FC236}">
                <a16:creationId xmlns:a16="http://schemas.microsoft.com/office/drawing/2014/main" id="{94BB9625-023D-4BE9-A28B-5A9837B7C0C5}"/>
              </a:ext>
            </a:extLst>
          </p:cNvPr>
          <p:cNvGraphicFramePr>
            <a:graphicFrameLocks noGrp="1"/>
          </p:cNvGraphicFramePr>
          <p:nvPr>
            <p:extLst>
              <p:ext uri="{D42A27DB-BD31-4B8C-83A1-F6EECF244321}">
                <p14:modId xmlns:p14="http://schemas.microsoft.com/office/powerpoint/2010/main" val="369470601"/>
              </p:ext>
            </p:extLst>
          </p:nvPr>
        </p:nvGraphicFramePr>
        <p:xfrm>
          <a:off x="236497" y="1395582"/>
          <a:ext cx="11505672" cy="313944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3036150">
                <a:tc>
                  <a:txBody>
                    <a:bodyPr/>
                    <a:lstStyle/>
                    <a:p>
                      <a:pPr algn="l" fontAlgn="base"/>
                      <a:r>
                        <a:rPr lang="en-GB" sz="1000" b="0" i="0" dirty="0">
                          <a:solidFill>
                            <a:srgbClr val="000000"/>
                          </a:solidFill>
                          <a:effectLst/>
                          <a:latin typeface="+mn-lt"/>
                        </a:rPr>
                        <a:t>3-4 years</a:t>
                      </a:r>
                    </a:p>
                    <a:p>
                      <a:pPr marL="0" indent="0" algn="l" fontAlgn="base">
                        <a:buFont typeface="Arial" panose="020B0604020202020204" pitchFamily="34" charset="0"/>
                        <a:buNone/>
                      </a:pPr>
                      <a:r>
                        <a:rPr lang="en-GB" sz="1000" b="0" i="0" dirty="0">
                          <a:solidFill>
                            <a:srgbClr val="333333"/>
                          </a:solidFill>
                          <a:effectLst/>
                          <a:latin typeface="+mn-lt"/>
                        </a:rPr>
                        <a:t>We will:</a:t>
                      </a:r>
                    </a:p>
                    <a:p>
                      <a:pPr marL="171450" indent="-171450" algn="l" fontAlgn="base">
                        <a:buFont typeface="Arial" panose="020B0604020202020204" pitchFamily="34" charset="0"/>
                        <a:buChar char="•"/>
                      </a:pPr>
                      <a:r>
                        <a:rPr lang="en-GB" sz="1000" b="0" i="0" dirty="0">
                          <a:solidFill>
                            <a:srgbClr val="333333"/>
                          </a:solidFill>
                          <a:effectLst/>
                          <a:latin typeface="+mn-lt"/>
                        </a:rPr>
                        <a:t>Explore different materials freely, to develop our ideas about how to use them and what to make</a:t>
                      </a:r>
                    </a:p>
                    <a:p>
                      <a:pPr marL="171450" indent="-171450" algn="l" fontAlgn="base">
                        <a:buFont typeface="Arial" panose="020B0604020202020204" pitchFamily="34" charset="0"/>
                        <a:buChar char="•"/>
                      </a:pPr>
                      <a:r>
                        <a:rPr lang="en-GB" sz="1000" b="0" i="0" dirty="0">
                          <a:solidFill>
                            <a:srgbClr val="333333"/>
                          </a:solidFill>
                          <a:effectLst/>
                          <a:latin typeface="+mn-lt"/>
                        </a:rPr>
                        <a:t>Develop our own ideas and then decide which materials to use to express them</a:t>
                      </a:r>
                    </a:p>
                    <a:p>
                      <a:pPr marL="171450" indent="-171450" algn="l" fontAlgn="base">
                        <a:buFont typeface="Arial" panose="020B0604020202020204" pitchFamily="34" charset="0"/>
                        <a:buChar char="•"/>
                      </a:pPr>
                      <a:r>
                        <a:rPr lang="en-GB" sz="1000" b="0" i="0" dirty="0">
                          <a:solidFill>
                            <a:srgbClr val="333333"/>
                          </a:solidFill>
                          <a:effectLst/>
                          <a:latin typeface="+mn-lt"/>
                        </a:rPr>
                        <a:t>Join different materials and explore different textures</a:t>
                      </a:r>
                      <a:br>
                        <a:rPr lang="en-GB" sz="1000" b="0" i="0" dirty="0">
                          <a:solidFill>
                            <a:srgbClr val="333333"/>
                          </a:solidFill>
                          <a:effectLst/>
                          <a:latin typeface="+mn-lt"/>
                        </a:rPr>
                      </a:br>
                      <a:endParaRPr lang="en-GB" sz="1000" b="0" i="0" dirty="0">
                        <a:solidFill>
                          <a:srgbClr val="000000"/>
                        </a:solidFill>
                        <a:effectLst/>
                        <a:latin typeface="+mn-lt"/>
                      </a:endParaRPr>
                    </a:p>
                    <a:p>
                      <a:pPr algn="l" fontAlgn="base"/>
                      <a:r>
                        <a:rPr lang="en-GB" sz="1000" b="0" i="0" dirty="0">
                          <a:solidFill>
                            <a:srgbClr val="000000"/>
                          </a:solidFill>
                          <a:effectLst/>
                          <a:latin typeface="+mn-lt"/>
                        </a:rPr>
                        <a:t>Reception</a:t>
                      </a:r>
                    </a:p>
                    <a:p>
                      <a:pPr marL="0" indent="0" algn="l" fontAlgn="base">
                        <a:buFont typeface="Arial" panose="020B0604020202020204" pitchFamily="34" charset="0"/>
                        <a:buNone/>
                      </a:pPr>
                      <a:r>
                        <a:rPr lang="en-GB" sz="1000" b="0" i="0" dirty="0">
                          <a:solidFill>
                            <a:srgbClr val="333333"/>
                          </a:solidFill>
                          <a:effectLst/>
                          <a:latin typeface="+mn-lt"/>
                        </a:rPr>
                        <a:t>We will:</a:t>
                      </a:r>
                    </a:p>
                    <a:p>
                      <a:pPr marL="171450" indent="-171450" algn="l" fontAlgn="base">
                        <a:buFont typeface="Arial" panose="020B0604020202020204" pitchFamily="34" charset="0"/>
                        <a:buChar char="•"/>
                      </a:pPr>
                      <a:r>
                        <a:rPr lang="en-GB" sz="1000" b="0" i="0" dirty="0">
                          <a:solidFill>
                            <a:srgbClr val="333333"/>
                          </a:solidFill>
                          <a:effectLst/>
                          <a:latin typeface="+mn-lt"/>
                        </a:rPr>
                        <a:t>Create collaboratively, sharing ideas, resources and skills</a:t>
                      </a:r>
                      <a:br>
                        <a:rPr lang="en-GB" sz="1000" b="0" i="0" dirty="0">
                          <a:solidFill>
                            <a:srgbClr val="000000"/>
                          </a:solidFill>
                          <a:effectLst/>
                          <a:latin typeface="+mn-lt"/>
                        </a:rPr>
                      </a:br>
                      <a:endParaRPr lang="en-GB" sz="1000" b="0" i="0" dirty="0">
                        <a:solidFill>
                          <a:srgbClr val="000000"/>
                        </a:solidFill>
                        <a:effectLst/>
                        <a:latin typeface="+mn-lt"/>
                      </a:endParaRPr>
                    </a:p>
                    <a:p>
                      <a:pPr algn="l" fontAlgn="base"/>
                      <a:r>
                        <a:rPr lang="en-GB" sz="1000" b="0" i="0" dirty="0">
                          <a:solidFill>
                            <a:srgbClr val="000000"/>
                          </a:solidFill>
                          <a:effectLst/>
                          <a:latin typeface="+mn-lt"/>
                        </a:rPr>
                        <a:t>ELG </a:t>
                      </a:r>
                    </a:p>
                    <a:p>
                      <a:pPr algn="l" fontAlgn="base"/>
                      <a:r>
                        <a:rPr lang="en-GB" sz="1000" b="0" i="0" dirty="0">
                          <a:solidFill>
                            <a:srgbClr val="333333"/>
                          </a:solidFill>
                          <a:effectLst/>
                          <a:latin typeface="+mn-lt"/>
                        </a:rPr>
                        <a:t>We will:</a:t>
                      </a:r>
                      <a:endParaRPr lang="en-GB" sz="1000" b="0" i="0" dirty="0">
                        <a:solidFill>
                          <a:srgbClr val="000000"/>
                        </a:solidFill>
                        <a:effectLst/>
                        <a:latin typeface="+mn-lt"/>
                      </a:endParaRPr>
                    </a:p>
                    <a:p>
                      <a:pPr marL="171450" indent="-171450" algn="l" fontAlgn="base">
                        <a:buFont typeface="Arial" panose="020B0604020202020204" pitchFamily="34" charset="0"/>
                        <a:buChar char="•"/>
                      </a:pPr>
                      <a:r>
                        <a:rPr lang="en-GB" sz="1000" b="0" i="0" dirty="0">
                          <a:solidFill>
                            <a:srgbClr val="333333"/>
                          </a:solidFill>
                          <a:effectLst/>
                          <a:latin typeface="+mn-lt"/>
                        </a:rPr>
                        <a:t>Safely use and explore a variety of materials, tools and techniques, experimenting with colour, design, texture, form and function</a:t>
                      </a:r>
                      <a:br>
                        <a:rPr lang="en-GB" sz="1000" b="0" i="0" dirty="0">
                          <a:solidFill>
                            <a:srgbClr val="000000"/>
                          </a:solidFill>
                          <a:effectLst/>
                          <a:latin typeface="+mn-lt"/>
                        </a:rPr>
                      </a:br>
                      <a:endParaRPr lang="en-GB" sz="1000" b="0" dirty="0">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US" sz="1000" b="0" u="sng" dirty="0">
                          <a:solidFill>
                            <a:schemeClr val="tx1">
                              <a:lumMod val="95000"/>
                              <a:lumOff val="5000"/>
                            </a:schemeClr>
                          </a:solidFill>
                          <a:latin typeface="+mn-lt"/>
                        </a:rPr>
                        <a:t>Generating, developing, modelling and communicating ideas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endParaRPr lang="en-GB" sz="1000" b="0" u="sng" dirty="0">
                        <a:solidFill>
                          <a:schemeClr val="tx1">
                            <a:lumMod val="95000"/>
                            <a:lumOff val="5000"/>
                          </a:schemeClr>
                        </a:solidFill>
                        <a:latin typeface="+mn-lt"/>
                      </a:endParaRPr>
                    </a:p>
                    <a:p>
                      <a:pPr marL="171450" indent="-171450">
                        <a:buFont typeface="Arial" panose="020B0604020202020204" pitchFamily="34" charset="0"/>
                        <a:buChar char="•"/>
                      </a:pPr>
                      <a:r>
                        <a:rPr lang="en-US" sz="1000" b="0" dirty="0">
                          <a:solidFill>
                            <a:schemeClr val="tx1">
                              <a:lumMod val="95000"/>
                              <a:lumOff val="5000"/>
                            </a:schemeClr>
                          </a:solidFill>
                          <a:latin typeface="+mn-lt"/>
                        </a:rPr>
                        <a:t>Generate ideas by drawing on our own experiences</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knowledge of existing products to help come up with ideas </a:t>
                      </a:r>
                    </a:p>
                    <a:p>
                      <a:pPr marL="171450" indent="-171450">
                        <a:buFont typeface="Arial" panose="020B0604020202020204" pitchFamily="34" charset="0"/>
                        <a:buChar char="•"/>
                      </a:pPr>
                      <a:r>
                        <a:rPr lang="en-US" sz="1000" b="0" dirty="0">
                          <a:solidFill>
                            <a:schemeClr val="tx1">
                              <a:lumMod val="95000"/>
                              <a:lumOff val="5000"/>
                            </a:schemeClr>
                          </a:solidFill>
                          <a:latin typeface="+mn-lt"/>
                        </a:rPr>
                        <a:t>Develop and communicate ideas by talking and drawing </a:t>
                      </a:r>
                    </a:p>
                    <a:p>
                      <a:pPr marL="171450" indent="-171450">
                        <a:buFont typeface="Arial" panose="020B0604020202020204" pitchFamily="34" charset="0"/>
                        <a:buChar char="•"/>
                      </a:pPr>
                      <a:r>
                        <a:rPr lang="en-US" sz="1000" b="0" dirty="0">
                          <a:solidFill>
                            <a:schemeClr val="tx1">
                              <a:lumMod val="95000"/>
                              <a:lumOff val="5000"/>
                            </a:schemeClr>
                          </a:solidFill>
                          <a:latin typeface="+mn-lt"/>
                        </a:rPr>
                        <a:t>Model ideas by exploring materials, components and construction kits and by making templates and mock-ups </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information and communication technology, where appropriate, to develop and communicate our ideas</a:t>
                      </a:r>
                      <a:endParaRPr lang="en-GB" sz="1000" b="0" dirty="0">
                        <a:solidFill>
                          <a:schemeClr val="tx1">
                            <a:lumMod val="95000"/>
                            <a:lumOff val="5000"/>
                          </a:schemeClr>
                        </a:solidFill>
                        <a:latin typeface="+mn-lt"/>
                      </a:endParaRPr>
                    </a:p>
                    <a:p>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lumMod val="95000"/>
                              <a:lumOff val="5000"/>
                            </a:schemeClr>
                          </a:solidFill>
                          <a:latin typeface="+mn-lt"/>
                        </a:rPr>
                        <a:t>Generating, developing, modelling and communicating ideas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endParaRPr lang="en-GB" sz="1000" b="0" u="sng" dirty="0">
                        <a:solidFill>
                          <a:schemeClr val="tx1">
                            <a:lumMod val="95000"/>
                            <a:lumOff val="5000"/>
                          </a:schemeClr>
                        </a:solidFill>
                        <a:latin typeface="+mn-lt"/>
                      </a:endParaRPr>
                    </a:p>
                    <a:p>
                      <a:pPr marL="171450" indent="-171450">
                        <a:buFont typeface="Arial" panose="020B0604020202020204" pitchFamily="34" charset="0"/>
                        <a:buChar char="•"/>
                      </a:pPr>
                      <a:r>
                        <a:rPr lang="en-US" sz="1000" b="0" dirty="0">
                          <a:solidFill>
                            <a:schemeClr val="tx1">
                              <a:lumMod val="95000"/>
                              <a:lumOff val="5000"/>
                            </a:schemeClr>
                          </a:solidFill>
                          <a:latin typeface="+mn-lt"/>
                        </a:rPr>
                        <a:t>Share and clarify ideas through discussion </a:t>
                      </a:r>
                    </a:p>
                    <a:p>
                      <a:pPr marL="171450" indent="-171450">
                        <a:buFont typeface="Arial" panose="020B0604020202020204" pitchFamily="34" charset="0"/>
                        <a:buChar char="•"/>
                      </a:pPr>
                      <a:r>
                        <a:rPr lang="en-US" sz="1000" b="0" dirty="0">
                          <a:solidFill>
                            <a:schemeClr val="tx1">
                              <a:lumMod val="95000"/>
                              <a:lumOff val="5000"/>
                            </a:schemeClr>
                          </a:solidFill>
                          <a:latin typeface="+mn-lt"/>
                        </a:rPr>
                        <a:t>Model our ideas using prototypes and pattern pieces </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annotated sketches, cross-sectional drawings and exploded diagrams to develop and communicate our ideas</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computer-aided design to develop and communicate our ideas </a:t>
                      </a:r>
                    </a:p>
                    <a:p>
                      <a:pPr marL="171450" indent="-171450">
                        <a:buFont typeface="Arial" panose="020B0604020202020204" pitchFamily="34" charset="0"/>
                        <a:buChar char="•"/>
                      </a:pPr>
                      <a:r>
                        <a:rPr lang="en-US" sz="1000" b="0" dirty="0">
                          <a:solidFill>
                            <a:schemeClr val="tx1">
                              <a:lumMod val="95000"/>
                              <a:lumOff val="5000"/>
                            </a:schemeClr>
                          </a:solidFill>
                          <a:latin typeface="+mn-lt"/>
                        </a:rPr>
                        <a:t>Generate realistic ideas, focusing on the needs of the user</a:t>
                      </a:r>
                    </a:p>
                    <a:p>
                      <a:pPr marL="171450" indent="-171450">
                        <a:buFont typeface="Arial" panose="020B0604020202020204" pitchFamily="34" charset="0"/>
                        <a:buChar char="•"/>
                      </a:pPr>
                      <a:r>
                        <a:rPr lang="en-US" sz="1000" b="0" dirty="0">
                          <a:solidFill>
                            <a:schemeClr val="tx1">
                              <a:lumMod val="95000"/>
                              <a:lumOff val="5000"/>
                            </a:schemeClr>
                          </a:solidFill>
                          <a:latin typeface="+mn-lt"/>
                        </a:rPr>
                        <a:t>Make design decisions that take account of the availability of resources</a:t>
                      </a:r>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lumMod val="95000"/>
                              <a:lumOff val="5000"/>
                            </a:schemeClr>
                          </a:solidFill>
                          <a:latin typeface="+mn-lt"/>
                        </a:rPr>
                        <a:t>Generating, developing, modelling and communicating ideas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endParaRPr lang="en-GB" sz="1000" b="0" u="sng" dirty="0">
                        <a:solidFill>
                          <a:schemeClr val="tx1">
                            <a:lumMod val="95000"/>
                            <a:lumOff val="5000"/>
                          </a:schemeClr>
                        </a:solidFill>
                        <a:latin typeface="+mn-lt"/>
                      </a:endParaRPr>
                    </a:p>
                    <a:p>
                      <a:pPr marL="171450" indent="-171450">
                        <a:buFont typeface="Arial" panose="020B0604020202020204" pitchFamily="34" charset="0"/>
                        <a:buChar char="•"/>
                      </a:pPr>
                      <a:r>
                        <a:rPr lang="en-US" sz="1000" b="0" dirty="0">
                          <a:solidFill>
                            <a:schemeClr val="tx1">
                              <a:lumMod val="95000"/>
                              <a:lumOff val="5000"/>
                            </a:schemeClr>
                          </a:solidFill>
                          <a:latin typeface="+mn-lt"/>
                        </a:rPr>
                        <a:t>Share and clarify ideas through discussion </a:t>
                      </a:r>
                    </a:p>
                    <a:p>
                      <a:pPr marL="171450" indent="-171450">
                        <a:buFont typeface="Arial" panose="020B0604020202020204" pitchFamily="34" charset="0"/>
                        <a:buChar char="•"/>
                      </a:pPr>
                      <a:r>
                        <a:rPr lang="en-US" sz="1000" b="0" dirty="0">
                          <a:solidFill>
                            <a:schemeClr val="tx1">
                              <a:lumMod val="95000"/>
                              <a:lumOff val="5000"/>
                            </a:schemeClr>
                          </a:solidFill>
                          <a:latin typeface="+mn-lt"/>
                        </a:rPr>
                        <a:t>Model our ideas using prototypes and pattern pieces </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annotated sketches, cross-sectional drawings and exploded diagrams to develop and communicate our ideas</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computer-aided design to develop and communicate our ideas</a:t>
                      </a:r>
                    </a:p>
                    <a:p>
                      <a:pPr marL="171450" indent="-171450">
                        <a:buFont typeface="Arial" panose="020B0604020202020204" pitchFamily="34" charset="0"/>
                        <a:buChar char="•"/>
                      </a:pPr>
                      <a:r>
                        <a:rPr lang="en-US" sz="1000" b="0" dirty="0">
                          <a:solidFill>
                            <a:schemeClr val="tx1">
                              <a:lumMod val="95000"/>
                              <a:lumOff val="5000"/>
                            </a:schemeClr>
                          </a:solidFill>
                          <a:latin typeface="+mn-lt"/>
                        </a:rPr>
                        <a:t>Generate innovative ideas, drawing on research</a:t>
                      </a:r>
                    </a:p>
                    <a:p>
                      <a:pPr marL="171450" indent="-171450">
                        <a:buFont typeface="Arial" panose="020B0604020202020204" pitchFamily="34" charset="0"/>
                        <a:buChar char="•"/>
                      </a:pPr>
                      <a:r>
                        <a:rPr lang="en-US" sz="1000" b="0" dirty="0">
                          <a:solidFill>
                            <a:schemeClr val="tx1">
                              <a:lumMod val="95000"/>
                              <a:lumOff val="5000"/>
                            </a:schemeClr>
                          </a:solidFill>
                          <a:latin typeface="+mn-lt"/>
                        </a:rPr>
                        <a:t>Make design decisions, taking account of constraints such as time, resources and cost.</a:t>
                      </a:r>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297575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Diagonal Corners Rounded 2">
            <a:extLst>
              <a:ext uri="{FF2B5EF4-FFF2-40B4-BE49-F238E27FC236}">
                <a16:creationId xmlns:a16="http://schemas.microsoft.com/office/drawing/2014/main" id="{5521ED06-D656-4C42-8B9D-B2950B3D7177}"/>
              </a:ext>
            </a:extLst>
          </p:cNvPr>
          <p:cNvSpPr/>
          <p:nvPr/>
        </p:nvSpPr>
        <p:spPr>
          <a:xfrm>
            <a:off x="133190" y="226780"/>
            <a:ext cx="11925620" cy="6404440"/>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A1B3DFD-74DD-4663-B1C9-0EA5326ABB26}"/>
              </a:ext>
            </a:extLst>
          </p:cNvPr>
          <p:cNvSpPr txBox="1"/>
          <p:nvPr/>
        </p:nvSpPr>
        <p:spPr>
          <a:xfrm>
            <a:off x="550363" y="544342"/>
            <a:ext cx="11091274" cy="307777"/>
          </a:xfrm>
          <a:prstGeom prst="rect">
            <a:avLst/>
          </a:prstGeom>
          <a:solidFill>
            <a:srgbClr val="0070C0"/>
          </a:solidFill>
        </p:spPr>
        <p:txBody>
          <a:bodyPr wrap="square" rtlCol="0">
            <a:spAutoFit/>
          </a:bodyPr>
          <a:lstStyle/>
          <a:p>
            <a:pPr algn="ctr"/>
            <a:r>
              <a:rPr lang="en-US" sz="1400" b="1" dirty="0">
                <a:solidFill>
                  <a:schemeClr val="bg1"/>
                </a:solidFill>
              </a:rPr>
              <a:t>Make</a:t>
            </a:r>
            <a:endParaRPr lang="en-GB" sz="1400" b="1" dirty="0">
              <a:solidFill>
                <a:schemeClr val="bg1"/>
              </a:solidFill>
            </a:endParaRPr>
          </a:p>
        </p:txBody>
      </p:sp>
      <p:graphicFrame>
        <p:nvGraphicFramePr>
          <p:cNvPr id="5" name="Table 4">
            <a:extLst>
              <a:ext uri="{FF2B5EF4-FFF2-40B4-BE49-F238E27FC236}">
                <a16:creationId xmlns:a16="http://schemas.microsoft.com/office/drawing/2014/main" id="{207B6BC0-3A2B-4248-A9FE-1C2A8F1835AC}"/>
              </a:ext>
            </a:extLst>
          </p:cNvPr>
          <p:cNvGraphicFramePr>
            <a:graphicFrameLocks noGrp="1"/>
          </p:cNvGraphicFramePr>
          <p:nvPr>
            <p:extLst>
              <p:ext uri="{D42A27DB-BD31-4B8C-83A1-F6EECF244321}">
                <p14:modId xmlns:p14="http://schemas.microsoft.com/office/powerpoint/2010/main" val="2523816201"/>
              </p:ext>
            </p:extLst>
          </p:nvPr>
        </p:nvGraphicFramePr>
        <p:xfrm>
          <a:off x="236498" y="966567"/>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6" name="Table 5">
            <a:extLst>
              <a:ext uri="{FF2B5EF4-FFF2-40B4-BE49-F238E27FC236}">
                <a16:creationId xmlns:a16="http://schemas.microsoft.com/office/drawing/2014/main" id="{94BB9625-023D-4BE9-A28B-5A9837B7C0C5}"/>
              </a:ext>
            </a:extLst>
          </p:cNvPr>
          <p:cNvGraphicFramePr>
            <a:graphicFrameLocks noGrp="1"/>
          </p:cNvGraphicFramePr>
          <p:nvPr>
            <p:extLst>
              <p:ext uri="{D42A27DB-BD31-4B8C-83A1-F6EECF244321}">
                <p14:modId xmlns:p14="http://schemas.microsoft.com/office/powerpoint/2010/main" val="2179417725"/>
              </p:ext>
            </p:extLst>
          </p:nvPr>
        </p:nvGraphicFramePr>
        <p:xfrm>
          <a:off x="236496" y="1355335"/>
          <a:ext cx="11505672" cy="4898508"/>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4898508">
                <a:tc>
                  <a:txBody>
                    <a:bodyPr/>
                    <a:lstStyle/>
                    <a:p>
                      <a:pPr fontAlgn="base"/>
                      <a:r>
                        <a:rPr lang="en-GB" sz="1000" b="0" i="0" kern="1200" dirty="0">
                          <a:solidFill>
                            <a:schemeClr val="tx1"/>
                          </a:solidFill>
                          <a:effectLst/>
                          <a:latin typeface="+mn-lt"/>
                          <a:ea typeface="+mn-ea"/>
                          <a:cs typeface="+mn-cs"/>
                        </a:rPr>
                        <a:t>3-4 years</a:t>
                      </a:r>
                    </a:p>
                    <a:p>
                      <a:pPr fontAlgn="base"/>
                      <a:r>
                        <a:rPr lang="en-GB" sz="1000" b="0" i="0" kern="1200" dirty="0">
                          <a:solidFill>
                            <a:schemeClr val="tx1"/>
                          </a:solidFill>
                          <a:effectLst/>
                          <a:latin typeface="+mn-lt"/>
                          <a:ea typeface="+mn-ea"/>
                          <a:cs typeface="+mn-cs"/>
                        </a:rPr>
                        <a:t>We will:</a:t>
                      </a:r>
                    </a:p>
                    <a:p>
                      <a:pPr marL="171450" indent="-171450" fontAlgn="base">
                        <a:buFont typeface="Arial" panose="020B0604020202020204" pitchFamily="34" charset="0"/>
                        <a:buChar char="•"/>
                      </a:pPr>
                      <a:r>
                        <a:rPr lang="en-GB" sz="1000" b="0" i="0" kern="1200" dirty="0">
                          <a:solidFill>
                            <a:schemeClr val="tx1"/>
                          </a:solidFill>
                          <a:effectLst/>
                          <a:latin typeface="+mn-lt"/>
                          <a:ea typeface="+mn-ea"/>
                          <a:cs typeface="+mn-cs"/>
                        </a:rPr>
                        <a:t>Explore different materials freely, to develop our ideas about how to use them and what to make</a:t>
                      </a:r>
                    </a:p>
                    <a:p>
                      <a:pPr marL="171450" indent="-171450" fontAlgn="base">
                        <a:buFont typeface="Arial" panose="020B0604020202020204" pitchFamily="34" charset="0"/>
                        <a:buChar char="•"/>
                      </a:pPr>
                      <a:r>
                        <a:rPr lang="en-GB" sz="1000" b="0" i="0" kern="1200" dirty="0">
                          <a:solidFill>
                            <a:schemeClr val="tx1"/>
                          </a:solidFill>
                          <a:effectLst/>
                          <a:latin typeface="+mn-lt"/>
                          <a:ea typeface="+mn-ea"/>
                          <a:cs typeface="+mn-cs"/>
                        </a:rPr>
                        <a:t>Develop our own ideas and then decide which materials to use to express them</a:t>
                      </a:r>
                    </a:p>
                    <a:p>
                      <a:pPr marL="171450" indent="-171450" fontAlgn="base">
                        <a:buFont typeface="Arial" panose="020B0604020202020204" pitchFamily="34" charset="0"/>
                        <a:buChar char="•"/>
                      </a:pPr>
                      <a:r>
                        <a:rPr lang="en-GB" sz="1000" b="0" i="0" kern="1200" dirty="0">
                          <a:solidFill>
                            <a:schemeClr val="tx1"/>
                          </a:solidFill>
                          <a:effectLst/>
                          <a:latin typeface="+mn-lt"/>
                          <a:ea typeface="+mn-ea"/>
                          <a:cs typeface="+mn-cs"/>
                        </a:rPr>
                        <a:t>Join different materials and explore different textures</a:t>
                      </a:r>
                    </a:p>
                    <a:p>
                      <a:pPr fontAlgn="base"/>
                      <a:endParaRPr lang="en-GB" sz="1000" b="0" i="0" kern="1200" dirty="0">
                        <a:solidFill>
                          <a:schemeClr val="tx1"/>
                        </a:solidFill>
                        <a:effectLst/>
                        <a:latin typeface="+mn-lt"/>
                        <a:ea typeface="+mn-ea"/>
                        <a:cs typeface="+mn-cs"/>
                      </a:endParaRPr>
                    </a:p>
                    <a:p>
                      <a:pPr fontAlgn="base"/>
                      <a:r>
                        <a:rPr lang="en-GB" sz="1000" b="0" i="0" kern="1200" dirty="0">
                          <a:solidFill>
                            <a:schemeClr val="tx1"/>
                          </a:solidFill>
                          <a:effectLst/>
                          <a:latin typeface="+mn-lt"/>
                          <a:ea typeface="+mn-ea"/>
                          <a:cs typeface="+mn-cs"/>
                        </a:rPr>
                        <a:t>Reception</a:t>
                      </a:r>
                    </a:p>
                    <a:p>
                      <a:pPr fontAlgn="base"/>
                      <a:r>
                        <a:rPr lang="en-GB" sz="1000" b="0" i="0" kern="1200" dirty="0">
                          <a:solidFill>
                            <a:schemeClr val="tx1"/>
                          </a:solidFill>
                          <a:effectLst/>
                          <a:latin typeface="+mn-lt"/>
                          <a:ea typeface="+mn-ea"/>
                          <a:cs typeface="+mn-cs"/>
                        </a:rPr>
                        <a:t>We will:</a:t>
                      </a:r>
                    </a:p>
                    <a:p>
                      <a:pPr marL="171450" indent="-171450" fontAlgn="base">
                        <a:buFont typeface="Arial" panose="020B0604020202020204" pitchFamily="34" charset="0"/>
                        <a:buChar char="•"/>
                      </a:pPr>
                      <a:r>
                        <a:rPr lang="en-GB" sz="1000" b="0" i="0" kern="1200" dirty="0">
                          <a:solidFill>
                            <a:schemeClr val="tx1"/>
                          </a:solidFill>
                          <a:effectLst/>
                          <a:latin typeface="+mn-lt"/>
                          <a:ea typeface="+mn-ea"/>
                          <a:cs typeface="+mn-cs"/>
                        </a:rPr>
                        <a:t>Create collaboratively, sharing ideas, resources and skills</a:t>
                      </a:r>
                    </a:p>
                    <a:p>
                      <a:pPr fontAlgn="base"/>
                      <a:endParaRPr lang="en-GB" sz="1000" b="0" i="0" kern="1200" dirty="0">
                        <a:solidFill>
                          <a:schemeClr val="tx1"/>
                        </a:solidFill>
                        <a:effectLst/>
                        <a:latin typeface="+mn-lt"/>
                        <a:ea typeface="+mn-ea"/>
                        <a:cs typeface="+mn-cs"/>
                      </a:endParaRPr>
                    </a:p>
                    <a:p>
                      <a:pPr fontAlgn="base"/>
                      <a:r>
                        <a:rPr lang="en-GB" sz="1000" b="0" i="0" kern="1200" dirty="0">
                          <a:solidFill>
                            <a:schemeClr val="tx1"/>
                          </a:solidFill>
                          <a:effectLst/>
                          <a:latin typeface="+mn-lt"/>
                          <a:ea typeface="+mn-ea"/>
                          <a:cs typeface="+mn-cs"/>
                        </a:rPr>
                        <a:t>ELG </a:t>
                      </a:r>
                    </a:p>
                    <a:p>
                      <a:pPr fontAlgn="base"/>
                      <a:r>
                        <a:rPr lang="en-GB" sz="1000" b="0" i="0" kern="1200" dirty="0">
                          <a:solidFill>
                            <a:schemeClr val="tx1"/>
                          </a:solidFill>
                          <a:effectLst/>
                          <a:latin typeface="+mn-lt"/>
                          <a:ea typeface="+mn-ea"/>
                          <a:cs typeface="+mn-cs"/>
                        </a:rPr>
                        <a:t>We will:</a:t>
                      </a:r>
                    </a:p>
                    <a:p>
                      <a:pPr marL="171450" indent="-171450" fontAlgn="base">
                        <a:buFont typeface="Arial" panose="020B0604020202020204" pitchFamily="34" charset="0"/>
                        <a:buChar char="•"/>
                      </a:pPr>
                      <a:r>
                        <a:rPr lang="en-GB" sz="1000" b="0" i="0" kern="1200" dirty="0">
                          <a:solidFill>
                            <a:schemeClr val="tx1"/>
                          </a:solidFill>
                          <a:effectLst/>
                          <a:latin typeface="+mn-lt"/>
                          <a:ea typeface="+mn-ea"/>
                          <a:cs typeface="+mn-cs"/>
                        </a:rPr>
                        <a:t>Safely use and explore a variety of materials, tools and techniques, </a:t>
                      </a:r>
                      <a:r>
                        <a:rPr lang="en-GB" sz="1000" b="0" dirty="0">
                          <a:solidFill>
                            <a:schemeClr val="tx1"/>
                          </a:solidFill>
                        </a:rPr>
                        <a:t>experimenting with colour, design, texture, form and function</a:t>
                      </a:r>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1000" b="0" u="sng" dirty="0">
                          <a:solidFill>
                            <a:schemeClr val="tx1">
                              <a:lumMod val="95000"/>
                              <a:lumOff val="5000"/>
                            </a:schemeClr>
                          </a:solidFill>
                        </a:rPr>
                        <a:t>Planning</a:t>
                      </a:r>
                    </a:p>
                    <a:p>
                      <a:pPr algn="l"/>
                      <a:r>
                        <a:rPr lang="en-GB" sz="1000" b="0" u="none"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Plan by suggesting what to do next</a:t>
                      </a:r>
                    </a:p>
                    <a:p>
                      <a:pPr marL="171450" indent="-171450">
                        <a:buFont typeface="Arial" panose="020B0604020202020204" pitchFamily="34" charset="0"/>
                        <a:buChar char="•"/>
                      </a:pPr>
                      <a:r>
                        <a:rPr lang="en-US" sz="1000" b="0" dirty="0">
                          <a:solidFill>
                            <a:schemeClr val="tx1">
                              <a:lumMod val="95000"/>
                              <a:lumOff val="5000"/>
                            </a:schemeClr>
                          </a:solidFill>
                        </a:rPr>
                        <a:t>Select from a range of tools and equipment, explaining our choices</a:t>
                      </a:r>
                    </a:p>
                    <a:p>
                      <a:pPr marL="171450" indent="-171450">
                        <a:buFont typeface="Arial" panose="020B0604020202020204" pitchFamily="34" charset="0"/>
                        <a:buChar char="•"/>
                      </a:pPr>
                      <a:r>
                        <a:rPr lang="en-US" sz="1000" b="0" dirty="0">
                          <a:solidFill>
                            <a:schemeClr val="tx1">
                              <a:lumMod val="95000"/>
                              <a:lumOff val="5000"/>
                            </a:schemeClr>
                          </a:solidFill>
                        </a:rPr>
                        <a:t>Select from a range of materials and components according to their characteristics</a:t>
                      </a:r>
                      <a:endParaRPr lang="en-GB" sz="1000" b="0" dirty="0">
                        <a:solidFill>
                          <a:schemeClr val="tx1">
                            <a:lumMod val="95000"/>
                            <a:lumOff val="5000"/>
                          </a:schemeClr>
                        </a:solidFill>
                      </a:endParaRPr>
                    </a:p>
                    <a:p>
                      <a:endParaRPr lang="en-GB" sz="1000" b="0" dirty="0"/>
                    </a:p>
                    <a:p>
                      <a:pPr algn="ctr"/>
                      <a:r>
                        <a:rPr lang="en-US" sz="1000" b="0" u="sng" dirty="0">
                          <a:solidFill>
                            <a:schemeClr val="tx1">
                              <a:lumMod val="95000"/>
                              <a:lumOff val="5000"/>
                            </a:schemeClr>
                          </a:solidFill>
                        </a:rPr>
                        <a:t>Practical Skills and Techniques</a:t>
                      </a:r>
                      <a:endParaRPr lang="en-GB" sz="1000" b="0" u="sng" dirty="0">
                        <a:solidFill>
                          <a:schemeClr val="tx1">
                            <a:lumMod val="95000"/>
                            <a:lumOff val="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Follow procedures for safety and hygiene </a:t>
                      </a:r>
                    </a:p>
                    <a:p>
                      <a:pPr marL="171450" indent="-171450">
                        <a:buFont typeface="Arial" panose="020B0604020202020204" pitchFamily="34" charset="0"/>
                        <a:buChar char="•"/>
                      </a:pPr>
                      <a:r>
                        <a:rPr lang="en-US" sz="1000" b="0" dirty="0">
                          <a:solidFill>
                            <a:schemeClr val="tx1">
                              <a:lumMod val="95000"/>
                              <a:lumOff val="5000"/>
                            </a:schemeClr>
                          </a:solidFill>
                        </a:rPr>
                        <a:t>Use a range of materials and components, including construction materials and kits, textiles, food ingredients and mechanical components </a:t>
                      </a:r>
                    </a:p>
                    <a:p>
                      <a:pPr marL="171450" indent="-171450">
                        <a:buFont typeface="Arial" panose="020B0604020202020204" pitchFamily="34" charset="0"/>
                        <a:buChar char="•"/>
                      </a:pPr>
                      <a:r>
                        <a:rPr lang="en-US" sz="1000" b="0" dirty="0">
                          <a:solidFill>
                            <a:schemeClr val="tx1">
                              <a:lumMod val="95000"/>
                              <a:lumOff val="5000"/>
                            </a:schemeClr>
                          </a:solidFill>
                        </a:rPr>
                        <a:t>Measure, mark out, cut and shape materials and components</a:t>
                      </a:r>
                    </a:p>
                    <a:p>
                      <a:pPr marL="171450" indent="-171450">
                        <a:buFont typeface="Arial" panose="020B0604020202020204" pitchFamily="34" charset="0"/>
                        <a:buChar char="•"/>
                      </a:pPr>
                      <a:r>
                        <a:rPr lang="en-US" sz="1000" b="0" dirty="0">
                          <a:solidFill>
                            <a:schemeClr val="tx1">
                              <a:lumMod val="95000"/>
                              <a:lumOff val="5000"/>
                            </a:schemeClr>
                          </a:solidFill>
                        </a:rPr>
                        <a:t>Assemble, join and combine materials and components </a:t>
                      </a:r>
                    </a:p>
                    <a:p>
                      <a:pPr marL="171450" indent="-171450">
                        <a:buFont typeface="Arial" panose="020B0604020202020204" pitchFamily="34" charset="0"/>
                        <a:buChar char="•"/>
                      </a:pPr>
                      <a:r>
                        <a:rPr lang="en-US" sz="1000" b="0" dirty="0">
                          <a:solidFill>
                            <a:schemeClr val="tx1">
                              <a:lumMod val="95000"/>
                              <a:lumOff val="5000"/>
                            </a:schemeClr>
                          </a:solidFill>
                        </a:rPr>
                        <a:t>Use finishing techniques, including those from art and design</a:t>
                      </a:r>
                      <a:endParaRPr lang="en-GB" sz="1000" b="0"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u="sng" dirty="0">
                          <a:solidFill>
                            <a:schemeClr val="tx1">
                              <a:lumMod val="95000"/>
                              <a:lumOff val="5000"/>
                            </a:schemeClr>
                          </a:solidFill>
                        </a:rPr>
                        <a:t>Planning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Select tools and equipment suitable for the task</a:t>
                      </a:r>
                    </a:p>
                    <a:p>
                      <a:pPr marL="171450" indent="-171450">
                        <a:buFont typeface="Arial" panose="020B0604020202020204" pitchFamily="34" charset="0"/>
                        <a:buChar char="•"/>
                      </a:pPr>
                      <a:r>
                        <a:rPr lang="en-US" sz="1000" b="0" dirty="0">
                          <a:solidFill>
                            <a:schemeClr val="tx1">
                              <a:lumMod val="95000"/>
                              <a:lumOff val="5000"/>
                            </a:schemeClr>
                          </a:solidFill>
                        </a:rPr>
                        <a:t>Explain our choice of tools and equipment in relation to the skills and techniques they will be using</a:t>
                      </a:r>
                    </a:p>
                    <a:p>
                      <a:pPr marL="171450" indent="-171450">
                        <a:buFont typeface="Arial" panose="020B0604020202020204" pitchFamily="34" charset="0"/>
                        <a:buChar char="•"/>
                      </a:pPr>
                      <a:r>
                        <a:rPr lang="en-US" sz="1000" b="0" dirty="0">
                          <a:solidFill>
                            <a:schemeClr val="tx1">
                              <a:lumMod val="95000"/>
                              <a:lumOff val="5000"/>
                            </a:schemeClr>
                          </a:solidFill>
                        </a:rPr>
                        <a:t>Select materials and components suitable for the task </a:t>
                      </a:r>
                    </a:p>
                    <a:p>
                      <a:pPr marL="171450" indent="-171450">
                        <a:buFont typeface="Arial" panose="020B0604020202020204" pitchFamily="34" charset="0"/>
                        <a:buChar char="•"/>
                      </a:pPr>
                      <a:r>
                        <a:rPr lang="en-US" sz="1000" b="0" dirty="0">
                          <a:solidFill>
                            <a:schemeClr val="tx1">
                              <a:lumMod val="95000"/>
                              <a:lumOff val="5000"/>
                            </a:schemeClr>
                          </a:solidFill>
                        </a:rPr>
                        <a:t>Explain our choice of materials and components according to functional properties and aesthetic qualities</a:t>
                      </a:r>
                    </a:p>
                    <a:p>
                      <a:pPr marL="171450" indent="-171450">
                        <a:buFont typeface="Arial" panose="020B0604020202020204" pitchFamily="34" charset="0"/>
                        <a:buChar char="•"/>
                      </a:pPr>
                      <a:r>
                        <a:rPr lang="en-US" sz="1000" b="0" dirty="0">
                          <a:solidFill>
                            <a:schemeClr val="tx1">
                              <a:lumMod val="95000"/>
                              <a:lumOff val="5000"/>
                            </a:schemeClr>
                          </a:solidFill>
                        </a:rPr>
                        <a:t>Order the main stages of making</a:t>
                      </a:r>
                    </a:p>
                    <a:p>
                      <a:pPr algn="ctr"/>
                      <a:endParaRPr lang="en-US" sz="1000" b="0" dirty="0">
                        <a:solidFill>
                          <a:schemeClr val="tx1">
                            <a:lumMod val="95000"/>
                            <a:lumOff val="5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lumMod val="95000"/>
                              <a:lumOff val="5000"/>
                            </a:schemeClr>
                          </a:solidFill>
                        </a:rPr>
                        <a:t>Practical Skills and Techniques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Follow procedures for safety and hygiene</a:t>
                      </a:r>
                    </a:p>
                    <a:p>
                      <a:pPr marL="171450" indent="-171450">
                        <a:buFont typeface="Arial" panose="020B0604020202020204" pitchFamily="34" charset="0"/>
                        <a:buChar char="•"/>
                      </a:pPr>
                      <a:r>
                        <a:rPr lang="en-US" sz="1000" b="0" dirty="0">
                          <a:solidFill>
                            <a:schemeClr val="tx1">
                              <a:lumMod val="95000"/>
                              <a:lumOff val="5000"/>
                            </a:schemeClr>
                          </a:solidFill>
                        </a:rPr>
                        <a:t>Use a wider range of materials and components than KS1, including construction materials and kits, textiles, food ingredients, mechanical components and electrical components </a:t>
                      </a:r>
                    </a:p>
                    <a:p>
                      <a:pPr marL="171450" indent="-171450">
                        <a:buFont typeface="Arial" panose="020B0604020202020204" pitchFamily="34" charset="0"/>
                        <a:buChar char="•"/>
                      </a:pPr>
                      <a:r>
                        <a:rPr lang="en-US" sz="1000" b="0" dirty="0">
                          <a:solidFill>
                            <a:schemeClr val="tx1">
                              <a:lumMod val="95000"/>
                              <a:lumOff val="5000"/>
                            </a:schemeClr>
                          </a:solidFill>
                        </a:rPr>
                        <a:t>Measure, mark out, cut and shape materials and components with some accuracy</a:t>
                      </a:r>
                    </a:p>
                    <a:p>
                      <a:pPr marL="171450" indent="-171450">
                        <a:buFont typeface="Arial" panose="020B0604020202020204" pitchFamily="34" charset="0"/>
                        <a:buChar char="•"/>
                      </a:pPr>
                      <a:r>
                        <a:rPr lang="en-US" sz="1000" b="0" dirty="0">
                          <a:solidFill>
                            <a:schemeClr val="tx1">
                              <a:lumMod val="95000"/>
                              <a:lumOff val="5000"/>
                            </a:schemeClr>
                          </a:solidFill>
                        </a:rPr>
                        <a:t>Assemble, join and combine materials and components with some accuracy </a:t>
                      </a:r>
                    </a:p>
                    <a:p>
                      <a:pPr marL="171450" indent="-171450">
                        <a:buFont typeface="Arial" panose="020B0604020202020204" pitchFamily="34" charset="0"/>
                        <a:buChar char="•"/>
                      </a:pPr>
                      <a:r>
                        <a:rPr lang="en-US" sz="1000" b="0" dirty="0">
                          <a:solidFill>
                            <a:schemeClr val="tx1">
                              <a:lumMod val="95000"/>
                              <a:lumOff val="5000"/>
                            </a:schemeClr>
                          </a:solidFill>
                        </a:rPr>
                        <a:t>Apply a range of finishing techniques, including those from art and design, with some accuracy</a:t>
                      </a:r>
                      <a:endParaRPr lang="en-GB" sz="1000" b="0"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u="sng" dirty="0">
                          <a:solidFill>
                            <a:schemeClr val="tx1">
                              <a:lumMod val="95000"/>
                              <a:lumOff val="5000"/>
                            </a:schemeClr>
                          </a:solidFill>
                        </a:rPr>
                        <a:t>Planning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rPr>
                        <a:t>We will:</a:t>
                      </a:r>
                    </a:p>
                    <a:p>
                      <a:pPr marL="171450" indent="-171450">
                        <a:buFont typeface="Arial" panose="020B0604020202020204" pitchFamily="34" charset="0"/>
                        <a:buChar char="•"/>
                      </a:pPr>
                      <a:r>
                        <a:rPr lang="en-US" sz="1000" b="0" dirty="0">
                          <a:solidFill>
                            <a:schemeClr val="tx1">
                              <a:lumMod val="95000"/>
                              <a:lumOff val="5000"/>
                            </a:schemeClr>
                          </a:solidFill>
                        </a:rPr>
                        <a:t>Select tools and equipment suitable for the task </a:t>
                      </a:r>
                    </a:p>
                    <a:p>
                      <a:pPr marL="171450" indent="-171450">
                        <a:buFont typeface="Arial" panose="020B0604020202020204" pitchFamily="34" charset="0"/>
                        <a:buChar char="•"/>
                      </a:pPr>
                      <a:r>
                        <a:rPr lang="en-US" sz="1000" b="0" dirty="0">
                          <a:solidFill>
                            <a:schemeClr val="tx1">
                              <a:lumMod val="95000"/>
                              <a:lumOff val="5000"/>
                            </a:schemeClr>
                          </a:solidFill>
                        </a:rPr>
                        <a:t>Explain our choice of tools and equipment in relation to the skills and techniques we will be using </a:t>
                      </a:r>
                    </a:p>
                    <a:p>
                      <a:pPr marL="171450" indent="-171450">
                        <a:buFont typeface="Arial" panose="020B0604020202020204" pitchFamily="34" charset="0"/>
                        <a:buChar char="•"/>
                      </a:pPr>
                      <a:r>
                        <a:rPr lang="en-US" sz="1000" b="0" dirty="0">
                          <a:solidFill>
                            <a:schemeClr val="tx1">
                              <a:lumMod val="95000"/>
                              <a:lumOff val="5000"/>
                            </a:schemeClr>
                          </a:solidFill>
                        </a:rPr>
                        <a:t>Select materials and components suitable for the task </a:t>
                      </a:r>
                    </a:p>
                    <a:p>
                      <a:pPr marL="171450" indent="-171450">
                        <a:buFont typeface="Arial" panose="020B0604020202020204" pitchFamily="34" charset="0"/>
                        <a:buChar char="•"/>
                      </a:pPr>
                      <a:r>
                        <a:rPr lang="en-US" sz="1000" b="0" dirty="0">
                          <a:solidFill>
                            <a:schemeClr val="tx1">
                              <a:lumMod val="95000"/>
                              <a:lumOff val="5000"/>
                            </a:schemeClr>
                          </a:solidFill>
                        </a:rPr>
                        <a:t>Explain our choice of materials and components according to functional properties and aesthetic qualities</a:t>
                      </a:r>
                    </a:p>
                    <a:p>
                      <a:pPr marL="171450" indent="-171450">
                        <a:buFont typeface="Arial" panose="020B0604020202020204" pitchFamily="34" charset="0"/>
                        <a:buChar char="•"/>
                      </a:pPr>
                      <a:r>
                        <a:rPr lang="en-US" sz="1000" b="0" dirty="0">
                          <a:solidFill>
                            <a:schemeClr val="tx1">
                              <a:lumMod val="95000"/>
                              <a:lumOff val="5000"/>
                            </a:schemeClr>
                          </a:solidFill>
                        </a:rPr>
                        <a:t>Produce appropriate lists of tools, equipment and materials that we need</a:t>
                      </a:r>
                    </a:p>
                    <a:p>
                      <a:pPr marL="171450" indent="-171450">
                        <a:buFont typeface="Arial" panose="020B0604020202020204" pitchFamily="34" charset="0"/>
                        <a:buChar char="•"/>
                      </a:pPr>
                      <a:r>
                        <a:rPr lang="en-US" sz="1000" b="0" dirty="0">
                          <a:solidFill>
                            <a:schemeClr val="tx1">
                              <a:lumMod val="95000"/>
                              <a:lumOff val="5000"/>
                            </a:schemeClr>
                          </a:solidFill>
                        </a:rPr>
                        <a:t>Formulate step-by-step plans as a guide to making </a:t>
                      </a:r>
                    </a:p>
                    <a:p>
                      <a:endParaRPr lang="en-US" sz="1000" b="0" dirty="0">
                        <a:solidFill>
                          <a:schemeClr val="tx1">
                            <a:lumMod val="95000"/>
                            <a:lumOff val="5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lumMod val="95000"/>
                              <a:lumOff val="5000"/>
                            </a:schemeClr>
                          </a:solidFill>
                        </a:rPr>
                        <a:t>Practical Skills &amp; Techniques</a:t>
                      </a:r>
                      <a:endParaRPr lang="en-GB" sz="1000" b="0" dirty="0">
                        <a:solidFill>
                          <a:schemeClr val="tx1">
                            <a:lumMod val="95000"/>
                            <a:lumOff val="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rPr>
                        <a:t>We will:</a:t>
                      </a:r>
                      <a:r>
                        <a:rPr lang="en-US" sz="1000" b="0" dirty="0" err="1"/>
                        <a:t>llowpfetyand</a:t>
                      </a:r>
                      <a:r>
                        <a:rPr lang="en-US" sz="1000" b="0" dirty="0"/>
                        <a:t> hygiene </a:t>
                      </a:r>
                      <a:endParaRPr lang="en-US" sz="1000" b="0" dirty="0">
                        <a:solidFill>
                          <a:schemeClr val="tx1">
                            <a:lumMod val="95000"/>
                            <a:lumOff val="5000"/>
                          </a:schemeClr>
                        </a:solidFill>
                      </a:endParaRPr>
                    </a:p>
                    <a:p>
                      <a:pPr marL="171450" indent="-171450">
                        <a:buFont typeface="Arial" panose="020B0604020202020204" pitchFamily="34" charset="0"/>
                        <a:buChar char="•"/>
                      </a:pPr>
                      <a:r>
                        <a:rPr lang="en-US" sz="1000" b="0" dirty="0">
                          <a:solidFill>
                            <a:schemeClr val="tx1">
                              <a:lumMod val="95000"/>
                              <a:lumOff val="5000"/>
                            </a:schemeClr>
                          </a:solidFill>
                        </a:rPr>
                        <a:t>Use a wider range of materials and components than KS1, including construction materials and kits, textiles, food ingredients, mechanical components and electrical components </a:t>
                      </a:r>
                    </a:p>
                    <a:p>
                      <a:pPr marL="171450" indent="-171450">
                        <a:buFont typeface="Arial" panose="020B0604020202020204" pitchFamily="34" charset="0"/>
                        <a:buChar char="•"/>
                      </a:pPr>
                      <a:r>
                        <a:rPr lang="en-US" sz="1000" b="0" dirty="0">
                          <a:solidFill>
                            <a:schemeClr val="tx1">
                              <a:lumMod val="95000"/>
                              <a:lumOff val="5000"/>
                            </a:schemeClr>
                          </a:solidFill>
                        </a:rPr>
                        <a:t>Accurately measure, mark out, cut and shape materials and components </a:t>
                      </a:r>
                    </a:p>
                    <a:p>
                      <a:pPr marL="171450" indent="-171450">
                        <a:buFont typeface="Arial" panose="020B0604020202020204" pitchFamily="34" charset="0"/>
                        <a:buChar char="•"/>
                      </a:pPr>
                      <a:r>
                        <a:rPr lang="en-US" sz="1000" b="0" dirty="0">
                          <a:solidFill>
                            <a:schemeClr val="tx1">
                              <a:lumMod val="95000"/>
                              <a:lumOff val="5000"/>
                            </a:schemeClr>
                          </a:solidFill>
                        </a:rPr>
                        <a:t>Accurately assemble, join and combine materials and components </a:t>
                      </a:r>
                    </a:p>
                    <a:p>
                      <a:pPr marL="171450" indent="-171450">
                        <a:buFont typeface="Arial" panose="020B0604020202020204" pitchFamily="34" charset="0"/>
                        <a:buChar char="•"/>
                      </a:pPr>
                      <a:r>
                        <a:rPr lang="en-US" sz="1000" b="0" dirty="0">
                          <a:solidFill>
                            <a:schemeClr val="tx1">
                              <a:lumMod val="95000"/>
                              <a:lumOff val="5000"/>
                            </a:schemeClr>
                          </a:solidFill>
                        </a:rPr>
                        <a:t>Accurately apply a range of finishing techniques, including those from art and design </a:t>
                      </a:r>
                    </a:p>
                    <a:p>
                      <a:pPr marL="171450" indent="-171450">
                        <a:buFont typeface="Arial" panose="020B0604020202020204" pitchFamily="34" charset="0"/>
                        <a:buChar char="•"/>
                      </a:pPr>
                      <a:r>
                        <a:rPr lang="en-US" sz="1000" b="0" dirty="0">
                          <a:solidFill>
                            <a:schemeClr val="tx1">
                              <a:lumMod val="95000"/>
                              <a:lumOff val="5000"/>
                            </a:schemeClr>
                          </a:solidFill>
                        </a:rPr>
                        <a:t>Use techniques that involve a number of steps</a:t>
                      </a:r>
                    </a:p>
                    <a:p>
                      <a:pPr marL="171450" indent="-171450">
                        <a:buFont typeface="Arial" panose="020B0604020202020204" pitchFamily="34" charset="0"/>
                        <a:buChar char="•"/>
                      </a:pPr>
                      <a:r>
                        <a:rPr lang="en-US" sz="1000" b="0" dirty="0">
                          <a:solidFill>
                            <a:schemeClr val="tx1">
                              <a:lumMod val="95000"/>
                              <a:lumOff val="5000"/>
                            </a:schemeClr>
                          </a:solidFill>
                        </a:rPr>
                        <a:t>Demonstrate resourcefulness when tackling practical problems.</a:t>
                      </a:r>
                      <a:endParaRPr lang="en-GB" sz="1000" b="0"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3518956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E3550988-245C-494F-B5F1-DCACCA44AE54}"/>
              </a:ext>
            </a:extLst>
          </p:cNvPr>
          <p:cNvSpPr/>
          <p:nvPr/>
        </p:nvSpPr>
        <p:spPr>
          <a:xfrm>
            <a:off x="230799" y="200711"/>
            <a:ext cx="11952418" cy="6595453"/>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30F0647-2311-46B7-8B08-B25C502C0AC8}"/>
              </a:ext>
            </a:extLst>
          </p:cNvPr>
          <p:cNvSpPr txBox="1"/>
          <p:nvPr/>
        </p:nvSpPr>
        <p:spPr>
          <a:xfrm>
            <a:off x="561236" y="547849"/>
            <a:ext cx="11505671" cy="307777"/>
          </a:xfrm>
          <a:prstGeom prst="rect">
            <a:avLst/>
          </a:prstGeom>
          <a:solidFill>
            <a:srgbClr val="0070C0"/>
          </a:solidFill>
        </p:spPr>
        <p:txBody>
          <a:bodyPr wrap="square" rtlCol="0">
            <a:spAutoFit/>
          </a:bodyPr>
          <a:lstStyle/>
          <a:p>
            <a:pPr algn="ctr"/>
            <a:r>
              <a:rPr lang="en-GB" sz="1400" b="1" dirty="0">
                <a:solidFill>
                  <a:schemeClr val="bg1"/>
                </a:solidFill>
              </a:rPr>
              <a:t>Evaluate</a:t>
            </a:r>
          </a:p>
        </p:txBody>
      </p:sp>
      <p:graphicFrame>
        <p:nvGraphicFramePr>
          <p:cNvPr id="4" name="Table 3">
            <a:extLst>
              <a:ext uri="{FF2B5EF4-FFF2-40B4-BE49-F238E27FC236}">
                <a16:creationId xmlns:a16="http://schemas.microsoft.com/office/drawing/2014/main" id="{66B74BBD-32FD-4979-B876-A91EFCA8B668}"/>
              </a:ext>
            </a:extLst>
          </p:cNvPr>
          <p:cNvGraphicFramePr>
            <a:graphicFrameLocks noGrp="1"/>
          </p:cNvGraphicFramePr>
          <p:nvPr>
            <p:extLst>
              <p:ext uri="{D42A27DB-BD31-4B8C-83A1-F6EECF244321}">
                <p14:modId xmlns:p14="http://schemas.microsoft.com/office/powerpoint/2010/main" val="431447169"/>
              </p:ext>
            </p:extLst>
          </p:nvPr>
        </p:nvGraphicFramePr>
        <p:xfrm>
          <a:off x="532874" y="1063121"/>
          <a:ext cx="11505672" cy="318831"/>
        </p:xfrm>
        <a:graphic>
          <a:graphicData uri="http://schemas.openxmlformats.org/drawingml/2006/table">
            <a:tbl>
              <a:tblPr firstRow="1" bandRow="1">
                <a:tableStyleId>{5C22544A-7EE6-4342-B048-85BDC9FD1C3A}</a:tableStyleId>
              </a:tblPr>
              <a:tblGrid>
                <a:gridCol w="2429065">
                  <a:extLst>
                    <a:ext uri="{9D8B030D-6E8A-4147-A177-3AD203B41FA5}">
                      <a16:colId xmlns:a16="http://schemas.microsoft.com/office/drawing/2014/main" val="3315238767"/>
                    </a:ext>
                  </a:extLst>
                </a:gridCol>
                <a:gridCol w="2751827">
                  <a:extLst>
                    <a:ext uri="{9D8B030D-6E8A-4147-A177-3AD203B41FA5}">
                      <a16:colId xmlns:a16="http://schemas.microsoft.com/office/drawing/2014/main" val="4105248844"/>
                    </a:ext>
                  </a:extLst>
                </a:gridCol>
                <a:gridCol w="3209026">
                  <a:extLst>
                    <a:ext uri="{9D8B030D-6E8A-4147-A177-3AD203B41FA5}">
                      <a16:colId xmlns:a16="http://schemas.microsoft.com/office/drawing/2014/main" val="453718565"/>
                    </a:ext>
                  </a:extLst>
                </a:gridCol>
                <a:gridCol w="3115754">
                  <a:extLst>
                    <a:ext uri="{9D8B030D-6E8A-4147-A177-3AD203B41FA5}">
                      <a16:colId xmlns:a16="http://schemas.microsoft.com/office/drawing/2014/main" val="15174010"/>
                    </a:ext>
                  </a:extLst>
                </a:gridCol>
              </a:tblGrid>
              <a:tr h="318831">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660973AA-174C-454F-85E6-7178B34D5516}"/>
              </a:ext>
            </a:extLst>
          </p:cNvPr>
          <p:cNvGraphicFramePr>
            <a:graphicFrameLocks noGrp="1"/>
          </p:cNvGraphicFramePr>
          <p:nvPr>
            <p:extLst>
              <p:ext uri="{D42A27DB-BD31-4B8C-83A1-F6EECF244321}">
                <p14:modId xmlns:p14="http://schemas.microsoft.com/office/powerpoint/2010/main" val="2143360262"/>
              </p:ext>
            </p:extLst>
          </p:nvPr>
        </p:nvGraphicFramePr>
        <p:xfrm>
          <a:off x="544206" y="1381952"/>
          <a:ext cx="11505672" cy="3596640"/>
        </p:xfrm>
        <a:graphic>
          <a:graphicData uri="http://schemas.openxmlformats.org/drawingml/2006/table">
            <a:tbl>
              <a:tblPr firstRow="1" bandRow="1">
                <a:tableStyleId>{5C22544A-7EE6-4342-B048-85BDC9FD1C3A}</a:tableStyleId>
              </a:tblPr>
              <a:tblGrid>
                <a:gridCol w="2429065">
                  <a:extLst>
                    <a:ext uri="{9D8B030D-6E8A-4147-A177-3AD203B41FA5}">
                      <a16:colId xmlns:a16="http://schemas.microsoft.com/office/drawing/2014/main" val="1190519377"/>
                    </a:ext>
                  </a:extLst>
                </a:gridCol>
                <a:gridCol w="2751827">
                  <a:extLst>
                    <a:ext uri="{9D8B030D-6E8A-4147-A177-3AD203B41FA5}">
                      <a16:colId xmlns:a16="http://schemas.microsoft.com/office/drawing/2014/main" val="1159536658"/>
                    </a:ext>
                  </a:extLst>
                </a:gridCol>
                <a:gridCol w="3226279">
                  <a:extLst>
                    <a:ext uri="{9D8B030D-6E8A-4147-A177-3AD203B41FA5}">
                      <a16:colId xmlns:a16="http://schemas.microsoft.com/office/drawing/2014/main" val="2105174479"/>
                    </a:ext>
                  </a:extLst>
                </a:gridCol>
                <a:gridCol w="3098501">
                  <a:extLst>
                    <a:ext uri="{9D8B030D-6E8A-4147-A177-3AD203B41FA5}">
                      <a16:colId xmlns:a16="http://schemas.microsoft.com/office/drawing/2014/main" val="2439280781"/>
                    </a:ext>
                  </a:extLst>
                </a:gridCol>
              </a:tblGrid>
              <a:tr h="1148703">
                <a:tc>
                  <a:txBody>
                    <a:bodyPr/>
                    <a:lstStyle/>
                    <a:p>
                      <a:pPr fontAlgn="base"/>
                      <a:r>
                        <a:rPr lang="en-GB" sz="1000" b="0" i="0" kern="1200" dirty="0">
                          <a:solidFill>
                            <a:schemeClr val="tx1"/>
                          </a:solidFill>
                          <a:effectLst/>
                          <a:latin typeface="+mn-lt"/>
                          <a:ea typeface="+mn-ea"/>
                          <a:cs typeface="+mn-cs"/>
                        </a:rPr>
                        <a:t>3-4 years</a:t>
                      </a:r>
                    </a:p>
                    <a:p>
                      <a:pPr fontAlgn="base"/>
                      <a:r>
                        <a:rPr lang="en-GB" sz="1000" b="0" i="0" kern="1200" dirty="0">
                          <a:solidFill>
                            <a:schemeClr val="tx1"/>
                          </a:solidFill>
                          <a:effectLst/>
                          <a:latin typeface="+mn-lt"/>
                          <a:ea typeface="+mn-ea"/>
                          <a:cs typeface="+mn-cs"/>
                        </a:rPr>
                        <a:t>We will:</a:t>
                      </a:r>
                      <a:br>
                        <a:rPr lang="en-GB" sz="1000" b="0" i="0" kern="1200" dirty="0">
                          <a:solidFill>
                            <a:schemeClr val="tx1"/>
                          </a:solidFill>
                          <a:effectLst/>
                          <a:latin typeface="+mn-lt"/>
                          <a:ea typeface="+mn-ea"/>
                          <a:cs typeface="+mn-cs"/>
                        </a:rPr>
                      </a:br>
                      <a:endParaRPr lang="en-GB" sz="1000" b="0" i="0" kern="1200" dirty="0">
                        <a:solidFill>
                          <a:schemeClr val="tx1"/>
                        </a:solidFill>
                        <a:effectLst/>
                        <a:latin typeface="+mn-lt"/>
                        <a:ea typeface="+mn-ea"/>
                        <a:cs typeface="+mn-cs"/>
                      </a:endParaRPr>
                    </a:p>
                    <a:p>
                      <a:pPr fontAlgn="base"/>
                      <a:endParaRPr lang="en-GB" sz="1000" b="0" i="0" kern="1200" dirty="0">
                        <a:solidFill>
                          <a:schemeClr val="tx1"/>
                        </a:solidFill>
                        <a:effectLst/>
                        <a:latin typeface="+mn-lt"/>
                        <a:ea typeface="+mn-ea"/>
                        <a:cs typeface="+mn-cs"/>
                      </a:endParaRPr>
                    </a:p>
                    <a:p>
                      <a:pPr fontAlgn="base"/>
                      <a:r>
                        <a:rPr lang="en-GB" sz="1000" b="0" i="0" kern="1200" dirty="0">
                          <a:solidFill>
                            <a:schemeClr val="tx1"/>
                          </a:solidFill>
                          <a:effectLst/>
                          <a:latin typeface="+mn-lt"/>
                          <a:ea typeface="+mn-ea"/>
                          <a:cs typeface="+mn-cs"/>
                        </a:rPr>
                        <a:t>Reception</a:t>
                      </a:r>
                    </a:p>
                    <a:p>
                      <a:pPr fontAlgn="base"/>
                      <a:r>
                        <a:rPr lang="en-GB" sz="1000" b="0" i="0" kern="1200" dirty="0">
                          <a:solidFill>
                            <a:schemeClr val="tx1"/>
                          </a:solidFill>
                          <a:effectLst/>
                          <a:latin typeface="+mn-lt"/>
                          <a:ea typeface="+mn-ea"/>
                          <a:cs typeface="+mn-cs"/>
                        </a:rPr>
                        <a:t>We will:</a:t>
                      </a:r>
                      <a:br>
                        <a:rPr lang="en-GB" sz="1000" b="0" i="0" kern="1200" dirty="0">
                          <a:solidFill>
                            <a:schemeClr val="tx1"/>
                          </a:solidFill>
                          <a:effectLst/>
                          <a:latin typeface="+mn-lt"/>
                          <a:ea typeface="+mn-ea"/>
                          <a:cs typeface="+mn-cs"/>
                        </a:rPr>
                      </a:br>
                      <a:endParaRPr lang="en-GB" sz="1000" b="0" i="0" kern="1200" dirty="0">
                        <a:solidFill>
                          <a:schemeClr val="tx1"/>
                        </a:solidFill>
                        <a:effectLst/>
                        <a:latin typeface="+mn-lt"/>
                        <a:ea typeface="+mn-ea"/>
                        <a:cs typeface="+mn-cs"/>
                      </a:endParaRPr>
                    </a:p>
                    <a:p>
                      <a:pPr fontAlgn="base"/>
                      <a:r>
                        <a:rPr lang="en-GB" sz="1000" b="0" i="0" kern="1200" dirty="0">
                          <a:solidFill>
                            <a:schemeClr val="tx1"/>
                          </a:solidFill>
                          <a:effectLst/>
                          <a:latin typeface="+mn-lt"/>
                          <a:ea typeface="+mn-ea"/>
                          <a:cs typeface="+mn-cs"/>
                        </a:rPr>
                        <a:t>ELG </a:t>
                      </a:r>
                    </a:p>
                    <a:p>
                      <a:pPr fontAlgn="base"/>
                      <a:r>
                        <a:rPr lang="en-GB" sz="1000" b="0" i="0" kern="1200" dirty="0">
                          <a:solidFill>
                            <a:schemeClr val="tx1"/>
                          </a:solidFill>
                          <a:effectLst/>
                          <a:latin typeface="+mn-lt"/>
                          <a:ea typeface="+mn-ea"/>
                          <a:cs typeface="+mn-cs"/>
                        </a:rPr>
                        <a:t>We will:</a:t>
                      </a:r>
                    </a:p>
                    <a:p>
                      <a:pPr fontAlgn="base"/>
                      <a:r>
                        <a:rPr lang="en-GB" sz="1000" b="0" i="0" kern="1200" dirty="0">
                          <a:solidFill>
                            <a:schemeClr val="tx1"/>
                          </a:solidFill>
                          <a:effectLst/>
                          <a:latin typeface="+mn-lt"/>
                          <a:ea typeface="+mn-ea"/>
                          <a:cs typeface="+mn-cs"/>
                        </a:rPr>
                        <a:t>Share our creations, explaining the process </a:t>
                      </a:r>
                      <a:r>
                        <a:rPr lang="en-GB" sz="1000" b="0" i="0" kern="1200" dirty="0" err="1">
                          <a:solidFill>
                            <a:schemeClr val="tx1"/>
                          </a:solidFill>
                          <a:effectLst/>
                          <a:latin typeface="+mn-lt"/>
                          <a:ea typeface="+mn-ea"/>
                          <a:cs typeface="+mn-cs"/>
                        </a:rPr>
                        <a:t>twe</a:t>
                      </a:r>
                      <a:r>
                        <a:rPr lang="en-GB" sz="1000" b="0" i="0" kern="1200" dirty="0">
                          <a:solidFill>
                            <a:schemeClr val="tx1"/>
                          </a:solidFill>
                          <a:effectLst/>
                          <a:latin typeface="+mn-lt"/>
                          <a:ea typeface="+mn-ea"/>
                          <a:cs typeface="+mn-cs"/>
                        </a:rPr>
                        <a:t> have used.</a:t>
                      </a:r>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1000" b="0" u="sng" dirty="0">
                          <a:solidFill>
                            <a:schemeClr val="tx1">
                              <a:lumMod val="95000"/>
                              <a:lumOff val="5000"/>
                            </a:schemeClr>
                          </a:solidFill>
                          <a:latin typeface="+mn-lt"/>
                        </a:rPr>
                        <a:t>Own Ideas and Products</a:t>
                      </a:r>
                    </a:p>
                    <a:p>
                      <a:pPr algn="l"/>
                      <a:r>
                        <a:rPr lang="en-GB" sz="1000" b="0" u="none" dirty="0">
                          <a:solidFill>
                            <a:schemeClr val="tx1">
                              <a:lumMod val="95000"/>
                              <a:lumOff val="5000"/>
                            </a:schemeClr>
                          </a:solidFill>
                          <a:latin typeface="+mn-lt"/>
                        </a:rPr>
                        <a:t>We will: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Talk about our design ideas and what we are making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Make simple judgements about our products and ideas against design criteria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Suggest how our products could be improved</a:t>
                      </a:r>
                      <a:endParaRPr lang="en-GB" sz="1000" b="0" u="sng" dirty="0">
                        <a:solidFill>
                          <a:schemeClr val="tx1">
                            <a:lumMod val="95000"/>
                            <a:lumOff val="5000"/>
                          </a:schemeClr>
                        </a:solidFill>
                        <a:latin typeface="+mn-lt"/>
                      </a:endParaRPr>
                    </a:p>
                    <a:p>
                      <a:pPr algn="l"/>
                      <a:endParaRPr lang="en-GB" sz="1000" b="0" u="sng" dirty="0">
                        <a:solidFill>
                          <a:schemeClr val="tx1">
                            <a:lumMod val="95000"/>
                            <a:lumOff val="5000"/>
                          </a:schemeClr>
                        </a:solidFill>
                        <a:latin typeface="+mn-lt"/>
                      </a:endParaRPr>
                    </a:p>
                    <a:p>
                      <a:pPr algn="l"/>
                      <a:endParaRPr lang="en-GB" sz="1000" b="0" u="sng" dirty="0">
                        <a:solidFill>
                          <a:schemeClr val="tx1">
                            <a:lumMod val="95000"/>
                            <a:lumOff val="5000"/>
                          </a:schemeClr>
                        </a:solidFill>
                        <a:latin typeface="+mn-lt"/>
                      </a:endParaRPr>
                    </a:p>
                    <a:p>
                      <a:pPr algn="l"/>
                      <a:endParaRPr lang="en-GB" sz="1000" b="0" u="sng" dirty="0">
                        <a:solidFill>
                          <a:schemeClr val="tx1">
                            <a:lumMod val="95000"/>
                            <a:lumOff val="5000"/>
                          </a:schemeClr>
                        </a:solidFill>
                        <a:latin typeface="+mn-lt"/>
                      </a:endParaRPr>
                    </a:p>
                    <a:p>
                      <a:pPr algn="ctr"/>
                      <a:r>
                        <a:rPr lang="en-GB" sz="1000" b="0" u="sng" dirty="0">
                          <a:solidFill>
                            <a:schemeClr val="tx1">
                              <a:lumMod val="95000"/>
                              <a:lumOff val="5000"/>
                            </a:schemeClr>
                          </a:solidFill>
                          <a:latin typeface="+mn-lt"/>
                        </a:rPr>
                        <a:t>Existing Products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Explore</a:t>
                      </a:r>
                      <a:r>
                        <a:rPr lang="en-GB" sz="1000" b="0" dirty="0">
                          <a:solidFill>
                            <a:schemeClr val="tx1">
                              <a:lumMod val="95000"/>
                              <a:lumOff val="5000"/>
                            </a:schemeClr>
                          </a:solidFill>
                          <a:latin typeface="+mn-lt"/>
                        </a:rPr>
                        <a:t> what products are, what they are for and who they are for</a:t>
                      </a:r>
                    </a:p>
                    <a:p>
                      <a:pPr marL="171450" indent="-171450" algn="l">
                        <a:buFont typeface="Arial" panose="020B0604020202020204" pitchFamily="34" charset="0"/>
                        <a:buChar char="•"/>
                      </a:pPr>
                      <a:r>
                        <a:rPr lang="en-GB" sz="1000" b="0" u="none" dirty="0">
                          <a:solidFill>
                            <a:schemeClr val="tx1">
                              <a:lumMod val="95000"/>
                              <a:lumOff val="5000"/>
                            </a:schemeClr>
                          </a:solidFill>
                          <a:latin typeface="+mn-lt"/>
                        </a:rPr>
                        <a:t>Investigate where products might be used</a:t>
                      </a:r>
                    </a:p>
                    <a:p>
                      <a:pPr marL="171450" indent="-171450" algn="l">
                        <a:buFont typeface="Arial" panose="020B0604020202020204" pitchFamily="34" charset="0"/>
                        <a:buChar char="•"/>
                      </a:pPr>
                      <a:r>
                        <a:rPr lang="en-GB" sz="1000" b="0" u="none" dirty="0">
                          <a:solidFill>
                            <a:schemeClr val="tx1">
                              <a:lumMod val="95000"/>
                              <a:lumOff val="5000"/>
                            </a:schemeClr>
                          </a:solidFill>
                          <a:latin typeface="+mn-lt"/>
                        </a:rPr>
                        <a:t>Identify how products work and how they are used</a:t>
                      </a:r>
                    </a:p>
                    <a:p>
                      <a:pPr marL="171450" indent="-171450" algn="l">
                        <a:buFont typeface="Arial" panose="020B0604020202020204" pitchFamily="34" charset="0"/>
                        <a:buChar char="•"/>
                      </a:pPr>
                      <a:r>
                        <a:rPr lang="en-GB" sz="1000" b="0" u="none" dirty="0">
                          <a:solidFill>
                            <a:schemeClr val="tx1">
                              <a:lumMod val="95000"/>
                              <a:lumOff val="5000"/>
                            </a:schemeClr>
                          </a:solidFill>
                          <a:latin typeface="+mn-lt"/>
                        </a:rPr>
                        <a:t>Explore what products are made from</a:t>
                      </a:r>
                    </a:p>
                    <a:p>
                      <a:pPr marL="171450" indent="-171450" algn="l">
                        <a:buFont typeface="Arial" panose="020B0604020202020204" pitchFamily="34" charset="0"/>
                        <a:buChar char="•"/>
                      </a:pPr>
                      <a:r>
                        <a:rPr lang="en-GB" sz="1000" b="0" u="none" dirty="0">
                          <a:solidFill>
                            <a:schemeClr val="tx1">
                              <a:lumMod val="95000"/>
                              <a:lumOff val="5000"/>
                            </a:schemeClr>
                          </a:solidFill>
                          <a:latin typeface="+mn-lt"/>
                        </a:rPr>
                        <a:t>Discuss what we like and dislike about products</a:t>
                      </a:r>
                    </a:p>
                    <a:p>
                      <a:pPr algn="l"/>
                      <a:endParaRPr lang="en-GB" sz="1000" b="0" u="sng" dirty="0">
                        <a:solidFill>
                          <a:schemeClr val="tx1">
                            <a:lumMod val="95000"/>
                            <a:lumOff val="5000"/>
                          </a:schemeClr>
                        </a:solidFill>
                        <a:latin typeface="+mn-lt"/>
                      </a:endParaRPr>
                    </a:p>
                    <a:p>
                      <a:pPr algn="l"/>
                      <a:endParaRPr lang="en-GB" sz="1000" b="0" u="sng"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u="sng" dirty="0">
                          <a:solidFill>
                            <a:schemeClr val="tx1">
                              <a:lumMod val="95000"/>
                              <a:lumOff val="5000"/>
                            </a:schemeClr>
                          </a:solidFill>
                          <a:latin typeface="+mn-lt"/>
                        </a:rPr>
                        <a:t>Own Ideas and Products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Identify the strengths and areas for development in our ideas and products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Consider the views of others, including intended users, to improve our work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Refer to our design criteria as we design and make</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Use our design criteria to evaluate our completed products</a:t>
                      </a:r>
                    </a:p>
                    <a:p>
                      <a:pPr algn="l"/>
                      <a:endParaRPr lang="en-GB" sz="1000" b="0" u="sng" dirty="0">
                        <a:solidFill>
                          <a:schemeClr val="tx1">
                            <a:lumMod val="95000"/>
                            <a:lumOff val="5000"/>
                          </a:schemeClr>
                        </a:solidFill>
                        <a:latin typeface="+mn-lt"/>
                      </a:endParaRPr>
                    </a:p>
                    <a:p>
                      <a:pPr algn="l"/>
                      <a:endParaRPr lang="en-GB" sz="1000" b="0" u="sng" dirty="0">
                        <a:solidFill>
                          <a:schemeClr val="tx1">
                            <a:lumMod val="95000"/>
                            <a:lumOff val="5000"/>
                          </a:schemeClr>
                        </a:solidFill>
                        <a:latin typeface="+mn-lt"/>
                      </a:endParaRPr>
                    </a:p>
                    <a:p>
                      <a:pPr algn="ctr"/>
                      <a:r>
                        <a:rPr lang="en-GB" sz="1000" b="0" u="sng" dirty="0">
                          <a:solidFill>
                            <a:schemeClr val="tx1">
                              <a:lumMod val="95000"/>
                              <a:lumOff val="5000"/>
                            </a:schemeClr>
                          </a:solidFill>
                          <a:latin typeface="+mn-lt"/>
                        </a:rPr>
                        <a:t>Existing Products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Investigate and </a:t>
                      </a:r>
                      <a:r>
                        <a:rPr lang="en-US" sz="1000" b="0" dirty="0" err="1">
                          <a:solidFill>
                            <a:schemeClr val="tx1">
                              <a:lumMod val="95000"/>
                              <a:lumOff val="5000"/>
                            </a:schemeClr>
                          </a:solidFill>
                          <a:latin typeface="+mn-lt"/>
                        </a:rPr>
                        <a:t>analyse</a:t>
                      </a:r>
                      <a:r>
                        <a:rPr lang="en-US" sz="1000" b="0" dirty="0">
                          <a:solidFill>
                            <a:schemeClr val="tx1">
                              <a:lumMod val="95000"/>
                              <a:lumOff val="5000"/>
                            </a:schemeClr>
                          </a:solidFill>
                          <a:latin typeface="+mn-lt"/>
                        </a:rPr>
                        <a:t>: how well products have been designed and explore why materials have been chosen; what methods of construction have been used;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Evaluate how well products work and meet user needs and wants</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Research who designed and made the products and where and when this took place</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Identify whether products can be recycled or reused</a:t>
                      </a:r>
                      <a:endParaRPr lang="en-GB" sz="1000" b="0" u="sng"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u="sng" dirty="0">
                          <a:solidFill>
                            <a:schemeClr val="tx1">
                              <a:lumMod val="95000"/>
                              <a:lumOff val="5000"/>
                            </a:schemeClr>
                          </a:solidFill>
                          <a:latin typeface="+mn-lt"/>
                        </a:rPr>
                        <a:t>Own Ideas and Products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u="none" dirty="0">
                          <a:solidFill>
                            <a:schemeClr val="tx1">
                              <a:lumMod val="95000"/>
                              <a:lumOff val="5000"/>
                            </a:schemeClr>
                          </a:solidFill>
                          <a:latin typeface="+mn-lt"/>
                        </a:rPr>
                        <a:t>We will: </a:t>
                      </a:r>
                      <a:endParaRPr lang="en-GB" sz="1000" b="0" u="sng" dirty="0">
                        <a:solidFill>
                          <a:schemeClr val="tx1">
                            <a:lumMod val="95000"/>
                            <a:lumOff val="5000"/>
                          </a:schemeClr>
                        </a:solidFill>
                        <a:latin typeface="+mn-lt"/>
                      </a:endParaRPr>
                    </a:p>
                    <a:p>
                      <a:pPr marL="171450" indent="-171450" algn="l">
                        <a:buFont typeface="Arial" panose="020B0604020202020204" pitchFamily="34" charset="0"/>
                        <a:buChar char="•"/>
                      </a:pPr>
                      <a:r>
                        <a:rPr lang="en-US" sz="1000" b="0" dirty="0">
                          <a:solidFill>
                            <a:schemeClr val="tx1">
                              <a:lumMod val="95000"/>
                              <a:lumOff val="5000"/>
                            </a:schemeClr>
                          </a:solidFill>
                          <a:latin typeface="+mn-lt"/>
                        </a:rPr>
                        <a:t>Identify the strengths and areas for development in our ideas and products  Consider the views of others, including intended users, to improve our work  Critically evaluate the quality of the design, manufacture and fitness for purpose of our products as they design and make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Evaluate our ideas and products against our original design specification </a:t>
                      </a:r>
                    </a:p>
                    <a:p>
                      <a:pPr algn="l"/>
                      <a:endParaRPr lang="en-GB" sz="1000" b="0" u="sng" dirty="0">
                        <a:solidFill>
                          <a:schemeClr val="tx1">
                            <a:lumMod val="95000"/>
                            <a:lumOff val="5000"/>
                          </a:schemeClr>
                        </a:solidFill>
                        <a:latin typeface="+mn-lt"/>
                      </a:endParaRPr>
                    </a:p>
                    <a:p>
                      <a:pPr algn="ctr"/>
                      <a:r>
                        <a:rPr lang="en-GB" sz="1000" b="0" u="sng" dirty="0">
                          <a:solidFill>
                            <a:schemeClr val="tx1">
                              <a:lumMod val="95000"/>
                              <a:lumOff val="5000"/>
                            </a:schemeClr>
                          </a:solidFill>
                          <a:latin typeface="+mn-lt"/>
                        </a:rPr>
                        <a:t>Existing Products</a:t>
                      </a:r>
                    </a:p>
                    <a:p>
                      <a:pPr algn="l"/>
                      <a:r>
                        <a:rPr lang="en-GB" sz="1000" b="0" u="none" dirty="0">
                          <a:solidFill>
                            <a:schemeClr val="tx1">
                              <a:lumMod val="95000"/>
                              <a:lumOff val="5000"/>
                            </a:schemeClr>
                          </a:solidFill>
                          <a:latin typeface="+mn-lt"/>
                        </a:rPr>
                        <a:t>We will: </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Investigate and </a:t>
                      </a:r>
                      <a:r>
                        <a:rPr lang="en-US" sz="1000" b="0" dirty="0" err="1">
                          <a:solidFill>
                            <a:schemeClr val="tx1">
                              <a:lumMod val="95000"/>
                              <a:lumOff val="5000"/>
                            </a:schemeClr>
                          </a:solidFill>
                          <a:latin typeface="+mn-lt"/>
                        </a:rPr>
                        <a:t>analyse</a:t>
                      </a:r>
                      <a:r>
                        <a:rPr lang="en-US" sz="1000" b="0" dirty="0">
                          <a:solidFill>
                            <a:schemeClr val="tx1">
                              <a:lumMod val="95000"/>
                              <a:lumOff val="5000"/>
                            </a:schemeClr>
                          </a:solidFill>
                          <a:latin typeface="+mn-lt"/>
                        </a:rPr>
                        <a:t>: how well products have been designed and why materials have been chosen</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Evaluate what methods of construction have been used</a:t>
                      </a:r>
                    </a:p>
                    <a:p>
                      <a:pPr marL="171450" indent="-171450" algn="l">
                        <a:buFont typeface="Arial" panose="020B0604020202020204" pitchFamily="34" charset="0"/>
                        <a:buChar char="•"/>
                      </a:pPr>
                      <a:r>
                        <a:rPr lang="en-US" sz="1000" b="0" dirty="0">
                          <a:solidFill>
                            <a:schemeClr val="tx1">
                              <a:lumMod val="95000"/>
                              <a:lumOff val="5000"/>
                            </a:schemeClr>
                          </a:solidFill>
                          <a:latin typeface="+mn-lt"/>
                        </a:rPr>
                        <a:t>Research how well products work and achieve our purposes, how well products meet user needs and wants, how much products cost to make, how innovative products are, how sustainable the materials in products are and what impact products have beyond our intended purpose </a:t>
                      </a:r>
                      <a:endParaRPr lang="en-GB" sz="1000" b="0" u="sng"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511672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E3550988-245C-494F-B5F1-DCACCA44AE54}"/>
              </a:ext>
            </a:extLst>
          </p:cNvPr>
          <p:cNvSpPr/>
          <p:nvPr/>
        </p:nvSpPr>
        <p:spPr>
          <a:xfrm>
            <a:off x="200344" y="223829"/>
            <a:ext cx="11952418" cy="6048624"/>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30F0647-2311-46B7-8B08-B25C502C0AC8}"/>
              </a:ext>
            </a:extLst>
          </p:cNvPr>
          <p:cNvSpPr txBox="1"/>
          <p:nvPr/>
        </p:nvSpPr>
        <p:spPr>
          <a:xfrm>
            <a:off x="536158" y="585547"/>
            <a:ext cx="11257936" cy="307777"/>
          </a:xfrm>
          <a:prstGeom prst="rect">
            <a:avLst/>
          </a:prstGeom>
          <a:solidFill>
            <a:srgbClr val="0070C0"/>
          </a:solidFill>
        </p:spPr>
        <p:txBody>
          <a:bodyPr wrap="square" rtlCol="0">
            <a:spAutoFit/>
          </a:bodyPr>
          <a:lstStyle/>
          <a:p>
            <a:pPr algn="ctr"/>
            <a:r>
              <a:rPr lang="en-GB" sz="1400" b="1" dirty="0">
                <a:solidFill>
                  <a:schemeClr val="bg1"/>
                </a:solidFill>
              </a:rPr>
              <a:t>Technical Knowledge</a:t>
            </a:r>
          </a:p>
        </p:txBody>
      </p:sp>
      <p:graphicFrame>
        <p:nvGraphicFramePr>
          <p:cNvPr id="4" name="Table 3">
            <a:extLst>
              <a:ext uri="{FF2B5EF4-FFF2-40B4-BE49-F238E27FC236}">
                <a16:creationId xmlns:a16="http://schemas.microsoft.com/office/drawing/2014/main" id="{66B74BBD-32FD-4979-B876-A91EFCA8B668}"/>
              </a:ext>
            </a:extLst>
          </p:cNvPr>
          <p:cNvGraphicFramePr>
            <a:graphicFrameLocks noGrp="1"/>
          </p:cNvGraphicFramePr>
          <p:nvPr>
            <p:extLst>
              <p:ext uri="{D42A27DB-BD31-4B8C-83A1-F6EECF244321}">
                <p14:modId xmlns:p14="http://schemas.microsoft.com/office/powerpoint/2010/main" val="1733448320"/>
              </p:ext>
            </p:extLst>
          </p:nvPr>
        </p:nvGraphicFramePr>
        <p:xfrm>
          <a:off x="288422" y="1031127"/>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33749">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660973AA-174C-454F-85E6-7178B34D5516}"/>
              </a:ext>
            </a:extLst>
          </p:cNvPr>
          <p:cNvGraphicFramePr>
            <a:graphicFrameLocks noGrp="1"/>
          </p:cNvGraphicFramePr>
          <p:nvPr>
            <p:extLst>
              <p:ext uri="{D42A27DB-BD31-4B8C-83A1-F6EECF244321}">
                <p14:modId xmlns:p14="http://schemas.microsoft.com/office/powerpoint/2010/main" val="719371875"/>
              </p:ext>
            </p:extLst>
          </p:nvPr>
        </p:nvGraphicFramePr>
        <p:xfrm>
          <a:off x="288422" y="1443251"/>
          <a:ext cx="11505672" cy="451104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1148703">
                <a:tc>
                  <a:txBody>
                    <a:bodyPr/>
                    <a:lstStyle/>
                    <a:p>
                      <a:pPr fontAlgn="base"/>
                      <a:r>
                        <a:rPr lang="en-GB" sz="1000" b="0" i="0" kern="1200" dirty="0">
                          <a:solidFill>
                            <a:schemeClr val="tx1"/>
                          </a:solidFill>
                          <a:effectLst/>
                          <a:latin typeface="+mn-lt"/>
                          <a:ea typeface="+mn-ea"/>
                          <a:cs typeface="+mn-cs"/>
                        </a:rPr>
                        <a:t>3-4 years</a:t>
                      </a:r>
                    </a:p>
                    <a:p>
                      <a:pPr fontAlgn="base"/>
                      <a:r>
                        <a:rPr lang="en-GB" sz="1000" b="0" i="0" kern="1200" dirty="0">
                          <a:solidFill>
                            <a:schemeClr val="tx1"/>
                          </a:solidFill>
                          <a:effectLst/>
                          <a:latin typeface="+mn-lt"/>
                          <a:ea typeface="+mn-ea"/>
                          <a:cs typeface="+mn-cs"/>
                        </a:rPr>
                        <a:t>We will:</a:t>
                      </a:r>
                    </a:p>
                    <a:p>
                      <a:pPr marL="171450" indent="-171450" fontAlgn="base">
                        <a:buFont typeface="Arial" panose="020B0604020202020204" pitchFamily="34" charset="0"/>
                        <a:buChar char="•"/>
                      </a:pPr>
                      <a:r>
                        <a:rPr lang="en-GB" sz="1000" b="0" i="0" kern="1200" dirty="0">
                          <a:solidFill>
                            <a:schemeClr val="tx1"/>
                          </a:solidFill>
                          <a:effectLst/>
                          <a:latin typeface="+mn-lt"/>
                          <a:ea typeface="+mn-ea"/>
                          <a:cs typeface="+mn-cs"/>
                        </a:rPr>
                        <a:t>Explore how things work.</a:t>
                      </a:r>
                      <a:br>
                        <a:rPr lang="en-GB" sz="1000" b="0" i="0" kern="1200" dirty="0">
                          <a:solidFill>
                            <a:schemeClr val="tx1"/>
                          </a:solidFill>
                          <a:effectLst/>
                          <a:latin typeface="+mn-lt"/>
                          <a:ea typeface="+mn-ea"/>
                          <a:cs typeface="+mn-cs"/>
                        </a:rPr>
                      </a:br>
                      <a:endParaRPr lang="en-GB" sz="1000" b="0" i="0" kern="1200" dirty="0">
                        <a:solidFill>
                          <a:schemeClr val="tx1"/>
                        </a:solidFill>
                        <a:effectLst/>
                        <a:latin typeface="+mn-lt"/>
                        <a:ea typeface="+mn-ea"/>
                        <a:cs typeface="+mn-cs"/>
                      </a:endParaRPr>
                    </a:p>
                    <a:p>
                      <a:pPr fontAlgn="base"/>
                      <a:r>
                        <a:rPr lang="en-GB" sz="1000" b="0" i="0" kern="1200" dirty="0">
                          <a:solidFill>
                            <a:schemeClr val="tx1"/>
                          </a:solidFill>
                          <a:effectLst/>
                          <a:latin typeface="+mn-lt"/>
                          <a:ea typeface="+mn-ea"/>
                          <a:cs typeface="+mn-cs"/>
                        </a:rPr>
                        <a:t>Reception</a:t>
                      </a:r>
                    </a:p>
                    <a:p>
                      <a:pPr fontAlgn="base"/>
                      <a:r>
                        <a:rPr lang="en-GB" sz="1000" b="0" i="0" kern="1200" dirty="0">
                          <a:solidFill>
                            <a:schemeClr val="tx1"/>
                          </a:solidFill>
                          <a:effectLst/>
                          <a:latin typeface="+mn-lt"/>
                          <a:ea typeface="+mn-ea"/>
                          <a:cs typeface="+mn-cs"/>
                        </a:rPr>
                        <a:t>We will:</a:t>
                      </a:r>
                      <a:br>
                        <a:rPr lang="en-GB" sz="1000" b="0" i="0" kern="1200" dirty="0">
                          <a:solidFill>
                            <a:schemeClr val="tx1"/>
                          </a:solidFill>
                          <a:effectLst/>
                          <a:latin typeface="+mn-lt"/>
                          <a:ea typeface="+mn-ea"/>
                          <a:cs typeface="+mn-cs"/>
                        </a:rPr>
                      </a:br>
                      <a:endParaRPr lang="en-GB" sz="1000" b="0" i="0" kern="1200" dirty="0">
                        <a:solidFill>
                          <a:schemeClr val="tx1"/>
                        </a:solidFill>
                        <a:effectLst/>
                        <a:latin typeface="+mn-lt"/>
                        <a:ea typeface="+mn-ea"/>
                        <a:cs typeface="+mn-cs"/>
                      </a:endParaRPr>
                    </a:p>
                    <a:p>
                      <a:pPr fontAlgn="base"/>
                      <a:r>
                        <a:rPr lang="en-GB" sz="1000" b="0" i="0" kern="1200" dirty="0">
                          <a:solidFill>
                            <a:schemeClr val="tx1"/>
                          </a:solidFill>
                          <a:effectLst/>
                          <a:latin typeface="+mn-lt"/>
                          <a:ea typeface="+mn-ea"/>
                          <a:cs typeface="+mn-cs"/>
                        </a:rPr>
                        <a:t>ELG </a:t>
                      </a:r>
                    </a:p>
                    <a:p>
                      <a:pPr fontAlgn="base"/>
                      <a:r>
                        <a:rPr lang="en-GB" sz="1000" b="0" i="0" kern="1200" dirty="0">
                          <a:solidFill>
                            <a:schemeClr val="tx1"/>
                          </a:solidFill>
                          <a:effectLst/>
                          <a:latin typeface="+mn-lt"/>
                          <a:ea typeface="+mn-ea"/>
                          <a:cs typeface="+mn-cs"/>
                        </a:rPr>
                        <a:t>We will</a:t>
                      </a:r>
                    </a:p>
                    <a:p>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lang="en-US" sz="1000" b="0" dirty="0">
                          <a:solidFill>
                            <a:schemeClr val="tx1">
                              <a:lumMod val="95000"/>
                              <a:lumOff val="5000"/>
                            </a:schemeClr>
                          </a:solidFill>
                          <a:latin typeface="+mn-lt"/>
                        </a:rPr>
                        <a:t>We will:</a:t>
                      </a:r>
                    </a:p>
                    <a:p>
                      <a:pPr marL="171450" indent="-171450">
                        <a:buFont typeface="Arial" panose="020B0604020202020204" pitchFamily="34" charset="0"/>
                        <a:buChar char="•"/>
                      </a:pPr>
                      <a:r>
                        <a:rPr lang="en-US" sz="1000" b="0" dirty="0">
                          <a:solidFill>
                            <a:schemeClr val="tx1">
                              <a:lumMod val="95000"/>
                              <a:lumOff val="5000"/>
                            </a:schemeClr>
                          </a:solidFill>
                          <a:latin typeface="+mn-lt"/>
                        </a:rPr>
                        <a:t>Learn about the simple working characteristics of materials and components </a:t>
                      </a:r>
                    </a:p>
                    <a:p>
                      <a:pPr marL="171450" indent="-171450">
                        <a:buFont typeface="Arial" panose="020B0604020202020204" pitchFamily="34" charset="0"/>
                        <a:buChar char="•"/>
                      </a:pPr>
                      <a:r>
                        <a:rPr lang="en-US" sz="1000" b="0" dirty="0">
                          <a:solidFill>
                            <a:schemeClr val="tx1">
                              <a:lumMod val="95000"/>
                              <a:lumOff val="5000"/>
                            </a:schemeClr>
                          </a:solidFill>
                          <a:latin typeface="+mn-lt"/>
                        </a:rPr>
                        <a:t>Learn about the movement of simple mechanisms such as levers, sliders, wheels and axles </a:t>
                      </a:r>
                    </a:p>
                    <a:p>
                      <a:pPr marL="171450" indent="-171450">
                        <a:buFont typeface="Arial" panose="020B0604020202020204" pitchFamily="34" charset="0"/>
                        <a:buChar char="•"/>
                      </a:pPr>
                      <a:r>
                        <a:rPr lang="en-US" sz="1000" b="0" dirty="0">
                          <a:solidFill>
                            <a:schemeClr val="tx1">
                              <a:lumMod val="95000"/>
                              <a:lumOff val="5000"/>
                            </a:schemeClr>
                          </a:solidFill>
                          <a:latin typeface="+mn-lt"/>
                        </a:rPr>
                        <a:t>Learn how freestanding structures can be made stronger, stiffer and more stable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a 3D textiles product can be assembled from two identical fabric shapes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food ingredients should be combined according to our sensor characteristics  The correct technical vocabulary for the projects they are undertaking</a:t>
                      </a:r>
                      <a:endParaRPr lang="en-GB" sz="1000" b="0" dirty="0">
                        <a:solidFill>
                          <a:schemeClr val="tx1">
                            <a:lumMod val="95000"/>
                            <a:lumOff val="5000"/>
                          </a:schemeClr>
                        </a:solidFill>
                        <a:latin typeface="+mn-lt"/>
                      </a:endParaRPr>
                    </a:p>
                    <a:p>
                      <a:endParaRPr lang="en-GB" sz="1000" b="0" dirty="0">
                        <a:latin typeface="+mn-lt"/>
                      </a:endParaRPr>
                    </a:p>
                    <a:p>
                      <a:endParaRPr lang="en-GB" sz="1000" b="0" dirty="0">
                        <a:latin typeface="+mn-lt"/>
                      </a:endParaRPr>
                    </a:p>
                    <a:p>
                      <a:endParaRPr lang="en-GB" sz="1000" b="0" dirty="0">
                        <a:latin typeface="+mn-lt"/>
                      </a:endParaRPr>
                    </a:p>
                    <a:p>
                      <a:endParaRPr lang="en-GB" sz="1000" b="0" dirty="0">
                        <a:latin typeface="+mn-lt"/>
                      </a:endParaRPr>
                    </a:p>
                    <a:p>
                      <a:endParaRPr lang="en-GB" sz="1000" b="0" dirty="0">
                        <a:latin typeface="+mn-lt"/>
                      </a:endParaRPr>
                    </a:p>
                    <a:p>
                      <a:endParaRPr lang="en-GB" sz="1000" b="0" dirty="0">
                        <a:latin typeface="+mn-lt"/>
                      </a:endParaRPr>
                    </a:p>
                    <a:p>
                      <a:endParaRPr lang="en-GB" sz="1000" b="0" dirty="0">
                        <a:latin typeface="+mn-lt"/>
                      </a:endParaRPr>
                    </a:p>
                    <a:p>
                      <a:endParaRPr lang="en-GB" sz="1000" b="0" dirty="0">
                        <a:latin typeface="+mn-lt"/>
                      </a:endParaRPr>
                    </a:p>
                    <a:p>
                      <a:endParaRPr lang="en-GB" sz="1000" b="0" dirty="0">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lumMod val="95000"/>
                              <a:lumOff val="5000"/>
                            </a:schemeClr>
                          </a:solidFill>
                          <a:latin typeface="+mn-lt"/>
                        </a:rPr>
                        <a:t>We will:</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learning from science to help design and make products that work</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learning from mathematics to help design and make products that work</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materials have both functional properties and aesthetic qualities</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materials can be combined and mixed to create more useful characteristics</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mechanical and electrical systems have an input, process and output</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the correct technical vocabulary for the projects we are undertaking</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mechanical systems such as levers and linkages or pneumatic systems create movement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simple electrical circuits and components can be used to create functional products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to program a computer to control our products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to make strong, stiff shell structures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a single fabric shape can be used to make a 3D textiles product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food ingredients can be fresh, pre-cooked and processed.</a:t>
                      </a:r>
                      <a:r>
                        <a:rPr lang="en-US" sz="1000" b="0" dirty="0">
                          <a:latin typeface="+mn-lt"/>
                        </a:rPr>
                        <a:t>as levers and linkages or pneumatic systems create movement  How simple electrical circuits and components can be used to</a:t>
                      </a:r>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lumMod val="95000"/>
                              <a:lumOff val="5000"/>
                            </a:schemeClr>
                          </a:solidFill>
                          <a:latin typeface="+mn-lt"/>
                        </a:rPr>
                        <a:t>We will:</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learning from science to help design and make products that work </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learning from mathematics to help design and make products that work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materials have both functional properties and aesthetic qualities</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materials can be combined and mixed to create more useful characteristics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mechanical and electrical systems have an input, process and output</a:t>
                      </a:r>
                    </a:p>
                    <a:p>
                      <a:pPr marL="171450" indent="-171450">
                        <a:buFont typeface="Arial" panose="020B0604020202020204" pitchFamily="34" charset="0"/>
                        <a:buChar char="•"/>
                      </a:pPr>
                      <a:r>
                        <a:rPr lang="en-US" sz="1000" b="0" dirty="0">
                          <a:solidFill>
                            <a:schemeClr val="tx1">
                              <a:lumMod val="95000"/>
                              <a:lumOff val="5000"/>
                            </a:schemeClr>
                          </a:solidFill>
                          <a:latin typeface="+mn-lt"/>
                        </a:rPr>
                        <a:t>Use the correct technical vocabulary for the projects we are undertaking</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mechanical systems such as cams or pulleys or gears create movement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more complex electrical circuits and components can be used to create functional products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to program a computer to monitor changes in the environment and control our products </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how to reinforce and strengthen a 3D framework</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a 3D textiles product can be made from a combination of fabric shapes</a:t>
                      </a:r>
                    </a:p>
                    <a:p>
                      <a:pPr marL="171450" indent="-171450">
                        <a:buFont typeface="Arial" panose="020B0604020202020204" pitchFamily="34" charset="0"/>
                        <a:buChar char="•"/>
                      </a:pPr>
                      <a:r>
                        <a:rPr lang="en-US" sz="1000" b="0" dirty="0">
                          <a:solidFill>
                            <a:schemeClr val="tx1">
                              <a:lumMod val="95000"/>
                              <a:lumOff val="5000"/>
                            </a:schemeClr>
                          </a:solidFill>
                          <a:latin typeface="+mn-lt"/>
                        </a:rPr>
                        <a:t>Know that a recipe can be adapted by adding or substituting one or more ingredients. </a:t>
                      </a:r>
                      <a:r>
                        <a:rPr lang="en-US" sz="1000" b="0" dirty="0">
                          <a:latin typeface="+mn-lt"/>
                        </a:rPr>
                        <a:t>or more ingredient</a:t>
                      </a:r>
                      <a:endParaRPr lang="en-GB" sz="1000" b="0" dirty="0">
                        <a:solidFill>
                          <a:schemeClr val="tx1">
                            <a:lumMod val="95000"/>
                            <a:lumOff val="5000"/>
                          </a:schemeClr>
                        </a:solidFill>
                        <a:latin typeface="+mn-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3400934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Diagonal Corners Rounded 1">
            <a:extLst>
              <a:ext uri="{FF2B5EF4-FFF2-40B4-BE49-F238E27FC236}">
                <a16:creationId xmlns:a16="http://schemas.microsoft.com/office/drawing/2014/main" id="{E3550988-245C-494F-B5F1-DCACCA44AE54}"/>
              </a:ext>
            </a:extLst>
          </p:cNvPr>
          <p:cNvSpPr/>
          <p:nvPr/>
        </p:nvSpPr>
        <p:spPr>
          <a:xfrm>
            <a:off x="132731" y="143123"/>
            <a:ext cx="11926538" cy="6513100"/>
          </a:xfrm>
          <a:prstGeom prst="round2Diag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D30F0647-2311-46B7-8B08-B25C502C0AC8}"/>
              </a:ext>
            </a:extLst>
          </p:cNvPr>
          <p:cNvSpPr txBox="1"/>
          <p:nvPr/>
        </p:nvSpPr>
        <p:spPr>
          <a:xfrm>
            <a:off x="288422" y="625591"/>
            <a:ext cx="11505672" cy="307777"/>
          </a:xfrm>
          <a:prstGeom prst="rect">
            <a:avLst/>
          </a:prstGeom>
          <a:solidFill>
            <a:srgbClr val="0070C0"/>
          </a:solidFill>
        </p:spPr>
        <p:txBody>
          <a:bodyPr wrap="square" rtlCol="0">
            <a:spAutoFit/>
          </a:bodyPr>
          <a:lstStyle/>
          <a:p>
            <a:pPr algn="ctr"/>
            <a:r>
              <a:rPr lang="en-GB" sz="1400" b="1" dirty="0">
                <a:solidFill>
                  <a:schemeClr val="bg1"/>
                </a:solidFill>
              </a:rPr>
              <a:t>Food Technology</a:t>
            </a:r>
          </a:p>
        </p:txBody>
      </p:sp>
      <p:graphicFrame>
        <p:nvGraphicFramePr>
          <p:cNvPr id="4" name="Table 3">
            <a:extLst>
              <a:ext uri="{FF2B5EF4-FFF2-40B4-BE49-F238E27FC236}">
                <a16:creationId xmlns:a16="http://schemas.microsoft.com/office/drawing/2014/main" id="{66B74BBD-32FD-4979-B876-A91EFCA8B668}"/>
              </a:ext>
            </a:extLst>
          </p:cNvPr>
          <p:cNvGraphicFramePr>
            <a:graphicFrameLocks noGrp="1"/>
          </p:cNvGraphicFramePr>
          <p:nvPr>
            <p:extLst>
              <p:ext uri="{D42A27DB-BD31-4B8C-83A1-F6EECF244321}">
                <p14:modId xmlns:p14="http://schemas.microsoft.com/office/powerpoint/2010/main" val="4030288699"/>
              </p:ext>
            </p:extLst>
          </p:nvPr>
        </p:nvGraphicFramePr>
        <p:xfrm>
          <a:off x="288422" y="1042811"/>
          <a:ext cx="11505672" cy="274320"/>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3315238767"/>
                    </a:ext>
                  </a:extLst>
                </a:gridCol>
                <a:gridCol w="2876418">
                  <a:extLst>
                    <a:ext uri="{9D8B030D-6E8A-4147-A177-3AD203B41FA5}">
                      <a16:colId xmlns:a16="http://schemas.microsoft.com/office/drawing/2014/main" val="4105248844"/>
                    </a:ext>
                  </a:extLst>
                </a:gridCol>
                <a:gridCol w="2876418">
                  <a:extLst>
                    <a:ext uri="{9D8B030D-6E8A-4147-A177-3AD203B41FA5}">
                      <a16:colId xmlns:a16="http://schemas.microsoft.com/office/drawing/2014/main" val="453718565"/>
                    </a:ext>
                  </a:extLst>
                </a:gridCol>
                <a:gridCol w="2876418">
                  <a:extLst>
                    <a:ext uri="{9D8B030D-6E8A-4147-A177-3AD203B41FA5}">
                      <a16:colId xmlns:a16="http://schemas.microsoft.com/office/drawing/2014/main" val="15174010"/>
                    </a:ext>
                  </a:extLst>
                </a:gridCol>
              </a:tblGrid>
              <a:tr h="185420">
                <a:tc>
                  <a:txBody>
                    <a:bodyPr/>
                    <a:lstStyle/>
                    <a:p>
                      <a:pPr algn="ctr"/>
                      <a:r>
                        <a:rPr lang="en-GB" sz="1200" dirty="0">
                          <a:solidFill>
                            <a:schemeClr val="tx1"/>
                          </a:solidFill>
                        </a:rPr>
                        <a:t>Pegasus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Unicorn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Phoenix</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Griffin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473007204"/>
                  </a:ext>
                </a:extLst>
              </a:tr>
            </a:tbl>
          </a:graphicData>
        </a:graphic>
      </p:graphicFrame>
      <p:graphicFrame>
        <p:nvGraphicFramePr>
          <p:cNvPr id="5" name="Table 4">
            <a:extLst>
              <a:ext uri="{FF2B5EF4-FFF2-40B4-BE49-F238E27FC236}">
                <a16:creationId xmlns:a16="http://schemas.microsoft.com/office/drawing/2014/main" id="{660973AA-174C-454F-85E6-7178B34D5516}"/>
              </a:ext>
            </a:extLst>
          </p:cNvPr>
          <p:cNvGraphicFramePr>
            <a:graphicFrameLocks noGrp="1"/>
          </p:cNvGraphicFramePr>
          <p:nvPr>
            <p:extLst>
              <p:ext uri="{D42A27DB-BD31-4B8C-83A1-F6EECF244321}">
                <p14:modId xmlns:p14="http://schemas.microsoft.com/office/powerpoint/2010/main" val="2098713035"/>
              </p:ext>
            </p:extLst>
          </p:nvPr>
        </p:nvGraphicFramePr>
        <p:xfrm>
          <a:off x="288422" y="1426574"/>
          <a:ext cx="11505672" cy="4517251"/>
        </p:xfrm>
        <a:graphic>
          <a:graphicData uri="http://schemas.openxmlformats.org/drawingml/2006/table">
            <a:tbl>
              <a:tblPr firstRow="1" bandRow="1">
                <a:tableStyleId>{5C22544A-7EE6-4342-B048-85BDC9FD1C3A}</a:tableStyleId>
              </a:tblPr>
              <a:tblGrid>
                <a:gridCol w="2876418">
                  <a:extLst>
                    <a:ext uri="{9D8B030D-6E8A-4147-A177-3AD203B41FA5}">
                      <a16:colId xmlns:a16="http://schemas.microsoft.com/office/drawing/2014/main" val="1190519377"/>
                    </a:ext>
                  </a:extLst>
                </a:gridCol>
                <a:gridCol w="2876418">
                  <a:extLst>
                    <a:ext uri="{9D8B030D-6E8A-4147-A177-3AD203B41FA5}">
                      <a16:colId xmlns:a16="http://schemas.microsoft.com/office/drawing/2014/main" val="1159536658"/>
                    </a:ext>
                  </a:extLst>
                </a:gridCol>
                <a:gridCol w="2876418">
                  <a:extLst>
                    <a:ext uri="{9D8B030D-6E8A-4147-A177-3AD203B41FA5}">
                      <a16:colId xmlns:a16="http://schemas.microsoft.com/office/drawing/2014/main" val="2105174479"/>
                    </a:ext>
                  </a:extLst>
                </a:gridCol>
                <a:gridCol w="2876418">
                  <a:extLst>
                    <a:ext uri="{9D8B030D-6E8A-4147-A177-3AD203B41FA5}">
                      <a16:colId xmlns:a16="http://schemas.microsoft.com/office/drawing/2014/main" val="2439280781"/>
                    </a:ext>
                  </a:extLst>
                </a:gridCol>
              </a:tblGrid>
              <a:tr h="4517251">
                <a:tc>
                  <a:txBody>
                    <a:bodyPr/>
                    <a:lstStyle/>
                    <a:p>
                      <a:pPr algn="l"/>
                      <a:endParaRPr lang="en-GB" sz="1000" b="0" dirty="0"/>
                    </a:p>
                    <a:p>
                      <a:pPr algn="l"/>
                      <a:endParaRPr lang="en-GB" sz="1000" b="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en-GB" sz="1000" b="0" u="sng" dirty="0">
                          <a:solidFill>
                            <a:schemeClr val="tx1">
                              <a:lumMod val="95000"/>
                              <a:lumOff val="5000"/>
                            </a:schemeClr>
                          </a:solidFill>
                        </a:rPr>
                        <a:t>Where Food Comes From</a:t>
                      </a:r>
                    </a:p>
                    <a:p>
                      <a:pPr algn="l"/>
                      <a:r>
                        <a:rPr lang="en-GB" sz="1000" b="0" u="none" dirty="0">
                          <a:solidFill>
                            <a:schemeClr val="tx1">
                              <a:lumMod val="95000"/>
                              <a:lumOff val="5000"/>
                            </a:schemeClr>
                          </a:solidFill>
                        </a:rPr>
                        <a:t>We will:</a:t>
                      </a:r>
                    </a:p>
                    <a:p>
                      <a:pPr marL="171450" indent="-171450" algn="l">
                        <a:buFont typeface="Arial" panose="020B0604020202020204" pitchFamily="34" charset="0"/>
                        <a:buChar char="•"/>
                      </a:pPr>
                      <a:r>
                        <a:rPr lang="en-US" sz="1000" b="0" dirty="0">
                          <a:solidFill>
                            <a:schemeClr val="tx1">
                              <a:lumMod val="95000"/>
                              <a:lumOff val="5000"/>
                            </a:schemeClr>
                          </a:solidFill>
                        </a:rPr>
                        <a:t>Know all food comes from plants or animals</a:t>
                      </a:r>
                    </a:p>
                    <a:p>
                      <a:pPr marL="171450" indent="-171450" algn="l">
                        <a:buFont typeface="Arial" panose="020B0604020202020204" pitchFamily="34" charset="0"/>
                        <a:buChar char="•"/>
                      </a:pPr>
                      <a:r>
                        <a:rPr lang="en-US" sz="1000" b="0" dirty="0">
                          <a:solidFill>
                            <a:schemeClr val="tx1">
                              <a:lumMod val="95000"/>
                              <a:lumOff val="5000"/>
                            </a:schemeClr>
                          </a:solidFill>
                        </a:rPr>
                        <a:t>Know food has to be farmed, grown elsewhere (e.g. home) or caught</a:t>
                      </a:r>
                      <a:endParaRPr lang="en-GB" sz="1000" b="0" u="sng" dirty="0">
                        <a:solidFill>
                          <a:schemeClr val="tx1">
                            <a:lumMod val="95000"/>
                            <a:lumOff val="5000"/>
                          </a:schemeClr>
                        </a:solidFill>
                      </a:endParaRPr>
                    </a:p>
                    <a:p>
                      <a:pPr algn="l"/>
                      <a:endParaRPr lang="en-GB" sz="1000" b="0" u="sng" dirty="0"/>
                    </a:p>
                    <a:p>
                      <a:pPr algn="ctr"/>
                      <a:r>
                        <a:rPr lang="en-US" sz="1000" b="0" u="sng" dirty="0">
                          <a:solidFill>
                            <a:schemeClr val="tx1">
                              <a:lumMod val="95000"/>
                              <a:lumOff val="5000"/>
                            </a:schemeClr>
                          </a:solidFill>
                        </a:rPr>
                        <a:t>Food Preparation, Cooking and Nutrition</a:t>
                      </a:r>
                    </a:p>
                    <a:p>
                      <a:pPr algn="l"/>
                      <a:endParaRPr lang="en-GB" sz="1000" b="0" u="sng" dirty="0">
                        <a:solidFill>
                          <a:schemeClr val="tx1">
                            <a:lumMod val="95000"/>
                            <a:lumOff val="5000"/>
                          </a:schemeClr>
                        </a:solidFill>
                      </a:endParaRPr>
                    </a:p>
                    <a:p>
                      <a:pPr algn="l"/>
                      <a:r>
                        <a:rPr lang="en-US" sz="1000" b="0" dirty="0">
                          <a:solidFill>
                            <a:schemeClr val="tx1">
                              <a:lumMod val="95000"/>
                              <a:lumOff val="5000"/>
                            </a:schemeClr>
                          </a:solidFill>
                        </a:rPr>
                        <a:t>We will: </a:t>
                      </a:r>
                    </a:p>
                    <a:p>
                      <a:pPr marL="171450" indent="-171450" algn="l">
                        <a:buFont typeface="Arial" panose="020B0604020202020204" pitchFamily="34" charset="0"/>
                        <a:buChar char="•"/>
                      </a:pPr>
                      <a:r>
                        <a:rPr lang="en-US" sz="1000" b="0" dirty="0">
                          <a:solidFill>
                            <a:schemeClr val="tx1">
                              <a:lumMod val="95000"/>
                              <a:lumOff val="5000"/>
                            </a:schemeClr>
                          </a:solidFill>
                        </a:rPr>
                        <a:t>Know how to name and sort foods into the five groups in The Eatwell Plate </a:t>
                      </a:r>
                    </a:p>
                    <a:p>
                      <a:pPr marL="171450" indent="-171450" algn="l">
                        <a:buFont typeface="Arial" panose="020B0604020202020204" pitchFamily="34" charset="0"/>
                        <a:buChar char="•"/>
                      </a:pPr>
                      <a:r>
                        <a:rPr lang="en-US" sz="1000" b="0" dirty="0">
                          <a:solidFill>
                            <a:schemeClr val="tx1">
                              <a:lumMod val="95000"/>
                              <a:lumOff val="5000"/>
                            </a:schemeClr>
                          </a:solidFill>
                        </a:rPr>
                        <a:t>Know that everyone should eat at least five portions of fruit and vegetables every day </a:t>
                      </a:r>
                    </a:p>
                    <a:p>
                      <a:pPr marL="171450" indent="-171450" algn="l">
                        <a:buFont typeface="Arial" panose="020B0604020202020204" pitchFamily="34" charset="0"/>
                        <a:buChar char="•"/>
                      </a:pPr>
                      <a:r>
                        <a:rPr lang="en-US" sz="1000" b="0" dirty="0">
                          <a:solidFill>
                            <a:schemeClr val="tx1">
                              <a:lumMod val="95000"/>
                              <a:lumOff val="5000"/>
                            </a:schemeClr>
                          </a:solidFill>
                        </a:rPr>
                        <a:t>Know how to prepare simple dishes safely and hygienically, without using a heat source</a:t>
                      </a:r>
                    </a:p>
                    <a:p>
                      <a:pPr marL="171450" indent="-171450" algn="l">
                        <a:buFont typeface="Arial" panose="020B0604020202020204" pitchFamily="34" charset="0"/>
                        <a:buChar char="•"/>
                      </a:pPr>
                      <a:r>
                        <a:rPr lang="en-US" sz="1000" b="0" dirty="0">
                          <a:solidFill>
                            <a:schemeClr val="tx1">
                              <a:lumMod val="95000"/>
                              <a:lumOff val="5000"/>
                            </a:schemeClr>
                          </a:solidFill>
                        </a:rPr>
                        <a:t>Know how to use techniques such as cutting, peeling and grating</a:t>
                      </a:r>
                      <a:endParaRPr lang="en-GB" sz="1000" b="0" u="sng"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u="sng" dirty="0">
                          <a:solidFill>
                            <a:schemeClr val="tx1">
                              <a:lumMod val="95000"/>
                              <a:lumOff val="5000"/>
                            </a:schemeClr>
                          </a:solidFill>
                        </a:rPr>
                        <a:t>Where Food Comes From</a:t>
                      </a:r>
                    </a:p>
                    <a:p>
                      <a:pPr algn="l"/>
                      <a:r>
                        <a:rPr lang="en-US" sz="1000" b="0" dirty="0">
                          <a:solidFill>
                            <a:schemeClr val="tx1">
                              <a:lumMod val="95000"/>
                              <a:lumOff val="5000"/>
                            </a:schemeClr>
                          </a:solidFill>
                        </a:rPr>
                        <a:t>We will:</a:t>
                      </a:r>
                    </a:p>
                    <a:p>
                      <a:pPr marL="171450" indent="-171450" algn="l">
                        <a:buFont typeface="Arial" panose="020B0604020202020204" pitchFamily="34" charset="0"/>
                        <a:buChar char="•"/>
                      </a:pPr>
                      <a:r>
                        <a:rPr lang="en-US" sz="1000" b="0" dirty="0">
                          <a:solidFill>
                            <a:schemeClr val="tx1">
                              <a:lumMod val="95000"/>
                              <a:lumOff val="5000"/>
                            </a:schemeClr>
                          </a:solidFill>
                        </a:rPr>
                        <a:t>Know food is grown (such as tomatoes, wheat and potatoes), reared (such as pigs, chickens and cattle) and caught (such as fish) in the UK, Europe and the wider world</a:t>
                      </a:r>
                    </a:p>
                    <a:p>
                      <a:pPr marL="171450" indent="-171450" algn="l">
                        <a:buFont typeface="Arial" panose="020B0604020202020204" pitchFamily="34" charset="0"/>
                        <a:buChar char="•"/>
                      </a:pPr>
                      <a:r>
                        <a:rPr lang="en-US" sz="1000" b="0" dirty="0">
                          <a:solidFill>
                            <a:schemeClr val="tx1">
                              <a:lumMod val="95000"/>
                              <a:lumOff val="5000"/>
                            </a:schemeClr>
                          </a:solidFill>
                        </a:rPr>
                        <a:t>Know what seasons foods grow best</a:t>
                      </a:r>
                    </a:p>
                    <a:p>
                      <a:pPr algn="l"/>
                      <a:endParaRPr lang="en-US" sz="1000" b="0" u="sng" dirty="0">
                        <a:solidFill>
                          <a:schemeClr val="tx1">
                            <a:lumMod val="95000"/>
                            <a:lumOff val="5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lumMod val="95000"/>
                              <a:lumOff val="5000"/>
                            </a:schemeClr>
                          </a:solidFill>
                        </a:rPr>
                        <a:t>Food Preparation, Cooking and Nutrition</a:t>
                      </a:r>
                      <a:endParaRPr lang="en-GB" sz="1000" b="0" u="sng" dirty="0">
                        <a:solidFill>
                          <a:schemeClr val="tx1">
                            <a:lumMod val="95000"/>
                            <a:lumOff val="5000"/>
                          </a:schemeClr>
                        </a:solidFill>
                      </a:endParaRPr>
                    </a:p>
                    <a:p>
                      <a:pPr algn="l"/>
                      <a:endParaRPr lang="en-US" sz="1000" b="0" dirty="0">
                        <a:solidFill>
                          <a:schemeClr val="tx1">
                            <a:lumMod val="95000"/>
                            <a:lumOff val="5000"/>
                          </a:schemeClr>
                        </a:solidFill>
                      </a:endParaRPr>
                    </a:p>
                    <a:p>
                      <a:pPr algn="l"/>
                      <a:r>
                        <a:rPr lang="en-US" sz="1000" b="0" dirty="0">
                          <a:solidFill>
                            <a:schemeClr val="tx1">
                              <a:lumMod val="95000"/>
                              <a:lumOff val="5000"/>
                            </a:schemeClr>
                          </a:solidFill>
                        </a:rPr>
                        <a:t>We will:</a:t>
                      </a:r>
                    </a:p>
                    <a:p>
                      <a:pPr marL="171450" indent="-171450" algn="l">
                        <a:buFont typeface="Arial" panose="020B0604020202020204" pitchFamily="34" charset="0"/>
                        <a:buChar char="•"/>
                      </a:pPr>
                      <a:r>
                        <a:rPr lang="en-US" sz="1000" b="0" dirty="0">
                          <a:solidFill>
                            <a:schemeClr val="tx1">
                              <a:lumMod val="95000"/>
                              <a:lumOff val="5000"/>
                            </a:schemeClr>
                          </a:solidFill>
                        </a:rPr>
                        <a:t>Know how to prepare and cook a variety of predominantly </a:t>
                      </a:r>
                      <a:r>
                        <a:rPr lang="en-US" sz="1000" b="0" dirty="0" err="1">
                          <a:solidFill>
                            <a:schemeClr val="tx1">
                              <a:lumMod val="95000"/>
                              <a:lumOff val="5000"/>
                            </a:schemeClr>
                          </a:solidFill>
                        </a:rPr>
                        <a:t>savoury</a:t>
                      </a:r>
                      <a:r>
                        <a:rPr lang="en-US" sz="1000" b="0" dirty="0">
                          <a:solidFill>
                            <a:schemeClr val="tx1">
                              <a:lumMod val="95000"/>
                              <a:lumOff val="5000"/>
                            </a:schemeClr>
                          </a:solidFill>
                        </a:rPr>
                        <a:t> dishes safely and hygienically including, where appropriate, the use of a heat source </a:t>
                      </a:r>
                    </a:p>
                    <a:p>
                      <a:pPr marL="171450" indent="-171450" algn="l">
                        <a:buFont typeface="Arial" panose="020B0604020202020204" pitchFamily="34" charset="0"/>
                        <a:buChar char="•"/>
                      </a:pPr>
                      <a:r>
                        <a:rPr lang="en-US" sz="1000" b="0" dirty="0">
                          <a:solidFill>
                            <a:schemeClr val="tx1">
                              <a:lumMod val="95000"/>
                              <a:lumOff val="5000"/>
                            </a:schemeClr>
                          </a:solidFill>
                        </a:rPr>
                        <a:t>How to use a range of techniques such as peeling, chopping, slicing, grating, mixing, spreading, kneading and baking </a:t>
                      </a:r>
                    </a:p>
                    <a:p>
                      <a:pPr marL="171450" indent="-171450" algn="l">
                        <a:buFont typeface="Arial" panose="020B0604020202020204" pitchFamily="34" charset="0"/>
                        <a:buChar char="•"/>
                      </a:pPr>
                      <a:r>
                        <a:rPr lang="en-US" sz="1000" b="0" dirty="0">
                          <a:solidFill>
                            <a:schemeClr val="tx1">
                              <a:lumMod val="95000"/>
                              <a:lumOff val="5000"/>
                            </a:schemeClr>
                          </a:solidFill>
                        </a:rPr>
                        <a:t>That a healthy diet is made up from a variety and balance of different food and drink, as depicted in The Eatwell plate </a:t>
                      </a:r>
                    </a:p>
                    <a:p>
                      <a:pPr marL="171450" indent="-171450" algn="l">
                        <a:buFont typeface="Arial" panose="020B0604020202020204" pitchFamily="34" charset="0"/>
                        <a:buChar char="•"/>
                      </a:pPr>
                      <a:r>
                        <a:rPr lang="en-US" sz="1000" b="0" dirty="0">
                          <a:solidFill>
                            <a:schemeClr val="tx1">
                              <a:lumMod val="95000"/>
                              <a:lumOff val="5000"/>
                            </a:schemeClr>
                          </a:solidFill>
                        </a:rPr>
                        <a:t>Know that to be active and healthy, food and drink are needed to provide energy for the body</a:t>
                      </a:r>
                      <a:endParaRPr lang="en-GB" sz="1000" b="0" u="sng" dirty="0">
                        <a:solidFill>
                          <a:schemeClr val="tx1">
                            <a:lumMod val="95000"/>
                            <a:lumOff val="5000"/>
                          </a:schemeClr>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0" u="sng" dirty="0">
                          <a:solidFill>
                            <a:schemeClr val="tx1"/>
                          </a:solidFill>
                        </a:rPr>
                        <a:t>Where Food Comes From</a:t>
                      </a:r>
                    </a:p>
                    <a:p>
                      <a:pPr algn="l"/>
                      <a:r>
                        <a:rPr lang="en-GB" sz="1000" b="0" u="none" dirty="0">
                          <a:solidFill>
                            <a:schemeClr val="tx1"/>
                          </a:solidFill>
                        </a:rPr>
                        <a:t>We will:</a:t>
                      </a:r>
                    </a:p>
                    <a:p>
                      <a:pPr marL="171450" indent="-171450" algn="l">
                        <a:buFont typeface="Arial" panose="020B0604020202020204" pitchFamily="34" charset="0"/>
                        <a:buChar char="•"/>
                      </a:pPr>
                      <a:r>
                        <a:rPr lang="en-US" sz="1000" b="0" dirty="0">
                          <a:solidFill>
                            <a:schemeClr val="tx1"/>
                          </a:solidFill>
                        </a:rPr>
                        <a:t>Know how food is grown (such as tomatoes, wheat and potatoes), reared (such as pigs, chickens and cattle) and caught (such as fish) in the UK, Europe and the wider world</a:t>
                      </a:r>
                    </a:p>
                    <a:p>
                      <a:pPr marL="171450" indent="-171450" algn="l">
                        <a:buFont typeface="Arial" panose="020B0604020202020204" pitchFamily="34" charset="0"/>
                        <a:buChar char="•"/>
                      </a:pPr>
                      <a:r>
                        <a:rPr lang="en-US" sz="1000" b="0" dirty="0">
                          <a:solidFill>
                            <a:schemeClr val="tx1"/>
                          </a:solidFill>
                        </a:rPr>
                        <a:t>Know how seasons may affect the food available </a:t>
                      </a:r>
                    </a:p>
                    <a:p>
                      <a:pPr marL="171450" indent="-171450" algn="l">
                        <a:buFont typeface="Arial" panose="020B0604020202020204" pitchFamily="34" charset="0"/>
                        <a:buChar char="•"/>
                      </a:pPr>
                      <a:r>
                        <a:rPr lang="en-US" sz="1000" b="0" dirty="0">
                          <a:solidFill>
                            <a:schemeClr val="tx1"/>
                          </a:solidFill>
                        </a:rPr>
                        <a:t>Know how food is processed into ingredients that can be eaten or used in cooking</a:t>
                      </a:r>
                    </a:p>
                    <a:p>
                      <a:pPr algn="l"/>
                      <a:endParaRPr lang="en-US" sz="1000" b="0" u="sng"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u="sng" dirty="0">
                          <a:solidFill>
                            <a:schemeClr val="tx1"/>
                          </a:solidFill>
                        </a:rPr>
                        <a:t>Food Preparation, Cooking and Nutrition</a:t>
                      </a:r>
                      <a:endParaRPr lang="en-GB" sz="1000" b="0" u="sng" dirty="0">
                        <a:solidFill>
                          <a:schemeClr val="tx1"/>
                        </a:solidFill>
                      </a:endParaRPr>
                    </a:p>
                    <a:p>
                      <a:pPr algn="l"/>
                      <a:r>
                        <a:rPr lang="en-GB" sz="1000" b="0" u="none" dirty="0">
                          <a:solidFill>
                            <a:schemeClr val="tx1"/>
                          </a:solidFill>
                        </a:rPr>
                        <a:t>We will: </a:t>
                      </a:r>
                    </a:p>
                    <a:p>
                      <a:pPr marL="171450" indent="-171450" algn="l">
                        <a:buFont typeface="Arial" panose="020B0604020202020204" pitchFamily="34" charset="0"/>
                        <a:buChar char="•"/>
                      </a:pPr>
                      <a:r>
                        <a:rPr lang="en-US" sz="1000" b="0" dirty="0">
                          <a:solidFill>
                            <a:schemeClr val="tx1"/>
                          </a:solidFill>
                        </a:rPr>
                        <a:t>Know how to prepare and cook a variety of predominantly </a:t>
                      </a:r>
                      <a:r>
                        <a:rPr lang="en-US" sz="1000" b="0" dirty="0" err="1">
                          <a:solidFill>
                            <a:schemeClr val="tx1"/>
                          </a:solidFill>
                        </a:rPr>
                        <a:t>savoury</a:t>
                      </a:r>
                      <a:r>
                        <a:rPr lang="en-US" sz="1000" b="0" dirty="0">
                          <a:solidFill>
                            <a:schemeClr val="tx1"/>
                          </a:solidFill>
                        </a:rPr>
                        <a:t> dishes safely and hygienically including, where appropriate, the use of a heat source </a:t>
                      </a:r>
                    </a:p>
                    <a:p>
                      <a:pPr marL="171450" indent="-171450" algn="l">
                        <a:buFont typeface="Arial" panose="020B0604020202020204" pitchFamily="34" charset="0"/>
                        <a:buChar char="•"/>
                      </a:pPr>
                      <a:r>
                        <a:rPr lang="en-US" sz="1000" b="0" dirty="0">
                          <a:solidFill>
                            <a:schemeClr val="tx1"/>
                          </a:solidFill>
                        </a:rPr>
                        <a:t>Know how to use a range of techniques such as peeling, chopping, slicing, grating, mixing, spreading, kneading and baking </a:t>
                      </a:r>
                    </a:p>
                    <a:p>
                      <a:pPr marL="171450" indent="-171450" algn="l">
                        <a:buFont typeface="Arial" panose="020B0604020202020204" pitchFamily="34" charset="0"/>
                        <a:buChar char="•"/>
                      </a:pPr>
                      <a:r>
                        <a:rPr lang="en-US" sz="1000" b="0" dirty="0">
                          <a:solidFill>
                            <a:schemeClr val="tx1"/>
                          </a:solidFill>
                        </a:rPr>
                        <a:t>Know that recipes can be adapted to change the appearance, taste, texture and aroma</a:t>
                      </a:r>
                    </a:p>
                    <a:p>
                      <a:pPr marL="171450" indent="-171450" algn="l">
                        <a:buFont typeface="Arial" panose="020B0604020202020204" pitchFamily="34" charset="0"/>
                        <a:buChar char="•"/>
                      </a:pPr>
                      <a:r>
                        <a:rPr lang="en-US" sz="1000" b="0" dirty="0">
                          <a:solidFill>
                            <a:schemeClr val="tx1"/>
                          </a:solidFill>
                        </a:rPr>
                        <a:t>Know that different food and drink contain different substances – nutrients, water and </a:t>
                      </a:r>
                      <a:r>
                        <a:rPr lang="en-US" sz="1000" b="0" dirty="0" err="1">
                          <a:solidFill>
                            <a:schemeClr val="tx1"/>
                          </a:solidFill>
                        </a:rPr>
                        <a:t>fibre</a:t>
                      </a:r>
                      <a:r>
                        <a:rPr lang="en-US" sz="1000" b="0" dirty="0">
                          <a:solidFill>
                            <a:schemeClr val="tx1"/>
                          </a:solidFill>
                        </a:rPr>
                        <a:t> – that are needed </a:t>
                      </a:r>
                      <a:r>
                        <a:rPr lang="en-US" sz="1000" b="0">
                          <a:solidFill>
                            <a:schemeClr val="tx1"/>
                          </a:solidFill>
                        </a:rPr>
                        <a:t>for health</a:t>
                      </a:r>
                      <a:endParaRPr lang="en-GB" sz="1000" b="0" u="sng"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8213935"/>
                  </a:ext>
                </a:extLst>
              </a:tr>
            </a:tbl>
          </a:graphicData>
        </a:graphic>
      </p:graphicFrame>
    </p:spTree>
    <p:extLst>
      <p:ext uri="{BB962C8B-B14F-4D97-AF65-F5344CB8AC3E}">
        <p14:creationId xmlns:p14="http://schemas.microsoft.com/office/powerpoint/2010/main" val="252220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19" ma:contentTypeDescription="Create a new document." ma:contentTypeScope="" ma:versionID="7192b864e97135bb3230d0076345bd74">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26769e246b4c285e06bf2043131aed43"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2C5C76-0B4A-4B20-A95C-DA43D5E3A3AA}">
  <ds:schemaRefs>
    <ds:schemaRef ds:uri="http://schemas.microsoft.com/sharepoint/v3/contenttype/forms"/>
  </ds:schemaRefs>
</ds:datastoreItem>
</file>

<file path=customXml/itemProps2.xml><?xml version="1.0" encoding="utf-8"?>
<ds:datastoreItem xmlns:ds="http://schemas.openxmlformats.org/officeDocument/2006/customXml" ds:itemID="{AC6F5DA3-19A5-4C57-85C4-14AC72CC26BD}">
  <ds:schemaRefs>
    <ds:schemaRef ds:uri="http://purl.org/dc/elements/1.1/"/>
    <ds:schemaRef ds:uri="27710824-13d0-4ff0-80b4-1133d42a8012"/>
    <ds:schemaRef ds:uri="http://www.w3.org/XML/1998/namespace"/>
    <ds:schemaRef ds:uri="http://purl.org/dc/terms/"/>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6a158a6a-454f-4afe-a7d4-2c9353e6d01f"/>
  </ds:schemaRefs>
</ds:datastoreItem>
</file>

<file path=customXml/itemProps3.xml><?xml version="1.0" encoding="utf-8"?>
<ds:datastoreItem xmlns:ds="http://schemas.openxmlformats.org/officeDocument/2006/customXml" ds:itemID="{790D5F1B-DB53-4323-B416-A29B26CEBA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58a6a-454f-4afe-a7d4-2c9353e6d01f"/>
    <ds:schemaRef ds:uri="27710824-13d0-4ff0-80b4-1133d42a80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320</TotalTime>
  <Words>2405</Words>
  <Application>Microsoft Office PowerPoint</Application>
  <PresentationFormat>Widescreen</PresentationFormat>
  <Paragraphs>288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Elizabeth JARRETT</dc:creator>
  <cp:lastModifiedBy>Mrs Jarrett</cp:lastModifiedBy>
  <cp:revision>19</cp:revision>
  <dcterms:created xsi:type="dcterms:W3CDTF">2021-12-01T11:01:05Z</dcterms:created>
  <dcterms:modified xsi:type="dcterms:W3CDTF">2023-12-19T14:32:33Z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y fmtid="{D5CDD505-2E9C-101B-9397-08002B2CF9AE}" pid="3" name="MediaServiceImageTags">
    <vt:lpwstr/>
  </property>
</Properties>
</file>