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sldIdLst>
    <p:sldId id="256" r:id="rId5"/>
  </p:sldIdLst>
  <p:sldSz cx="9906000" cy="6858000" type="A4"/>
  <p:notesSz cx="6797675" cy="99266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160" d="100"/>
          <a:sy n="160" d="100"/>
        </p:scale>
        <p:origin x="-474" y="-199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presProps" Target="presProps.xml"/><Relationship Id="rId5" Type="http://schemas.openxmlformats.org/officeDocument/2006/relationships/slide" Target="slides/slide1.xml"/><Relationship Id="rId4" Type="http://schemas.openxmlformats.org/officeDocument/2006/relationships/slideMaster" Target="slideMasters/slideMaster1.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E3AE4DE7-7F8A-4FF9-8E17-4EB95647ECFE}" type="datetimeFigureOut">
              <a:rPr lang="en-GB" smtClean="0"/>
              <a:t>11/02/2026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EEB9F9C-00DD-456E-BFB0-3D184BCC10DD}" type="slidenum">
              <a:rPr lang="en-GB" smtClean="0"/>
              <a:t>‹#›</a:t>
            </a:fld>
            <a:endParaRPr lang="en-GB"/>
          </a:p>
        </p:txBody>
      </p:sp>
    </p:spTree>
    <p:extLst>
      <p:ext uri="{BB962C8B-B14F-4D97-AF65-F5344CB8AC3E}">
        <p14:creationId xmlns:p14="http://schemas.microsoft.com/office/powerpoint/2010/main" val="276201299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3AE4DE7-7F8A-4FF9-8E17-4EB95647ECFE}" type="datetimeFigureOut">
              <a:rPr lang="en-GB" smtClean="0"/>
              <a:t>11/02/2026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EEB9F9C-00DD-456E-BFB0-3D184BCC10DD}" type="slidenum">
              <a:rPr lang="en-GB" smtClean="0"/>
              <a:t>‹#›</a:t>
            </a:fld>
            <a:endParaRPr lang="en-GB"/>
          </a:p>
        </p:txBody>
      </p:sp>
    </p:spTree>
    <p:extLst>
      <p:ext uri="{BB962C8B-B14F-4D97-AF65-F5344CB8AC3E}">
        <p14:creationId xmlns:p14="http://schemas.microsoft.com/office/powerpoint/2010/main" val="310558528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3AE4DE7-7F8A-4FF9-8E17-4EB95647ECFE}" type="datetimeFigureOut">
              <a:rPr lang="en-GB" smtClean="0"/>
              <a:t>11/02/2026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EEB9F9C-00DD-456E-BFB0-3D184BCC10DD}" type="slidenum">
              <a:rPr lang="en-GB" smtClean="0"/>
              <a:t>‹#›</a:t>
            </a:fld>
            <a:endParaRPr lang="en-GB"/>
          </a:p>
        </p:txBody>
      </p:sp>
    </p:spTree>
    <p:extLst>
      <p:ext uri="{BB962C8B-B14F-4D97-AF65-F5344CB8AC3E}">
        <p14:creationId xmlns:p14="http://schemas.microsoft.com/office/powerpoint/2010/main" val="119897824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3AE4DE7-7F8A-4FF9-8E17-4EB95647ECFE}" type="datetimeFigureOut">
              <a:rPr lang="en-GB" smtClean="0"/>
              <a:t>11/02/2026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EEB9F9C-00DD-456E-BFB0-3D184BCC10DD}" type="slidenum">
              <a:rPr lang="en-GB" smtClean="0"/>
              <a:t>‹#›</a:t>
            </a:fld>
            <a:endParaRPr lang="en-GB"/>
          </a:p>
        </p:txBody>
      </p:sp>
    </p:spTree>
    <p:extLst>
      <p:ext uri="{BB962C8B-B14F-4D97-AF65-F5344CB8AC3E}">
        <p14:creationId xmlns:p14="http://schemas.microsoft.com/office/powerpoint/2010/main" val="36978294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E3AE4DE7-7F8A-4FF9-8E17-4EB95647ECFE}" type="datetimeFigureOut">
              <a:rPr lang="en-GB" smtClean="0"/>
              <a:t>11/02/2026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EEB9F9C-00DD-456E-BFB0-3D184BCC10DD}" type="slidenum">
              <a:rPr lang="en-GB" smtClean="0"/>
              <a:t>‹#›</a:t>
            </a:fld>
            <a:endParaRPr lang="en-GB"/>
          </a:p>
        </p:txBody>
      </p:sp>
    </p:spTree>
    <p:extLst>
      <p:ext uri="{BB962C8B-B14F-4D97-AF65-F5344CB8AC3E}">
        <p14:creationId xmlns:p14="http://schemas.microsoft.com/office/powerpoint/2010/main" val="18874082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81038" y="1825625"/>
            <a:ext cx="421005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5014913" y="1825625"/>
            <a:ext cx="421005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3AE4DE7-7F8A-4FF9-8E17-4EB95647ECFE}" type="datetimeFigureOut">
              <a:rPr lang="en-GB" smtClean="0"/>
              <a:t>11/02/2026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EEB9F9C-00DD-456E-BFB0-3D184BCC10DD}" type="slidenum">
              <a:rPr lang="en-GB" smtClean="0"/>
              <a:t>‹#›</a:t>
            </a:fld>
            <a:endParaRPr lang="en-GB"/>
          </a:p>
        </p:txBody>
      </p:sp>
    </p:spTree>
    <p:extLst>
      <p:ext uri="{BB962C8B-B14F-4D97-AF65-F5344CB8AC3E}">
        <p14:creationId xmlns:p14="http://schemas.microsoft.com/office/powerpoint/2010/main" val="5295130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7"/>
            <a:ext cx="8543925" cy="1325563"/>
          </a:xfrm>
        </p:spPr>
        <p:txBody>
          <a:bodyPr/>
          <a:lstStyle/>
          <a:p>
            <a:r>
              <a:rPr lang="en-US"/>
              <a:t>Click to edit Master title style</a:t>
            </a:r>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82329" y="2505075"/>
            <a:ext cx="4190702"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5014913" y="2505075"/>
            <a:ext cx="4211340"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3AE4DE7-7F8A-4FF9-8E17-4EB95647ECFE}" type="datetimeFigureOut">
              <a:rPr lang="en-GB" smtClean="0"/>
              <a:t>11/02/2026</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3EEB9F9C-00DD-456E-BFB0-3D184BCC10DD}" type="slidenum">
              <a:rPr lang="en-GB" smtClean="0"/>
              <a:t>‹#›</a:t>
            </a:fld>
            <a:endParaRPr lang="en-GB"/>
          </a:p>
        </p:txBody>
      </p:sp>
    </p:spTree>
    <p:extLst>
      <p:ext uri="{BB962C8B-B14F-4D97-AF65-F5344CB8AC3E}">
        <p14:creationId xmlns:p14="http://schemas.microsoft.com/office/powerpoint/2010/main" val="259999944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3AE4DE7-7F8A-4FF9-8E17-4EB95647ECFE}" type="datetimeFigureOut">
              <a:rPr lang="en-GB" smtClean="0"/>
              <a:t>11/02/2026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3EEB9F9C-00DD-456E-BFB0-3D184BCC10DD}" type="slidenum">
              <a:rPr lang="en-GB" smtClean="0"/>
              <a:t>‹#›</a:t>
            </a:fld>
            <a:endParaRPr lang="en-GB"/>
          </a:p>
        </p:txBody>
      </p:sp>
    </p:spTree>
    <p:extLst>
      <p:ext uri="{BB962C8B-B14F-4D97-AF65-F5344CB8AC3E}">
        <p14:creationId xmlns:p14="http://schemas.microsoft.com/office/powerpoint/2010/main" val="29753133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3AE4DE7-7F8A-4FF9-8E17-4EB95647ECFE}" type="datetimeFigureOut">
              <a:rPr lang="en-GB" smtClean="0"/>
              <a:t>11/02/2026</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3EEB9F9C-00DD-456E-BFB0-3D184BCC10DD}" type="slidenum">
              <a:rPr lang="en-GB" smtClean="0"/>
              <a:t>‹#›</a:t>
            </a:fld>
            <a:endParaRPr lang="en-GB"/>
          </a:p>
        </p:txBody>
      </p:sp>
    </p:spTree>
    <p:extLst>
      <p:ext uri="{BB962C8B-B14F-4D97-AF65-F5344CB8AC3E}">
        <p14:creationId xmlns:p14="http://schemas.microsoft.com/office/powerpoint/2010/main" val="27410359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4211340" y="987427"/>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E3AE4DE7-7F8A-4FF9-8E17-4EB95647ECFE}" type="datetimeFigureOut">
              <a:rPr lang="en-GB" smtClean="0"/>
              <a:t>11/02/2026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EEB9F9C-00DD-456E-BFB0-3D184BCC10DD}" type="slidenum">
              <a:rPr lang="en-GB" smtClean="0"/>
              <a:t>‹#›</a:t>
            </a:fld>
            <a:endParaRPr lang="en-GB"/>
          </a:p>
        </p:txBody>
      </p:sp>
    </p:spTree>
    <p:extLst>
      <p:ext uri="{BB962C8B-B14F-4D97-AF65-F5344CB8AC3E}">
        <p14:creationId xmlns:p14="http://schemas.microsoft.com/office/powerpoint/2010/main" val="393129266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en-US"/>
              <a:t>Click to edit Master title style</a:t>
            </a:r>
          </a:p>
        </p:txBody>
      </p:sp>
      <p:sp>
        <p:nvSpPr>
          <p:cNvPr id="3" name="Picture Placeholder 2"/>
          <p:cNvSpPr>
            <a:spLocks noGrp="1" noChangeAspect="1"/>
          </p:cNvSpPr>
          <p:nvPr>
            <p:ph type="pic" idx="1"/>
          </p:nvPr>
        </p:nvSpPr>
        <p:spPr>
          <a:xfrm>
            <a:off x="4211340" y="987427"/>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E3AE4DE7-7F8A-4FF9-8E17-4EB95647ECFE}" type="datetimeFigureOut">
              <a:rPr lang="en-GB" smtClean="0"/>
              <a:t>11/02/2026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EEB9F9C-00DD-456E-BFB0-3D184BCC10DD}" type="slidenum">
              <a:rPr lang="en-GB" smtClean="0"/>
              <a:t>‹#›</a:t>
            </a:fld>
            <a:endParaRPr lang="en-GB"/>
          </a:p>
        </p:txBody>
      </p:sp>
    </p:spTree>
    <p:extLst>
      <p:ext uri="{BB962C8B-B14F-4D97-AF65-F5344CB8AC3E}">
        <p14:creationId xmlns:p14="http://schemas.microsoft.com/office/powerpoint/2010/main" val="99489795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3AE4DE7-7F8A-4FF9-8E17-4EB95647ECFE}" type="datetimeFigureOut">
              <a:rPr lang="en-GB" smtClean="0"/>
              <a:t>11/02/2026</a:t>
            </a:fld>
            <a:endParaRPr lang="en-GB"/>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EEB9F9C-00DD-456E-BFB0-3D184BCC10DD}" type="slidenum">
              <a:rPr lang="en-GB" smtClean="0"/>
              <a:t>‹#›</a:t>
            </a:fld>
            <a:endParaRPr lang="en-GB"/>
          </a:p>
        </p:txBody>
      </p:sp>
    </p:spTree>
    <p:extLst>
      <p:ext uri="{BB962C8B-B14F-4D97-AF65-F5344CB8AC3E}">
        <p14:creationId xmlns:p14="http://schemas.microsoft.com/office/powerpoint/2010/main" val="105263361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Diagonal Corners Rounded 3">
            <a:extLst>
              <a:ext uri="{FF2B5EF4-FFF2-40B4-BE49-F238E27FC236}">
                <a16:creationId xmlns:a16="http://schemas.microsoft.com/office/drawing/2014/main" id="{B62656C7-FA13-4C84-97F1-4787E0C107DE}"/>
              </a:ext>
            </a:extLst>
          </p:cNvPr>
          <p:cNvSpPr/>
          <p:nvPr/>
        </p:nvSpPr>
        <p:spPr>
          <a:xfrm>
            <a:off x="4339114" y="230521"/>
            <a:ext cx="5365443" cy="2385133"/>
          </a:xfrm>
          <a:prstGeom prst="round2DiagRec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4295" tIns="37148" rIns="74295" bIns="37148" numCol="1" spcCol="0" rtlCol="0" fromWordArt="0" anchor="ctr" anchorCtr="0" forceAA="0" compatLnSpc="1">
            <a:prstTxWarp prst="textNoShape">
              <a:avLst/>
            </a:prstTxWarp>
            <a:noAutofit/>
          </a:bodyPr>
          <a:lstStyle/>
          <a:p>
            <a:pPr algn="ctr"/>
            <a:endParaRPr lang="en-GB" sz="1463"/>
          </a:p>
        </p:txBody>
      </p:sp>
      <p:sp>
        <p:nvSpPr>
          <p:cNvPr id="5" name="Rectangle: Diagonal Corners Rounded 4">
            <a:extLst>
              <a:ext uri="{FF2B5EF4-FFF2-40B4-BE49-F238E27FC236}">
                <a16:creationId xmlns:a16="http://schemas.microsoft.com/office/drawing/2014/main" id="{03E8DE4E-A95E-483A-A699-EABB5AA1488B}"/>
              </a:ext>
            </a:extLst>
          </p:cNvPr>
          <p:cNvSpPr/>
          <p:nvPr/>
        </p:nvSpPr>
        <p:spPr>
          <a:xfrm>
            <a:off x="129126" y="129652"/>
            <a:ext cx="2077432" cy="1261192"/>
          </a:xfrm>
          <a:prstGeom prst="round2Diag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4295" tIns="37148" rIns="74295" bIns="37148" numCol="1" spcCol="0" rtlCol="0" fromWordArt="0" anchor="ctr" anchorCtr="0" forceAA="0" compatLnSpc="1">
            <a:prstTxWarp prst="textNoShape">
              <a:avLst/>
            </a:prstTxWarp>
            <a:noAutofit/>
          </a:bodyPr>
          <a:lstStyle/>
          <a:p>
            <a:pPr algn="ctr"/>
            <a:endParaRPr lang="en-GB" sz="1463"/>
          </a:p>
        </p:txBody>
      </p:sp>
      <p:sp>
        <p:nvSpPr>
          <p:cNvPr id="6" name="Rectangle: Diagonal Corners Rounded 5">
            <a:extLst>
              <a:ext uri="{FF2B5EF4-FFF2-40B4-BE49-F238E27FC236}">
                <a16:creationId xmlns:a16="http://schemas.microsoft.com/office/drawing/2014/main" id="{4787B26A-CAFA-4122-9581-3993AFD111D0}"/>
              </a:ext>
            </a:extLst>
          </p:cNvPr>
          <p:cNvSpPr/>
          <p:nvPr/>
        </p:nvSpPr>
        <p:spPr>
          <a:xfrm>
            <a:off x="108974" y="1474342"/>
            <a:ext cx="1972687" cy="3953087"/>
          </a:xfrm>
          <a:prstGeom prst="round2DiagRec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4295" tIns="37148" rIns="74295" bIns="37148" numCol="1" spcCol="0" rtlCol="0" fromWordArt="0" anchor="ctr" anchorCtr="0" forceAA="0" compatLnSpc="1">
            <a:prstTxWarp prst="textNoShape">
              <a:avLst/>
            </a:prstTxWarp>
            <a:noAutofit/>
          </a:bodyPr>
          <a:lstStyle/>
          <a:p>
            <a:pPr algn="ctr"/>
            <a:endParaRPr lang="en-GB" sz="1463"/>
          </a:p>
        </p:txBody>
      </p:sp>
      <p:sp>
        <p:nvSpPr>
          <p:cNvPr id="8" name="Rectangle: Diagonal Corners Rounded 7">
            <a:extLst>
              <a:ext uri="{FF2B5EF4-FFF2-40B4-BE49-F238E27FC236}">
                <a16:creationId xmlns:a16="http://schemas.microsoft.com/office/drawing/2014/main" id="{8238F6DB-F444-4881-B025-A9E420DFE549}"/>
              </a:ext>
            </a:extLst>
          </p:cNvPr>
          <p:cNvSpPr/>
          <p:nvPr/>
        </p:nvSpPr>
        <p:spPr>
          <a:xfrm>
            <a:off x="4339114" y="2689264"/>
            <a:ext cx="2641815" cy="1327512"/>
          </a:xfrm>
          <a:prstGeom prst="round2DiagRec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4295" tIns="37148" rIns="74295" bIns="37148" numCol="1" spcCol="0" rtlCol="0" fromWordArt="0" anchor="ctr" anchorCtr="0" forceAA="0" compatLnSpc="1">
            <a:prstTxWarp prst="textNoShape">
              <a:avLst/>
            </a:prstTxWarp>
            <a:noAutofit/>
          </a:bodyPr>
          <a:lstStyle/>
          <a:p>
            <a:pPr algn="ctr"/>
            <a:endParaRPr lang="en-GB" sz="1463"/>
          </a:p>
        </p:txBody>
      </p:sp>
      <p:pic>
        <p:nvPicPr>
          <p:cNvPr id="20" name="Picture 19">
            <a:extLst>
              <a:ext uri="{FF2B5EF4-FFF2-40B4-BE49-F238E27FC236}">
                <a16:creationId xmlns:a16="http://schemas.microsoft.com/office/drawing/2014/main" id="{F2EC4A2F-C5DE-4CCC-8DB2-59F9D9C3A23E}"/>
              </a:ext>
            </a:extLst>
          </p:cNvPr>
          <p:cNvPicPr>
            <a:picLocks noChangeAspect="1"/>
          </p:cNvPicPr>
          <p:nvPr/>
        </p:nvPicPr>
        <p:blipFill>
          <a:blip r:embed="rId2"/>
          <a:stretch>
            <a:fillRect/>
          </a:stretch>
        </p:blipFill>
        <p:spPr>
          <a:xfrm>
            <a:off x="2218164" y="1731341"/>
            <a:ext cx="1971465" cy="3696088"/>
          </a:xfrm>
          <a:prstGeom prst="rect">
            <a:avLst/>
          </a:prstGeom>
        </p:spPr>
      </p:pic>
      <p:sp>
        <p:nvSpPr>
          <p:cNvPr id="32" name="Rectangle: Diagonal Corners Rounded 31">
            <a:extLst>
              <a:ext uri="{FF2B5EF4-FFF2-40B4-BE49-F238E27FC236}">
                <a16:creationId xmlns:a16="http://schemas.microsoft.com/office/drawing/2014/main" id="{636DECAC-2F18-46A6-ADDE-660CB269DD6E}"/>
              </a:ext>
            </a:extLst>
          </p:cNvPr>
          <p:cNvSpPr/>
          <p:nvPr/>
        </p:nvSpPr>
        <p:spPr>
          <a:xfrm>
            <a:off x="8098286" y="357528"/>
            <a:ext cx="1504630" cy="262217"/>
          </a:xfrm>
          <a:prstGeom prst="round2DiagRect">
            <a:avLst/>
          </a:prstGeom>
          <a:solidFill>
            <a:schemeClr val="accent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4295" tIns="37148" rIns="74295" bIns="37148" numCol="1" spcCol="0" rtlCol="0" fromWordArt="0" anchor="ctr" anchorCtr="0" forceAA="0" compatLnSpc="1">
            <a:prstTxWarp prst="textNoShape">
              <a:avLst/>
            </a:prstTxWarp>
            <a:noAutofit/>
          </a:bodyPr>
          <a:lstStyle/>
          <a:p>
            <a:pPr algn="ctr"/>
            <a:endParaRPr lang="en-GB" sz="1463"/>
          </a:p>
        </p:txBody>
      </p:sp>
      <p:sp>
        <p:nvSpPr>
          <p:cNvPr id="33" name="TextBox 32">
            <a:extLst>
              <a:ext uri="{FF2B5EF4-FFF2-40B4-BE49-F238E27FC236}">
                <a16:creationId xmlns:a16="http://schemas.microsoft.com/office/drawing/2014/main" id="{ECCC7A50-1E51-417D-BBDA-7AF9CE5175D3}"/>
              </a:ext>
            </a:extLst>
          </p:cNvPr>
          <p:cNvSpPr txBox="1"/>
          <p:nvPr/>
        </p:nvSpPr>
        <p:spPr>
          <a:xfrm>
            <a:off x="8126361" y="352299"/>
            <a:ext cx="1504630" cy="267446"/>
          </a:xfrm>
          <a:prstGeom prst="rect">
            <a:avLst/>
          </a:prstGeom>
          <a:noFill/>
        </p:spPr>
        <p:txBody>
          <a:bodyPr wrap="square" rtlCol="0">
            <a:spAutoFit/>
          </a:bodyPr>
          <a:lstStyle/>
          <a:p>
            <a:pPr algn="r"/>
            <a:r>
              <a:rPr lang="en-US" sz="1138" b="1" dirty="0">
                <a:solidFill>
                  <a:schemeClr val="bg1"/>
                </a:solidFill>
                <a:latin typeface="Twinkl" panose="02000000000000000000" pitchFamily="2" charset="0"/>
              </a:rPr>
              <a:t>TOPIC OVERVIEW</a:t>
            </a:r>
            <a:endParaRPr lang="en-GB" sz="1138" b="1" dirty="0">
              <a:solidFill>
                <a:schemeClr val="bg1"/>
              </a:solidFill>
              <a:latin typeface="Twinkl" panose="02000000000000000000" pitchFamily="2" charset="0"/>
            </a:endParaRPr>
          </a:p>
        </p:txBody>
      </p:sp>
      <p:sp>
        <p:nvSpPr>
          <p:cNvPr id="34" name="Rectangle: Diagonal Corners Rounded 33">
            <a:extLst>
              <a:ext uri="{FF2B5EF4-FFF2-40B4-BE49-F238E27FC236}">
                <a16:creationId xmlns:a16="http://schemas.microsoft.com/office/drawing/2014/main" id="{8A26E71E-1D93-4303-BFF3-A5F608277CDC}"/>
              </a:ext>
            </a:extLst>
          </p:cNvPr>
          <p:cNvSpPr/>
          <p:nvPr/>
        </p:nvSpPr>
        <p:spPr>
          <a:xfrm>
            <a:off x="1076859" y="1517748"/>
            <a:ext cx="948840" cy="250070"/>
          </a:xfrm>
          <a:prstGeom prst="round2Diag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4295" tIns="37148" rIns="74295" bIns="37148" numCol="1" spcCol="0" rtlCol="0" fromWordArt="0" anchor="ctr" anchorCtr="0" forceAA="0" compatLnSpc="1">
            <a:prstTxWarp prst="textNoShape">
              <a:avLst/>
            </a:prstTxWarp>
            <a:noAutofit/>
          </a:bodyPr>
          <a:lstStyle/>
          <a:p>
            <a:pPr algn="ctr"/>
            <a:endParaRPr lang="en-GB" sz="1463"/>
          </a:p>
        </p:txBody>
      </p:sp>
      <p:sp>
        <p:nvSpPr>
          <p:cNvPr id="35" name="TextBox 34">
            <a:extLst>
              <a:ext uri="{FF2B5EF4-FFF2-40B4-BE49-F238E27FC236}">
                <a16:creationId xmlns:a16="http://schemas.microsoft.com/office/drawing/2014/main" id="{7327A914-7E4B-4A78-A7A8-2B183988055F}"/>
              </a:ext>
            </a:extLst>
          </p:cNvPr>
          <p:cNvSpPr txBox="1"/>
          <p:nvPr/>
        </p:nvSpPr>
        <p:spPr>
          <a:xfrm>
            <a:off x="1220984" y="1506265"/>
            <a:ext cx="835200" cy="242374"/>
          </a:xfrm>
          <a:prstGeom prst="rect">
            <a:avLst/>
          </a:prstGeom>
          <a:noFill/>
        </p:spPr>
        <p:txBody>
          <a:bodyPr wrap="square" rtlCol="0">
            <a:spAutoFit/>
          </a:bodyPr>
          <a:lstStyle/>
          <a:p>
            <a:pPr algn="r"/>
            <a:r>
              <a:rPr lang="en-US" sz="975" b="1" dirty="0">
                <a:solidFill>
                  <a:schemeClr val="bg1"/>
                </a:solidFill>
                <a:latin typeface="Twinkl" panose="02000000000000000000" pitchFamily="2" charset="0"/>
              </a:rPr>
              <a:t>ENGLISH</a:t>
            </a:r>
            <a:endParaRPr lang="en-GB" sz="975" b="1" dirty="0">
              <a:solidFill>
                <a:schemeClr val="bg1"/>
              </a:solidFill>
              <a:latin typeface="Twinkl" panose="02000000000000000000" pitchFamily="2" charset="0"/>
            </a:endParaRPr>
          </a:p>
        </p:txBody>
      </p:sp>
      <p:pic>
        <p:nvPicPr>
          <p:cNvPr id="36" name="Picture 35">
            <a:extLst>
              <a:ext uri="{FF2B5EF4-FFF2-40B4-BE49-F238E27FC236}">
                <a16:creationId xmlns:a16="http://schemas.microsoft.com/office/drawing/2014/main" id="{8EFB4DA6-B0C8-40A0-9658-92E67EE644EC}"/>
              </a:ext>
            </a:extLst>
          </p:cNvPr>
          <p:cNvPicPr>
            <a:picLocks noChangeAspect="1"/>
          </p:cNvPicPr>
          <p:nvPr/>
        </p:nvPicPr>
        <p:blipFill>
          <a:blip r:embed="rId3"/>
          <a:stretch>
            <a:fillRect/>
          </a:stretch>
        </p:blipFill>
        <p:spPr>
          <a:xfrm>
            <a:off x="2992281" y="1794844"/>
            <a:ext cx="1153316" cy="247671"/>
          </a:xfrm>
          <a:prstGeom prst="rect">
            <a:avLst/>
          </a:prstGeom>
        </p:spPr>
      </p:pic>
      <p:pic>
        <p:nvPicPr>
          <p:cNvPr id="37" name="Picture 36">
            <a:extLst>
              <a:ext uri="{FF2B5EF4-FFF2-40B4-BE49-F238E27FC236}">
                <a16:creationId xmlns:a16="http://schemas.microsoft.com/office/drawing/2014/main" id="{F6A906BF-7CD9-49CF-8AE7-148C4AD7B79C}"/>
              </a:ext>
            </a:extLst>
          </p:cNvPr>
          <p:cNvPicPr>
            <a:picLocks noChangeAspect="1"/>
          </p:cNvPicPr>
          <p:nvPr/>
        </p:nvPicPr>
        <p:blipFill>
          <a:blip r:embed="rId3"/>
          <a:stretch>
            <a:fillRect/>
          </a:stretch>
        </p:blipFill>
        <p:spPr>
          <a:xfrm>
            <a:off x="6420209" y="2728969"/>
            <a:ext cx="491743" cy="247671"/>
          </a:xfrm>
          <a:prstGeom prst="rect">
            <a:avLst/>
          </a:prstGeom>
        </p:spPr>
      </p:pic>
      <p:sp>
        <p:nvSpPr>
          <p:cNvPr id="40" name="TextBox 39">
            <a:extLst>
              <a:ext uri="{FF2B5EF4-FFF2-40B4-BE49-F238E27FC236}">
                <a16:creationId xmlns:a16="http://schemas.microsoft.com/office/drawing/2014/main" id="{939B9080-EA0F-45A5-8BB1-C668E8DF89F6}"/>
              </a:ext>
            </a:extLst>
          </p:cNvPr>
          <p:cNvSpPr txBox="1"/>
          <p:nvPr/>
        </p:nvSpPr>
        <p:spPr>
          <a:xfrm>
            <a:off x="3035985" y="1792950"/>
            <a:ext cx="1142609" cy="242374"/>
          </a:xfrm>
          <a:prstGeom prst="rect">
            <a:avLst/>
          </a:prstGeom>
          <a:noFill/>
        </p:spPr>
        <p:txBody>
          <a:bodyPr wrap="square" rtlCol="0">
            <a:spAutoFit/>
          </a:bodyPr>
          <a:lstStyle/>
          <a:p>
            <a:pPr algn="r"/>
            <a:r>
              <a:rPr lang="en-US" sz="975" b="1" dirty="0">
                <a:solidFill>
                  <a:schemeClr val="bg1"/>
                </a:solidFill>
                <a:latin typeface="Twinkl" panose="02000000000000000000" pitchFamily="2" charset="0"/>
              </a:rPr>
              <a:t>MATHEMATICS</a:t>
            </a:r>
            <a:endParaRPr lang="en-GB" sz="975" b="1" dirty="0">
              <a:solidFill>
                <a:schemeClr val="bg1"/>
              </a:solidFill>
              <a:latin typeface="Twinkl" panose="02000000000000000000" pitchFamily="2" charset="0"/>
            </a:endParaRPr>
          </a:p>
        </p:txBody>
      </p:sp>
      <p:sp>
        <p:nvSpPr>
          <p:cNvPr id="42" name="TextBox 41">
            <a:extLst>
              <a:ext uri="{FF2B5EF4-FFF2-40B4-BE49-F238E27FC236}">
                <a16:creationId xmlns:a16="http://schemas.microsoft.com/office/drawing/2014/main" id="{9835012C-E248-476E-98E5-B0FBE0B6D680}"/>
              </a:ext>
            </a:extLst>
          </p:cNvPr>
          <p:cNvSpPr txBox="1"/>
          <p:nvPr/>
        </p:nvSpPr>
        <p:spPr>
          <a:xfrm>
            <a:off x="6588609" y="2727308"/>
            <a:ext cx="337546" cy="242374"/>
          </a:xfrm>
          <a:prstGeom prst="rect">
            <a:avLst/>
          </a:prstGeom>
          <a:noFill/>
        </p:spPr>
        <p:txBody>
          <a:bodyPr wrap="square" rtlCol="0">
            <a:spAutoFit/>
          </a:bodyPr>
          <a:lstStyle/>
          <a:p>
            <a:pPr algn="r"/>
            <a:r>
              <a:rPr lang="en-US" sz="975" b="1" dirty="0">
                <a:solidFill>
                  <a:schemeClr val="bg1"/>
                </a:solidFill>
                <a:latin typeface="Twinkl" panose="02000000000000000000" pitchFamily="2" charset="0"/>
              </a:rPr>
              <a:t>RE</a:t>
            </a:r>
            <a:endParaRPr lang="en-GB" sz="975" b="1" dirty="0">
              <a:solidFill>
                <a:schemeClr val="bg1"/>
              </a:solidFill>
              <a:latin typeface="Twinkl" panose="02000000000000000000" pitchFamily="2" charset="0"/>
            </a:endParaRPr>
          </a:p>
        </p:txBody>
      </p:sp>
      <p:pic>
        <p:nvPicPr>
          <p:cNvPr id="45" name="Picture 44">
            <a:extLst>
              <a:ext uri="{FF2B5EF4-FFF2-40B4-BE49-F238E27FC236}">
                <a16:creationId xmlns:a16="http://schemas.microsoft.com/office/drawing/2014/main" id="{3BB634BC-D462-4225-B115-407652B2E1B8}"/>
              </a:ext>
            </a:extLst>
          </p:cNvPr>
          <p:cNvPicPr>
            <a:picLocks noChangeAspect="1"/>
          </p:cNvPicPr>
          <p:nvPr/>
        </p:nvPicPr>
        <p:blipFill>
          <a:blip r:embed="rId4"/>
          <a:stretch>
            <a:fillRect/>
          </a:stretch>
        </p:blipFill>
        <p:spPr>
          <a:xfrm>
            <a:off x="7017294" y="2691988"/>
            <a:ext cx="2640178" cy="1324788"/>
          </a:xfrm>
          <a:prstGeom prst="rect">
            <a:avLst/>
          </a:prstGeom>
        </p:spPr>
      </p:pic>
      <p:pic>
        <p:nvPicPr>
          <p:cNvPr id="46" name="Picture 45">
            <a:extLst>
              <a:ext uri="{FF2B5EF4-FFF2-40B4-BE49-F238E27FC236}">
                <a16:creationId xmlns:a16="http://schemas.microsoft.com/office/drawing/2014/main" id="{5DC5DDA9-A636-4BE7-84D3-B19CF2D44610}"/>
              </a:ext>
            </a:extLst>
          </p:cNvPr>
          <p:cNvPicPr>
            <a:picLocks noChangeAspect="1"/>
          </p:cNvPicPr>
          <p:nvPr/>
        </p:nvPicPr>
        <p:blipFill>
          <a:blip r:embed="rId4"/>
          <a:stretch>
            <a:fillRect/>
          </a:stretch>
        </p:blipFill>
        <p:spPr>
          <a:xfrm>
            <a:off x="7047354" y="4090386"/>
            <a:ext cx="2640178" cy="1348565"/>
          </a:xfrm>
          <a:prstGeom prst="rect">
            <a:avLst/>
          </a:prstGeom>
        </p:spPr>
      </p:pic>
      <p:pic>
        <p:nvPicPr>
          <p:cNvPr id="47" name="Picture 46">
            <a:extLst>
              <a:ext uri="{FF2B5EF4-FFF2-40B4-BE49-F238E27FC236}">
                <a16:creationId xmlns:a16="http://schemas.microsoft.com/office/drawing/2014/main" id="{1FF63C65-25F3-4093-8A43-71E537B06E3C}"/>
              </a:ext>
            </a:extLst>
          </p:cNvPr>
          <p:cNvPicPr>
            <a:picLocks noChangeAspect="1"/>
          </p:cNvPicPr>
          <p:nvPr/>
        </p:nvPicPr>
        <p:blipFill>
          <a:blip r:embed="rId4"/>
          <a:stretch>
            <a:fillRect/>
          </a:stretch>
        </p:blipFill>
        <p:spPr>
          <a:xfrm>
            <a:off x="4303862" y="4090386"/>
            <a:ext cx="2640178" cy="1393325"/>
          </a:xfrm>
          <a:prstGeom prst="rect">
            <a:avLst/>
          </a:prstGeom>
        </p:spPr>
      </p:pic>
      <p:pic>
        <p:nvPicPr>
          <p:cNvPr id="48" name="Picture 47">
            <a:extLst>
              <a:ext uri="{FF2B5EF4-FFF2-40B4-BE49-F238E27FC236}">
                <a16:creationId xmlns:a16="http://schemas.microsoft.com/office/drawing/2014/main" id="{9DFE1AE1-408D-4885-8082-7D2320A7DE21}"/>
              </a:ext>
            </a:extLst>
          </p:cNvPr>
          <p:cNvPicPr>
            <a:picLocks noChangeAspect="1"/>
          </p:cNvPicPr>
          <p:nvPr/>
        </p:nvPicPr>
        <p:blipFill>
          <a:blip r:embed="rId5"/>
          <a:stretch>
            <a:fillRect/>
          </a:stretch>
        </p:blipFill>
        <p:spPr>
          <a:xfrm>
            <a:off x="9016626" y="2732069"/>
            <a:ext cx="614365" cy="247671"/>
          </a:xfrm>
          <a:prstGeom prst="rect">
            <a:avLst/>
          </a:prstGeom>
        </p:spPr>
      </p:pic>
      <p:pic>
        <p:nvPicPr>
          <p:cNvPr id="49" name="Picture 48">
            <a:extLst>
              <a:ext uri="{FF2B5EF4-FFF2-40B4-BE49-F238E27FC236}">
                <a16:creationId xmlns:a16="http://schemas.microsoft.com/office/drawing/2014/main" id="{8F4BF5C8-3A52-4F28-8165-9AE94547153B}"/>
              </a:ext>
            </a:extLst>
          </p:cNvPr>
          <p:cNvPicPr>
            <a:picLocks noChangeAspect="1"/>
          </p:cNvPicPr>
          <p:nvPr/>
        </p:nvPicPr>
        <p:blipFill>
          <a:blip r:embed="rId5"/>
          <a:stretch>
            <a:fillRect/>
          </a:stretch>
        </p:blipFill>
        <p:spPr>
          <a:xfrm>
            <a:off x="5403850" y="4134364"/>
            <a:ext cx="1522306" cy="247671"/>
          </a:xfrm>
          <a:prstGeom prst="rect">
            <a:avLst/>
          </a:prstGeom>
        </p:spPr>
      </p:pic>
      <p:pic>
        <p:nvPicPr>
          <p:cNvPr id="50" name="Picture 49">
            <a:extLst>
              <a:ext uri="{FF2B5EF4-FFF2-40B4-BE49-F238E27FC236}">
                <a16:creationId xmlns:a16="http://schemas.microsoft.com/office/drawing/2014/main" id="{27ECBFFA-F669-4F09-BD38-553487A6CB8D}"/>
              </a:ext>
            </a:extLst>
          </p:cNvPr>
          <p:cNvPicPr>
            <a:picLocks noChangeAspect="1"/>
          </p:cNvPicPr>
          <p:nvPr/>
        </p:nvPicPr>
        <p:blipFill>
          <a:blip r:embed="rId5"/>
          <a:stretch>
            <a:fillRect/>
          </a:stretch>
        </p:blipFill>
        <p:spPr>
          <a:xfrm>
            <a:off x="8900566" y="4147349"/>
            <a:ext cx="736615" cy="247671"/>
          </a:xfrm>
          <a:prstGeom prst="rect">
            <a:avLst/>
          </a:prstGeom>
        </p:spPr>
      </p:pic>
      <p:sp>
        <p:nvSpPr>
          <p:cNvPr id="56" name="TextBox 55">
            <a:extLst>
              <a:ext uri="{FF2B5EF4-FFF2-40B4-BE49-F238E27FC236}">
                <a16:creationId xmlns:a16="http://schemas.microsoft.com/office/drawing/2014/main" id="{5921C644-530F-4FE5-98B1-21D2AAF1AC42}"/>
              </a:ext>
            </a:extLst>
          </p:cNvPr>
          <p:cNvSpPr txBox="1"/>
          <p:nvPr/>
        </p:nvSpPr>
        <p:spPr>
          <a:xfrm>
            <a:off x="9150911" y="2732726"/>
            <a:ext cx="495343" cy="242374"/>
          </a:xfrm>
          <a:prstGeom prst="rect">
            <a:avLst/>
          </a:prstGeom>
          <a:noFill/>
        </p:spPr>
        <p:txBody>
          <a:bodyPr wrap="square" rtlCol="0">
            <a:spAutoFit/>
          </a:bodyPr>
          <a:lstStyle/>
          <a:p>
            <a:pPr algn="r"/>
            <a:r>
              <a:rPr lang="en-US" sz="975" b="1" dirty="0">
                <a:solidFill>
                  <a:schemeClr val="bg1"/>
                </a:solidFill>
                <a:latin typeface="Twinkl" panose="02000000000000000000" pitchFamily="2" charset="0"/>
              </a:rPr>
              <a:t>PSHE</a:t>
            </a:r>
            <a:endParaRPr lang="en-GB" sz="975" b="1" dirty="0">
              <a:solidFill>
                <a:schemeClr val="bg1"/>
              </a:solidFill>
              <a:latin typeface="Twinkl" panose="02000000000000000000" pitchFamily="2" charset="0"/>
            </a:endParaRPr>
          </a:p>
        </p:txBody>
      </p:sp>
      <p:sp>
        <p:nvSpPr>
          <p:cNvPr id="57" name="TextBox 56">
            <a:extLst>
              <a:ext uri="{FF2B5EF4-FFF2-40B4-BE49-F238E27FC236}">
                <a16:creationId xmlns:a16="http://schemas.microsoft.com/office/drawing/2014/main" id="{49D3F9CA-546A-4034-B270-D0BA958BE1F5}"/>
              </a:ext>
            </a:extLst>
          </p:cNvPr>
          <p:cNvSpPr txBox="1"/>
          <p:nvPr/>
        </p:nvSpPr>
        <p:spPr>
          <a:xfrm>
            <a:off x="8996225" y="4152646"/>
            <a:ext cx="676570" cy="242374"/>
          </a:xfrm>
          <a:prstGeom prst="rect">
            <a:avLst/>
          </a:prstGeom>
          <a:noFill/>
        </p:spPr>
        <p:txBody>
          <a:bodyPr wrap="square" rtlCol="0">
            <a:spAutoFit/>
          </a:bodyPr>
          <a:lstStyle/>
          <a:p>
            <a:pPr algn="r"/>
            <a:r>
              <a:rPr lang="en-US" sz="975" b="1" dirty="0">
                <a:solidFill>
                  <a:schemeClr val="bg1"/>
                </a:solidFill>
                <a:latin typeface="Twinkl" panose="02000000000000000000" pitchFamily="2" charset="0"/>
              </a:rPr>
              <a:t>MUSIC</a:t>
            </a:r>
            <a:endParaRPr lang="en-GB" sz="975" b="1" dirty="0">
              <a:solidFill>
                <a:schemeClr val="bg1"/>
              </a:solidFill>
              <a:latin typeface="Twinkl" panose="02000000000000000000" pitchFamily="2" charset="0"/>
            </a:endParaRPr>
          </a:p>
        </p:txBody>
      </p:sp>
      <p:sp>
        <p:nvSpPr>
          <p:cNvPr id="58" name="TextBox 57">
            <a:extLst>
              <a:ext uri="{FF2B5EF4-FFF2-40B4-BE49-F238E27FC236}">
                <a16:creationId xmlns:a16="http://schemas.microsoft.com/office/drawing/2014/main" id="{B956333B-4BA1-458A-B1BB-1B8CA983E209}"/>
              </a:ext>
            </a:extLst>
          </p:cNvPr>
          <p:cNvSpPr txBox="1"/>
          <p:nvPr/>
        </p:nvSpPr>
        <p:spPr>
          <a:xfrm>
            <a:off x="5308600" y="4134364"/>
            <a:ext cx="1672271" cy="242374"/>
          </a:xfrm>
          <a:prstGeom prst="rect">
            <a:avLst/>
          </a:prstGeom>
          <a:noFill/>
        </p:spPr>
        <p:txBody>
          <a:bodyPr wrap="square" rtlCol="0">
            <a:spAutoFit/>
          </a:bodyPr>
          <a:lstStyle/>
          <a:p>
            <a:pPr algn="r"/>
            <a:r>
              <a:rPr lang="en-US" sz="975" b="1" dirty="0">
                <a:solidFill>
                  <a:schemeClr val="bg1"/>
                </a:solidFill>
                <a:latin typeface="Twinkl" panose="02000000000000000000" pitchFamily="2" charset="0"/>
              </a:rPr>
              <a:t>E-SAFETY &amp; COMPUTING</a:t>
            </a:r>
            <a:endParaRPr lang="en-GB" sz="975" b="1" dirty="0">
              <a:solidFill>
                <a:schemeClr val="bg1"/>
              </a:solidFill>
              <a:latin typeface="Twinkl" panose="02000000000000000000" pitchFamily="2" charset="0"/>
            </a:endParaRPr>
          </a:p>
        </p:txBody>
      </p:sp>
      <p:sp>
        <p:nvSpPr>
          <p:cNvPr id="65" name="TextBox 64">
            <a:extLst>
              <a:ext uri="{FF2B5EF4-FFF2-40B4-BE49-F238E27FC236}">
                <a16:creationId xmlns:a16="http://schemas.microsoft.com/office/drawing/2014/main" id="{0A374F86-175C-47D0-8C78-B1351CAA25B7}"/>
              </a:ext>
            </a:extLst>
          </p:cNvPr>
          <p:cNvSpPr txBox="1"/>
          <p:nvPr/>
        </p:nvSpPr>
        <p:spPr>
          <a:xfrm>
            <a:off x="192050" y="250412"/>
            <a:ext cx="1947529" cy="1015663"/>
          </a:xfrm>
          <a:prstGeom prst="rect">
            <a:avLst/>
          </a:prstGeom>
          <a:noFill/>
        </p:spPr>
        <p:txBody>
          <a:bodyPr wrap="square" rtlCol="0">
            <a:spAutoFit/>
          </a:bodyPr>
          <a:lstStyle/>
          <a:p>
            <a:pPr algn="ctr"/>
            <a:r>
              <a:rPr lang="en-US" sz="1500" b="1" dirty="0">
                <a:solidFill>
                  <a:schemeClr val="bg1"/>
                </a:solidFill>
                <a:latin typeface="Twinkl" panose="02000000000000000000" pitchFamily="2" charset="0"/>
              </a:rPr>
              <a:t>Coastlines</a:t>
            </a:r>
          </a:p>
          <a:p>
            <a:pPr algn="ctr"/>
            <a:r>
              <a:rPr lang="en-US" sz="1500" b="1" dirty="0">
                <a:solidFill>
                  <a:schemeClr val="bg1"/>
                </a:solidFill>
                <a:latin typeface="Twinkl" panose="02000000000000000000" pitchFamily="2" charset="0"/>
              </a:rPr>
              <a:t>Unicorn Class</a:t>
            </a:r>
          </a:p>
          <a:p>
            <a:pPr algn="ctr"/>
            <a:r>
              <a:rPr lang="en-US" sz="1500" b="1" dirty="0">
                <a:solidFill>
                  <a:schemeClr val="bg1"/>
                </a:solidFill>
                <a:latin typeface="Twinkl" panose="02000000000000000000" pitchFamily="2" charset="0"/>
              </a:rPr>
              <a:t>Spring Term 2</a:t>
            </a:r>
          </a:p>
          <a:p>
            <a:pPr algn="ctr"/>
            <a:r>
              <a:rPr lang="en-US" sz="1500" b="1" dirty="0">
                <a:solidFill>
                  <a:schemeClr val="bg1"/>
                </a:solidFill>
                <a:latin typeface="Twinkl" panose="02000000000000000000" pitchFamily="2" charset="0"/>
              </a:rPr>
              <a:t>February 2026</a:t>
            </a:r>
          </a:p>
        </p:txBody>
      </p:sp>
      <p:sp>
        <p:nvSpPr>
          <p:cNvPr id="41" name="TextBox 40">
            <a:extLst>
              <a:ext uri="{FF2B5EF4-FFF2-40B4-BE49-F238E27FC236}">
                <a16:creationId xmlns:a16="http://schemas.microsoft.com/office/drawing/2014/main" id="{4D855731-983B-4A04-AF5D-C6417EFFC79A}"/>
              </a:ext>
            </a:extLst>
          </p:cNvPr>
          <p:cNvSpPr txBox="1"/>
          <p:nvPr/>
        </p:nvSpPr>
        <p:spPr>
          <a:xfrm>
            <a:off x="4438553" y="737333"/>
            <a:ext cx="5266004" cy="1631216"/>
          </a:xfrm>
          <a:prstGeom prst="rect">
            <a:avLst/>
          </a:prstGeom>
          <a:noFill/>
        </p:spPr>
        <p:txBody>
          <a:bodyPr wrap="square" lIns="91440" tIns="45720" rIns="91440" bIns="45720" rtlCol="0" anchor="t">
            <a:spAutoFit/>
          </a:bodyPr>
          <a:lstStyle/>
          <a:p>
            <a:r>
              <a:rPr lang="en-US" sz="1000" b="1" dirty="0">
                <a:latin typeface="Twinkl" panose="02000000000000000000" pitchFamily="2" charset="0"/>
              </a:rPr>
              <a:t>As</a:t>
            </a:r>
            <a:r>
              <a:rPr lang="en-US" sz="1000" dirty="0">
                <a:latin typeface="Twinkl" panose="02000000000000000000" pitchFamily="2" charset="0"/>
              </a:rPr>
              <a:t> </a:t>
            </a:r>
            <a:r>
              <a:rPr lang="en-US" sz="1000" b="1" dirty="0">
                <a:latin typeface="Twinkl" panose="02000000000000000000" pitchFamily="2" charset="0"/>
              </a:rPr>
              <a:t>Geographers </a:t>
            </a:r>
            <a:r>
              <a:rPr lang="en-US" sz="1000" dirty="0">
                <a:latin typeface="Twinkl" panose="02000000000000000000" pitchFamily="2" charset="0"/>
              </a:rPr>
              <a:t>we will learn about the locations of the five oceans in the world using maps and atlases, whilst exploring keys and compasses. We will explore human and physical features of a coastal town.  </a:t>
            </a:r>
          </a:p>
          <a:p>
            <a:r>
              <a:rPr lang="en-US" sz="1000" dirty="0">
                <a:latin typeface="Twinkl" panose="02000000000000000000" pitchFamily="2" charset="0"/>
              </a:rPr>
              <a:t>As</a:t>
            </a:r>
            <a:r>
              <a:rPr lang="en-US" sz="1000" b="1" dirty="0">
                <a:latin typeface="Twinkl" panose="02000000000000000000" pitchFamily="2" charset="0"/>
              </a:rPr>
              <a:t> Historians, </a:t>
            </a:r>
            <a:r>
              <a:rPr lang="en-US" sz="1000" dirty="0">
                <a:latin typeface="Twinkl" panose="02000000000000000000" pitchFamily="2" charset="0"/>
              </a:rPr>
              <a:t>we will learn about the famous sea explorer; Captain James Cook. We will also explore the coastal town of Whitby and how it has changed since 1760. </a:t>
            </a:r>
          </a:p>
          <a:p>
            <a:r>
              <a:rPr lang="en-US" sz="1000" dirty="0">
                <a:latin typeface="Twinkl" panose="02000000000000000000" pitchFamily="2" charset="0"/>
              </a:rPr>
              <a:t>As </a:t>
            </a:r>
            <a:r>
              <a:rPr lang="en-US" sz="1000" b="1" dirty="0">
                <a:latin typeface="Twinkl" panose="02000000000000000000" pitchFamily="2" charset="0"/>
              </a:rPr>
              <a:t>Design Technologists</a:t>
            </a:r>
            <a:r>
              <a:rPr lang="en-US" sz="1000" dirty="0">
                <a:latin typeface="Twinkl" panose="02000000000000000000" pitchFamily="2" charset="0"/>
              </a:rPr>
              <a:t>, we will be exploring human features around the coast including; lighthouses, boats and ships then using construction kits to build these. </a:t>
            </a:r>
          </a:p>
          <a:p>
            <a:r>
              <a:rPr lang="en-US" sz="1000" dirty="0">
                <a:latin typeface="Twinkl" panose="02000000000000000000" pitchFamily="2" charset="0"/>
              </a:rPr>
              <a:t>As </a:t>
            </a:r>
            <a:r>
              <a:rPr lang="en-US" sz="1000" b="1" dirty="0">
                <a:latin typeface="Twinkl" panose="02000000000000000000" pitchFamily="2" charset="0"/>
              </a:rPr>
              <a:t>Scientists</a:t>
            </a:r>
            <a:r>
              <a:rPr lang="en-US" sz="1000" dirty="0">
                <a:latin typeface="Twinkl" panose="02000000000000000000" pitchFamily="2" charset="0"/>
              </a:rPr>
              <a:t> we will explore the words floating and sinking before carrying out an experiment to explore items which float and sink, then group them accordingly.  </a:t>
            </a:r>
            <a:endParaRPr lang="en-US" sz="500" b="1" dirty="0">
              <a:highlight>
                <a:srgbClr val="FFFF00"/>
              </a:highlight>
              <a:latin typeface="Twinkl" panose="02000000000000000000" pitchFamily="2" charset="0"/>
            </a:endParaRPr>
          </a:p>
          <a:p>
            <a:endParaRPr lang="en-US" sz="1000" dirty="0"/>
          </a:p>
        </p:txBody>
      </p:sp>
      <p:sp>
        <p:nvSpPr>
          <p:cNvPr id="43" name="TextBox 42">
            <a:extLst>
              <a:ext uri="{FF2B5EF4-FFF2-40B4-BE49-F238E27FC236}">
                <a16:creationId xmlns:a16="http://schemas.microsoft.com/office/drawing/2014/main" id="{B9A5C11F-27CE-418B-A534-338F374AE5E0}"/>
              </a:ext>
            </a:extLst>
          </p:cNvPr>
          <p:cNvSpPr txBox="1"/>
          <p:nvPr/>
        </p:nvSpPr>
        <p:spPr>
          <a:xfrm>
            <a:off x="4371787" y="2722131"/>
            <a:ext cx="2428451" cy="1015663"/>
          </a:xfrm>
          <a:prstGeom prst="rect">
            <a:avLst/>
          </a:prstGeom>
          <a:noFill/>
        </p:spPr>
        <p:txBody>
          <a:bodyPr wrap="square" rtlCol="0">
            <a:spAutoFit/>
          </a:bodyPr>
          <a:lstStyle/>
          <a:p>
            <a:endParaRPr lang="en-US" sz="1000" dirty="0">
              <a:highlight>
                <a:srgbClr val="FFFF00"/>
              </a:highlight>
              <a:latin typeface="Twinkl" panose="02000000000000000000" pitchFamily="2" charset="0"/>
            </a:endParaRPr>
          </a:p>
          <a:p>
            <a:r>
              <a:rPr lang="en-US" sz="1000" b="1" i="0" dirty="0">
                <a:solidFill>
                  <a:srgbClr val="000000"/>
                </a:solidFill>
                <a:effectLst/>
                <a:latin typeface="Twinkl" panose="02000000000000000000" pitchFamily="2" charset="0"/>
              </a:rPr>
              <a:t>What do different Jewish people believe about God?</a:t>
            </a:r>
          </a:p>
          <a:p>
            <a:r>
              <a:rPr lang="en-US" sz="1000" b="0" i="0" dirty="0">
                <a:solidFill>
                  <a:srgbClr val="000000"/>
                </a:solidFill>
                <a:effectLst/>
                <a:latin typeface="Twinkl" panose="02000000000000000000" pitchFamily="2" charset="0"/>
              </a:rPr>
              <a:t>We will learn about God as creator and the choosing of Abraham. </a:t>
            </a:r>
            <a:r>
              <a:rPr lang="en-US" sz="1000" dirty="0">
                <a:solidFill>
                  <a:srgbClr val="000000"/>
                </a:solidFill>
                <a:latin typeface="Twinkl" panose="02000000000000000000" pitchFamily="2" charset="0"/>
              </a:rPr>
              <a:t>We will also </a:t>
            </a:r>
            <a:r>
              <a:rPr lang="en-US" sz="1000">
                <a:solidFill>
                  <a:srgbClr val="000000"/>
                </a:solidFill>
                <a:latin typeface="Twinkl" panose="02000000000000000000" pitchFamily="2" charset="0"/>
              </a:rPr>
              <a:t>explore </a:t>
            </a:r>
            <a:r>
              <a:rPr lang="en-US" sz="1000" b="0" i="0">
                <a:solidFill>
                  <a:srgbClr val="000000"/>
                </a:solidFill>
                <a:effectLst/>
                <a:latin typeface="Twinkl" panose="02000000000000000000" pitchFamily="2" charset="0"/>
              </a:rPr>
              <a:t>the </a:t>
            </a:r>
            <a:r>
              <a:rPr lang="en-US" sz="1000" b="0" i="0" dirty="0">
                <a:solidFill>
                  <a:srgbClr val="000000"/>
                </a:solidFill>
                <a:effectLst/>
                <a:latin typeface="Twinkl" panose="02000000000000000000" pitchFamily="2" charset="0"/>
              </a:rPr>
              <a:t>religion of Judaism</a:t>
            </a:r>
            <a:r>
              <a:rPr lang="en-US" sz="1000" dirty="0">
                <a:solidFill>
                  <a:srgbClr val="000000"/>
                </a:solidFill>
                <a:latin typeface="Twinkl" panose="02000000000000000000" pitchFamily="2" charset="0"/>
              </a:rPr>
              <a:t>. </a:t>
            </a:r>
            <a:endParaRPr lang="en-GB" sz="1000" kern="100" dirty="0">
              <a:effectLst/>
              <a:latin typeface="Twinkl" panose="02000000000000000000" pitchFamily="2" charset="0"/>
              <a:ea typeface="Aptos"/>
              <a:cs typeface="Times New Roman" panose="02020603050405020304" pitchFamily="18" charset="0"/>
            </a:endParaRPr>
          </a:p>
        </p:txBody>
      </p:sp>
      <p:sp>
        <p:nvSpPr>
          <p:cNvPr id="44" name="TextBox 43">
            <a:extLst>
              <a:ext uri="{FF2B5EF4-FFF2-40B4-BE49-F238E27FC236}">
                <a16:creationId xmlns:a16="http://schemas.microsoft.com/office/drawing/2014/main" id="{5B5EC213-01E7-4176-9C18-F55FBE4E417F}"/>
              </a:ext>
            </a:extLst>
          </p:cNvPr>
          <p:cNvSpPr txBox="1"/>
          <p:nvPr/>
        </p:nvSpPr>
        <p:spPr>
          <a:xfrm>
            <a:off x="7100289" y="2730473"/>
            <a:ext cx="2515976" cy="1477328"/>
          </a:xfrm>
          <a:prstGeom prst="rect">
            <a:avLst/>
          </a:prstGeom>
          <a:noFill/>
        </p:spPr>
        <p:txBody>
          <a:bodyPr wrap="square" rtlCol="0">
            <a:spAutoFit/>
          </a:bodyPr>
          <a:lstStyle/>
          <a:p>
            <a:r>
              <a:rPr lang="en-US" sz="1000" b="1" dirty="0">
                <a:latin typeface="Twinkl" panose="02000000000000000000" pitchFamily="2" charset="0"/>
              </a:rPr>
              <a:t>Drug, alcohol and tobacco        education</a:t>
            </a:r>
          </a:p>
          <a:p>
            <a:r>
              <a:rPr lang="en-US" sz="1000" dirty="0">
                <a:latin typeface="Twinkl" panose="02000000000000000000" pitchFamily="2" charset="0"/>
              </a:rPr>
              <a:t>We will consider what can go onto and into our bodies safely and how it makes us feel. We will learn how to identify substances that we might find at home or school that are good and not so good for our bodies.</a:t>
            </a:r>
          </a:p>
          <a:p>
            <a:endParaRPr lang="en-US" sz="1000" dirty="0"/>
          </a:p>
        </p:txBody>
      </p:sp>
      <p:sp>
        <p:nvSpPr>
          <p:cNvPr id="55" name="TextBox 54">
            <a:extLst>
              <a:ext uri="{FF2B5EF4-FFF2-40B4-BE49-F238E27FC236}">
                <a16:creationId xmlns:a16="http://schemas.microsoft.com/office/drawing/2014/main" id="{0B3E0BA9-2D90-4E24-8C91-7B4A5FF4118E}"/>
              </a:ext>
            </a:extLst>
          </p:cNvPr>
          <p:cNvSpPr txBox="1"/>
          <p:nvPr/>
        </p:nvSpPr>
        <p:spPr>
          <a:xfrm>
            <a:off x="2212029" y="2001478"/>
            <a:ext cx="1963537" cy="3631763"/>
          </a:xfrm>
          <a:prstGeom prst="rect">
            <a:avLst/>
          </a:prstGeom>
          <a:noFill/>
        </p:spPr>
        <p:txBody>
          <a:bodyPr wrap="square" lIns="91440" tIns="45720" rIns="91440" bIns="45720" rtlCol="0" anchor="t">
            <a:spAutoFit/>
          </a:bodyPr>
          <a:lstStyle/>
          <a:p>
            <a:r>
              <a:rPr lang="en-US" sz="1000" b="1" dirty="0">
                <a:latin typeface="Twinkl" panose="02000000000000000000" pitchFamily="2" charset="0"/>
              </a:rPr>
              <a:t>Children will be taught key aspects of the following:</a:t>
            </a:r>
          </a:p>
          <a:p>
            <a:r>
              <a:rPr lang="en-US" sz="1000" dirty="0">
                <a:latin typeface="Twinkl" panose="02000000000000000000" pitchFamily="2" charset="0"/>
              </a:rPr>
              <a:t>Year 1:</a:t>
            </a:r>
          </a:p>
          <a:p>
            <a:r>
              <a:rPr lang="en-US" sz="1000" dirty="0">
                <a:latin typeface="Twinkl" panose="02000000000000000000" pitchFamily="2" charset="0"/>
              </a:rPr>
              <a:t>-Mass &amp; Volume</a:t>
            </a:r>
          </a:p>
          <a:p>
            <a:r>
              <a:rPr lang="en-US" sz="1000" dirty="0">
                <a:latin typeface="Twinkl" panose="02000000000000000000" pitchFamily="2" charset="0"/>
              </a:rPr>
              <a:t>-Multiplication &amp; Division</a:t>
            </a:r>
          </a:p>
          <a:p>
            <a:r>
              <a:rPr lang="en-US" sz="1000" dirty="0">
                <a:latin typeface="Twinkl" panose="02000000000000000000" pitchFamily="2" charset="0"/>
              </a:rPr>
              <a:t>-Fractions</a:t>
            </a:r>
          </a:p>
          <a:p>
            <a:endParaRPr lang="en-US" sz="1000" dirty="0">
              <a:latin typeface="Twinkl" panose="02000000000000000000" pitchFamily="2" charset="0"/>
            </a:endParaRPr>
          </a:p>
          <a:p>
            <a:r>
              <a:rPr lang="en-US" sz="1000" dirty="0">
                <a:latin typeface="Twinkl" panose="02000000000000000000" pitchFamily="2" charset="0"/>
              </a:rPr>
              <a:t>Year 2: </a:t>
            </a:r>
          </a:p>
          <a:p>
            <a:r>
              <a:rPr lang="en-US" sz="1000" dirty="0">
                <a:latin typeface="Twinkl" panose="02000000000000000000" pitchFamily="2" charset="0"/>
              </a:rPr>
              <a:t>-Multiplication &amp; Division</a:t>
            </a:r>
          </a:p>
          <a:p>
            <a:r>
              <a:rPr lang="en-US" sz="1000" dirty="0">
                <a:latin typeface="Twinkl" panose="02000000000000000000" pitchFamily="2" charset="0"/>
              </a:rPr>
              <a:t>-Length and Height</a:t>
            </a:r>
          </a:p>
          <a:p>
            <a:endParaRPr lang="en-US" sz="1000" b="1" dirty="0">
              <a:latin typeface="Twinkl" panose="02000000000000000000" pitchFamily="2" charset="0"/>
            </a:endParaRPr>
          </a:p>
          <a:p>
            <a:r>
              <a:rPr lang="en-US" sz="1000" b="1" dirty="0">
                <a:latin typeface="Twinkl" panose="02000000000000000000" pitchFamily="2" charset="0"/>
              </a:rPr>
              <a:t>How you can help at home:</a:t>
            </a:r>
          </a:p>
          <a:p>
            <a:pPr marL="171450" indent="-171450">
              <a:buFont typeface="Arial" panose="020B0604020202020204" pitchFamily="34" charset="0"/>
              <a:buChar char="•"/>
            </a:pPr>
            <a:r>
              <a:rPr lang="en-US" sz="1000" dirty="0">
                <a:latin typeface="Twinkl" panose="02000000000000000000" pitchFamily="2" charset="0"/>
              </a:rPr>
              <a:t>Ensure your child completes their CGP books every week</a:t>
            </a:r>
          </a:p>
          <a:p>
            <a:pPr marL="171450" indent="-171450">
              <a:buFont typeface="Arial" panose="020B0604020202020204" pitchFamily="34" charset="0"/>
              <a:buChar char="•"/>
            </a:pPr>
            <a:r>
              <a:rPr lang="en-US" sz="1000" dirty="0">
                <a:latin typeface="Twinkl" panose="02000000000000000000" pitchFamily="2" charset="0"/>
              </a:rPr>
              <a:t>Support your child to learn their number bonds to 10/100</a:t>
            </a:r>
          </a:p>
          <a:p>
            <a:pPr marL="171450" indent="-171450">
              <a:buFont typeface="Arial" panose="020B0604020202020204" pitchFamily="34" charset="0"/>
              <a:buChar char="•"/>
            </a:pPr>
            <a:r>
              <a:rPr lang="en-US" sz="1000" dirty="0">
                <a:latin typeface="Twinkl" panose="02000000000000000000" pitchFamily="2" charset="0"/>
              </a:rPr>
              <a:t>Practice counting in 2s, 5s and 10s</a:t>
            </a:r>
          </a:p>
          <a:p>
            <a:pPr marL="171450" indent="-171450">
              <a:buFont typeface="Arial" panose="020B0604020202020204" pitchFamily="34" charset="0"/>
              <a:buChar char="•"/>
            </a:pPr>
            <a:r>
              <a:rPr lang="en-US" sz="1000" dirty="0">
                <a:latin typeface="Twinkl" panose="02000000000000000000" pitchFamily="2" charset="0"/>
              </a:rPr>
              <a:t>Explore the app One Minute </a:t>
            </a:r>
            <a:r>
              <a:rPr lang="en-US" sz="1000" dirty="0" err="1">
                <a:latin typeface="Twinkl" panose="02000000000000000000" pitchFamily="2" charset="0"/>
              </a:rPr>
              <a:t>Maths</a:t>
            </a:r>
            <a:r>
              <a:rPr lang="en-US" sz="1000" dirty="0">
                <a:latin typeface="Twinkl" panose="02000000000000000000" pitchFamily="2" charset="0"/>
              </a:rPr>
              <a:t> to develop your child’s quick recall</a:t>
            </a:r>
          </a:p>
          <a:p>
            <a:endParaRPr lang="en-US" sz="1000" dirty="0"/>
          </a:p>
        </p:txBody>
      </p:sp>
      <p:sp>
        <p:nvSpPr>
          <p:cNvPr id="71" name="TextBox 70">
            <a:extLst>
              <a:ext uri="{FF2B5EF4-FFF2-40B4-BE49-F238E27FC236}">
                <a16:creationId xmlns:a16="http://schemas.microsoft.com/office/drawing/2014/main" id="{5492B5FF-90D4-45DE-9E1D-F1CD484B243D}"/>
              </a:ext>
            </a:extLst>
          </p:cNvPr>
          <p:cNvSpPr txBox="1"/>
          <p:nvPr/>
        </p:nvSpPr>
        <p:spPr>
          <a:xfrm>
            <a:off x="192814" y="1762501"/>
            <a:ext cx="1864215" cy="3554819"/>
          </a:xfrm>
          <a:prstGeom prst="rect">
            <a:avLst/>
          </a:prstGeom>
          <a:noFill/>
        </p:spPr>
        <p:txBody>
          <a:bodyPr wrap="square" lIns="91440" tIns="45720" rIns="91440" bIns="45720" rtlCol="0" anchor="t">
            <a:spAutoFit/>
          </a:bodyPr>
          <a:lstStyle/>
          <a:p>
            <a:r>
              <a:rPr lang="en-US" sz="1000" b="1" dirty="0">
                <a:latin typeface="Twinkl" panose="02000000000000000000" pitchFamily="2" charset="0"/>
              </a:rPr>
              <a:t>Narrative</a:t>
            </a:r>
            <a:r>
              <a:rPr lang="en-US" sz="1000" dirty="0">
                <a:latin typeface="Twinkl" panose="02000000000000000000" pitchFamily="2" charset="0"/>
              </a:rPr>
              <a:t>: After exploring a story, we will create our own based on the original. </a:t>
            </a:r>
          </a:p>
          <a:p>
            <a:r>
              <a:rPr lang="en-US" sz="1000" b="1" dirty="0">
                <a:latin typeface="Twinkl" panose="02000000000000000000" pitchFamily="2" charset="0"/>
              </a:rPr>
              <a:t>Non-Chronological Report</a:t>
            </a:r>
            <a:r>
              <a:rPr lang="en-US" sz="1000" dirty="0">
                <a:latin typeface="Twinkl" panose="02000000000000000000" pitchFamily="2" charset="0"/>
              </a:rPr>
              <a:t>: Following our learning about a coastal town we will create our own non-chronological report based on the coastal town.  </a:t>
            </a:r>
          </a:p>
          <a:p>
            <a:r>
              <a:rPr lang="en-US" sz="1000" b="1" dirty="0">
                <a:latin typeface="Twinkl" panose="02000000000000000000" pitchFamily="2" charset="0"/>
              </a:rPr>
              <a:t>Poems: </a:t>
            </a:r>
            <a:r>
              <a:rPr lang="en-US" sz="1000" dirty="0">
                <a:latin typeface="Twinkl" panose="02000000000000000000" pitchFamily="2" charset="0"/>
              </a:rPr>
              <a:t>We will listen, perform and write our own seaside poems based on the original. </a:t>
            </a:r>
          </a:p>
          <a:p>
            <a:endParaRPr lang="en-US" sz="500" dirty="0">
              <a:latin typeface="Twinkl" panose="02000000000000000000" pitchFamily="2" charset="0"/>
            </a:endParaRPr>
          </a:p>
          <a:p>
            <a:r>
              <a:rPr lang="en-US" sz="1000" b="1" dirty="0">
                <a:latin typeface="Twinkl" panose="02000000000000000000" pitchFamily="2" charset="0"/>
              </a:rPr>
              <a:t>How you can help at home:</a:t>
            </a:r>
          </a:p>
          <a:p>
            <a:pPr marL="171450" indent="-171450">
              <a:buFont typeface="Arial" panose="020B0604020202020204" pitchFamily="34" charset="0"/>
              <a:buChar char="•"/>
            </a:pPr>
            <a:r>
              <a:rPr lang="en-US" sz="1000" dirty="0">
                <a:latin typeface="Twinkl" panose="02000000000000000000" pitchFamily="2" charset="0"/>
              </a:rPr>
              <a:t>Ensure homework is completed</a:t>
            </a:r>
          </a:p>
          <a:p>
            <a:pPr marL="171450" indent="-171450">
              <a:buFont typeface="Arial" panose="020B0604020202020204" pitchFamily="34" charset="0"/>
              <a:buChar char="•"/>
            </a:pPr>
            <a:r>
              <a:rPr lang="en-US" sz="1000" dirty="0">
                <a:latin typeface="Twinkl" panose="02000000000000000000" pitchFamily="2" charset="0"/>
              </a:rPr>
              <a:t>Read regularly at home together</a:t>
            </a:r>
          </a:p>
          <a:p>
            <a:pPr marL="171450" indent="-171450">
              <a:buFont typeface="Arial" panose="020B0604020202020204" pitchFamily="34" charset="0"/>
              <a:buChar char="•"/>
            </a:pPr>
            <a:r>
              <a:rPr lang="en-US" sz="1000" dirty="0">
                <a:latin typeface="Twinkl" panose="02000000000000000000" pitchFamily="2" charset="0"/>
              </a:rPr>
              <a:t>Support your child to learn their spellings</a:t>
            </a:r>
          </a:p>
          <a:p>
            <a:pPr marL="171450" indent="-171450">
              <a:buFont typeface="Arial" panose="020B0604020202020204" pitchFamily="34" charset="0"/>
              <a:buChar char="•"/>
            </a:pPr>
            <a:r>
              <a:rPr lang="en-US" sz="1000" dirty="0">
                <a:latin typeface="Twinkl" panose="02000000000000000000" pitchFamily="2" charset="0"/>
              </a:rPr>
              <a:t>Encourage writing experiences where possible</a:t>
            </a:r>
            <a:endParaRPr lang="en-US" sz="1000" dirty="0">
              <a:latin typeface="Twinkl" panose="02000000000000000000" pitchFamily="2" charset="0"/>
              <a:cs typeface="Calibri"/>
            </a:endParaRPr>
          </a:p>
        </p:txBody>
      </p:sp>
      <p:sp>
        <p:nvSpPr>
          <p:cNvPr id="59" name="TextBox 58">
            <a:extLst>
              <a:ext uri="{FF2B5EF4-FFF2-40B4-BE49-F238E27FC236}">
                <a16:creationId xmlns:a16="http://schemas.microsoft.com/office/drawing/2014/main" id="{3719C5D5-BCFD-4481-8355-E3B750002573}"/>
              </a:ext>
            </a:extLst>
          </p:cNvPr>
          <p:cNvSpPr txBox="1"/>
          <p:nvPr/>
        </p:nvSpPr>
        <p:spPr>
          <a:xfrm>
            <a:off x="4371787" y="4380126"/>
            <a:ext cx="2458915" cy="1015663"/>
          </a:xfrm>
          <a:prstGeom prst="rect">
            <a:avLst/>
          </a:prstGeom>
          <a:noFill/>
        </p:spPr>
        <p:txBody>
          <a:bodyPr wrap="square" rtlCol="0">
            <a:spAutoFit/>
          </a:bodyPr>
          <a:lstStyle/>
          <a:p>
            <a:r>
              <a:rPr lang="en-US" sz="1000" dirty="0">
                <a:latin typeface="Twinkl" panose="02000000000000000000" pitchFamily="2" charset="0"/>
              </a:rPr>
              <a:t>In</a:t>
            </a:r>
            <a:r>
              <a:rPr lang="en-US" sz="1000" b="1" dirty="0">
                <a:latin typeface="Twinkl" panose="02000000000000000000" pitchFamily="2" charset="0"/>
              </a:rPr>
              <a:t> Computing </a:t>
            </a:r>
            <a:r>
              <a:rPr lang="en-US" sz="1000" dirty="0">
                <a:latin typeface="Twinkl" panose="02000000000000000000" pitchFamily="2" charset="0"/>
              </a:rPr>
              <a:t>we will be exploring information technology at school and beyond. We will</a:t>
            </a:r>
            <a:r>
              <a:rPr lang="en-US" sz="1000" b="0" i="0" u="none" strike="noStrike" dirty="0">
                <a:solidFill>
                  <a:srgbClr val="000000"/>
                </a:solidFill>
                <a:effectLst/>
                <a:latin typeface="Twinkl" panose="02000000000000000000" pitchFamily="2" charset="0"/>
              </a:rPr>
              <a:t> investigate how information technology improves our world, and learn about using information technology responsibly.</a:t>
            </a:r>
            <a:endParaRPr lang="en-US" sz="1000" b="0" dirty="0">
              <a:effectLst/>
              <a:latin typeface="Twinkl" panose="02000000000000000000" pitchFamily="2" charset="0"/>
            </a:endParaRPr>
          </a:p>
        </p:txBody>
      </p:sp>
      <p:sp>
        <p:nvSpPr>
          <p:cNvPr id="72" name="TextBox 71">
            <a:extLst>
              <a:ext uri="{FF2B5EF4-FFF2-40B4-BE49-F238E27FC236}">
                <a16:creationId xmlns:a16="http://schemas.microsoft.com/office/drawing/2014/main" id="{4A93261E-2FB7-40C5-9705-60C67096CB12}"/>
              </a:ext>
            </a:extLst>
          </p:cNvPr>
          <p:cNvSpPr txBox="1"/>
          <p:nvPr/>
        </p:nvSpPr>
        <p:spPr>
          <a:xfrm>
            <a:off x="7149434" y="4336426"/>
            <a:ext cx="2458915" cy="1015663"/>
          </a:xfrm>
          <a:prstGeom prst="rect">
            <a:avLst/>
          </a:prstGeom>
          <a:noFill/>
        </p:spPr>
        <p:txBody>
          <a:bodyPr wrap="square" lIns="91440" tIns="45720" rIns="91440" bIns="45720" rtlCol="0" anchor="t">
            <a:spAutoFit/>
          </a:bodyPr>
          <a:lstStyle/>
          <a:p>
            <a:r>
              <a:rPr lang="en-US" sz="1000" b="1" dirty="0">
                <a:latin typeface="Twinkl" panose="02000000000000000000" pitchFamily="2" charset="0"/>
              </a:rPr>
              <a:t>Musical Symbols: Under the Sea</a:t>
            </a:r>
          </a:p>
          <a:p>
            <a:r>
              <a:rPr lang="en-US" sz="1000" dirty="0">
                <a:latin typeface="Twinkl" panose="02000000000000000000" pitchFamily="2" charset="0"/>
              </a:rPr>
              <a:t>We will </a:t>
            </a:r>
            <a:r>
              <a:rPr lang="en-US" sz="1000" b="0" i="0" dirty="0">
                <a:effectLst/>
                <a:latin typeface="Twinkl" panose="02000000000000000000" pitchFamily="2" charset="0"/>
              </a:rPr>
              <a:t>combine all the musical concepts we have learned so far in an underwater-themed performance incorporating instrumental, vocal and body sounds.</a:t>
            </a:r>
            <a:endParaRPr lang="en-US" sz="1000" dirty="0">
              <a:latin typeface="Twinkl" panose="02000000000000000000" pitchFamily="2" charset="0"/>
            </a:endParaRPr>
          </a:p>
        </p:txBody>
      </p:sp>
      <p:pic>
        <p:nvPicPr>
          <p:cNvPr id="3" name="Picture 2">
            <a:extLst>
              <a:ext uri="{FF2B5EF4-FFF2-40B4-BE49-F238E27FC236}">
                <a16:creationId xmlns:a16="http://schemas.microsoft.com/office/drawing/2014/main" id="{59C77375-E228-E901-8D2D-6D4E787CD544}"/>
              </a:ext>
            </a:extLst>
          </p:cNvPr>
          <p:cNvPicPr>
            <a:picLocks noChangeAspect="1"/>
          </p:cNvPicPr>
          <p:nvPr/>
        </p:nvPicPr>
        <p:blipFill rotWithShape="1">
          <a:blip r:embed="rId6"/>
          <a:srcRect l="14217" t="171" r="10846" b="-171"/>
          <a:stretch/>
        </p:blipFill>
        <p:spPr>
          <a:xfrm>
            <a:off x="2739499" y="140303"/>
            <a:ext cx="1158138" cy="1545483"/>
          </a:xfrm>
          <a:prstGeom prst="rect">
            <a:avLst/>
          </a:prstGeom>
        </p:spPr>
      </p:pic>
      <p:sp>
        <p:nvSpPr>
          <p:cNvPr id="74" name="Rectangle: Diagonal Corners Rounded 73">
            <a:extLst>
              <a:ext uri="{FF2B5EF4-FFF2-40B4-BE49-F238E27FC236}">
                <a16:creationId xmlns:a16="http://schemas.microsoft.com/office/drawing/2014/main" id="{DB18A845-1FC1-463B-A31D-5DCCC28CA522}"/>
              </a:ext>
            </a:extLst>
          </p:cNvPr>
          <p:cNvSpPr/>
          <p:nvPr/>
        </p:nvSpPr>
        <p:spPr>
          <a:xfrm>
            <a:off x="127533" y="5715177"/>
            <a:ext cx="4018064" cy="1080511"/>
          </a:xfrm>
          <a:prstGeom prst="round2DiagRec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4295" tIns="37148" rIns="74295" bIns="37148" numCol="1" spcCol="0" rtlCol="0" fromWordArt="0" anchor="ctr" anchorCtr="0" forceAA="0" compatLnSpc="1">
            <a:prstTxWarp prst="textNoShape">
              <a:avLst/>
            </a:prstTxWarp>
            <a:noAutofit/>
          </a:bodyPr>
          <a:lstStyle/>
          <a:p>
            <a:pPr algn="ctr"/>
            <a:endParaRPr lang="en-GB" sz="1463"/>
          </a:p>
        </p:txBody>
      </p:sp>
      <p:pic>
        <p:nvPicPr>
          <p:cNvPr id="75" name="Picture 74">
            <a:extLst>
              <a:ext uri="{FF2B5EF4-FFF2-40B4-BE49-F238E27FC236}">
                <a16:creationId xmlns:a16="http://schemas.microsoft.com/office/drawing/2014/main" id="{0601BF6F-F9A7-4E72-8CB6-89A4D95B51BD}"/>
              </a:ext>
            </a:extLst>
          </p:cNvPr>
          <p:cNvPicPr>
            <a:picLocks noChangeAspect="1"/>
          </p:cNvPicPr>
          <p:nvPr/>
        </p:nvPicPr>
        <p:blipFill>
          <a:blip r:embed="rId7"/>
          <a:stretch>
            <a:fillRect/>
          </a:stretch>
        </p:blipFill>
        <p:spPr>
          <a:xfrm>
            <a:off x="4294230" y="5556491"/>
            <a:ext cx="2640178" cy="1213607"/>
          </a:xfrm>
          <a:prstGeom prst="rect">
            <a:avLst/>
          </a:prstGeom>
        </p:spPr>
      </p:pic>
      <p:pic>
        <p:nvPicPr>
          <p:cNvPr id="76" name="Picture 75">
            <a:extLst>
              <a:ext uri="{FF2B5EF4-FFF2-40B4-BE49-F238E27FC236}">
                <a16:creationId xmlns:a16="http://schemas.microsoft.com/office/drawing/2014/main" id="{86E4A287-8AED-4112-8210-20EC423B38D1}"/>
              </a:ext>
            </a:extLst>
          </p:cNvPr>
          <p:cNvPicPr>
            <a:picLocks noChangeAspect="1"/>
          </p:cNvPicPr>
          <p:nvPr/>
        </p:nvPicPr>
        <p:blipFill>
          <a:blip r:embed="rId7"/>
          <a:stretch>
            <a:fillRect/>
          </a:stretch>
        </p:blipFill>
        <p:spPr>
          <a:xfrm>
            <a:off x="7099508" y="5513500"/>
            <a:ext cx="2573287" cy="1197744"/>
          </a:xfrm>
          <a:prstGeom prst="rect">
            <a:avLst/>
          </a:prstGeom>
        </p:spPr>
      </p:pic>
      <p:pic>
        <p:nvPicPr>
          <p:cNvPr id="77" name="Picture 76">
            <a:extLst>
              <a:ext uri="{FF2B5EF4-FFF2-40B4-BE49-F238E27FC236}">
                <a16:creationId xmlns:a16="http://schemas.microsoft.com/office/drawing/2014/main" id="{B2845AFD-772F-410F-BB9E-FCF70A5E0D0C}"/>
              </a:ext>
            </a:extLst>
          </p:cNvPr>
          <p:cNvPicPr>
            <a:picLocks noChangeAspect="1"/>
          </p:cNvPicPr>
          <p:nvPr/>
        </p:nvPicPr>
        <p:blipFill>
          <a:blip r:embed="rId5"/>
          <a:stretch>
            <a:fillRect/>
          </a:stretch>
        </p:blipFill>
        <p:spPr>
          <a:xfrm>
            <a:off x="3562279" y="5821562"/>
            <a:ext cx="525333" cy="247671"/>
          </a:xfrm>
          <a:prstGeom prst="rect">
            <a:avLst/>
          </a:prstGeom>
        </p:spPr>
      </p:pic>
      <p:sp>
        <p:nvSpPr>
          <p:cNvPr id="78" name="TextBox 77">
            <a:extLst>
              <a:ext uri="{FF2B5EF4-FFF2-40B4-BE49-F238E27FC236}">
                <a16:creationId xmlns:a16="http://schemas.microsoft.com/office/drawing/2014/main" id="{76DD82E3-4237-4F35-A320-68427A41DF72}"/>
              </a:ext>
            </a:extLst>
          </p:cNvPr>
          <p:cNvSpPr txBox="1"/>
          <p:nvPr/>
        </p:nvSpPr>
        <p:spPr>
          <a:xfrm>
            <a:off x="3515029" y="5795079"/>
            <a:ext cx="508564" cy="242374"/>
          </a:xfrm>
          <a:prstGeom prst="rect">
            <a:avLst/>
          </a:prstGeom>
          <a:noFill/>
        </p:spPr>
        <p:txBody>
          <a:bodyPr wrap="square" rtlCol="0">
            <a:spAutoFit/>
          </a:bodyPr>
          <a:lstStyle/>
          <a:p>
            <a:pPr algn="r"/>
            <a:r>
              <a:rPr lang="en-US" sz="975" b="1" dirty="0">
                <a:solidFill>
                  <a:schemeClr val="bg1"/>
                </a:solidFill>
                <a:latin typeface="Twinkl" panose="02000000000000000000" pitchFamily="2" charset="0"/>
              </a:rPr>
              <a:t>SMSC</a:t>
            </a:r>
            <a:endParaRPr lang="en-GB" sz="975" b="1" dirty="0">
              <a:solidFill>
                <a:schemeClr val="bg1"/>
              </a:solidFill>
              <a:latin typeface="Twinkl" panose="02000000000000000000" pitchFamily="2" charset="0"/>
            </a:endParaRPr>
          </a:p>
        </p:txBody>
      </p:sp>
      <p:grpSp>
        <p:nvGrpSpPr>
          <p:cNvPr id="79" name="Group 78">
            <a:extLst>
              <a:ext uri="{FF2B5EF4-FFF2-40B4-BE49-F238E27FC236}">
                <a16:creationId xmlns:a16="http://schemas.microsoft.com/office/drawing/2014/main" id="{2E94075C-3F04-4461-86A7-0426B8BD20FB}"/>
              </a:ext>
            </a:extLst>
          </p:cNvPr>
          <p:cNvGrpSpPr/>
          <p:nvPr/>
        </p:nvGrpSpPr>
        <p:grpSpPr>
          <a:xfrm>
            <a:off x="9171658" y="5608742"/>
            <a:ext cx="453848" cy="259983"/>
            <a:chOff x="6741091" y="5129445"/>
            <a:chExt cx="453848" cy="259983"/>
          </a:xfrm>
        </p:grpSpPr>
        <p:pic>
          <p:nvPicPr>
            <p:cNvPr id="80" name="Picture 79">
              <a:extLst>
                <a:ext uri="{FF2B5EF4-FFF2-40B4-BE49-F238E27FC236}">
                  <a16:creationId xmlns:a16="http://schemas.microsoft.com/office/drawing/2014/main" id="{21596674-0938-4932-863D-DCB6B461C593}"/>
                </a:ext>
              </a:extLst>
            </p:cNvPr>
            <p:cNvPicPr>
              <a:picLocks noChangeAspect="1"/>
            </p:cNvPicPr>
            <p:nvPr/>
          </p:nvPicPr>
          <p:blipFill>
            <a:blip r:embed="rId5"/>
            <a:stretch>
              <a:fillRect/>
            </a:stretch>
          </p:blipFill>
          <p:spPr>
            <a:xfrm>
              <a:off x="6741091" y="5141757"/>
              <a:ext cx="444607" cy="247671"/>
            </a:xfrm>
            <a:prstGeom prst="rect">
              <a:avLst/>
            </a:prstGeom>
          </p:spPr>
        </p:pic>
        <p:sp>
          <p:nvSpPr>
            <p:cNvPr id="81" name="TextBox 80">
              <a:extLst>
                <a:ext uri="{FF2B5EF4-FFF2-40B4-BE49-F238E27FC236}">
                  <a16:creationId xmlns:a16="http://schemas.microsoft.com/office/drawing/2014/main" id="{EF30565D-838C-4AF8-9DB5-E7B18B18119E}"/>
                </a:ext>
              </a:extLst>
            </p:cNvPr>
            <p:cNvSpPr txBox="1"/>
            <p:nvPr/>
          </p:nvSpPr>
          <p:spPr>
            <a:xfrm>
              <a:off x="6834742" y="5129445"/>
              <a:ext cx="360197" cy="242374"/>
            </a:xfrm>
            <a:prstGeom prst="rect">
              <a:avLst/>
            </a:prstGeom>
            <a:noFill/>
          </p:spPr>
          <p:txBody>
            <a:bodyPr wrap="square" rtlCol="0">
              <a:spAutoFit/>
            </a:bodyPr>
            <a:lstStyle/>
            <a:p>
              <a:pPr algn="r"/>
              <a:r>
                <a:rPr lang="en-US" sz="975" b="1" dirty="0">
                  <a:solidFill>
                    <a:schemeClr val="bg1"/>
                  </a:solidFill>
                  <a:latin typeface="Twinkl" panose="02000000000000000000" pitchFamily="2" charset="0"/>
                </a:rPr>
                <a:t>PE</a:t>
              </a:r>
              <a:endParaRPr lang="en-GB" sz="975" b="1" dirty="0">
                <a:solidFill>
                  <a:schemeClr val="bg1"/>
                </a:solidFill>
                <a:latin typeface="Twinkl" panose="02000000000000000000" pitchFamily="2" charset="0"/>
              </a:endParaRPr>
            </a:p>
          </p:txBody>
        </p:sp>
      </p:grpSp>
      <p:grpSp>
        <p:nvGrpSpPr>
          <p:cNvPr id="82" name="Group 81">
            <a:extLst>
              <a:ext uri="{FF2B5EF4-FFF2-40B4-BE49-F238E27FC236}">
                <a16:creationId xmlns:a16="http://schemas.microsoft.com/office/drawing/2014/main" id="{9E4ABE92-666C-43C2-B63A-3BA203D65506}"/>
              </a:ext>
            </a:extLst>
          </p:cNvPr>
          <p:cNvGrpSpPr/>
          <p:nvPr/>
        </p:nvGrpSpPr>
        <p:grpSpPr>
          <a:xfrm>
            <a:off x="6343435" y="5641871"/>
            <a:ext cx="516051" cy="249831"/>
            <a:chOff x="4187242" y="5129445"/>
            <a:chExt cx="516051" cy="249831"/>
          </a:xfrm>
        </p:grpSpPr>
        <p:pic>
          <p:nvPicPr>
            <p:cNvPr id="83" name="Picture 82">
              <a:extLst>
                <a:ext uri="{FF2B5EF4-FFF2-40B4-BE49-F238E27FC236}">
                  <a16:creationId xmlns:a16="http://schemas.microsoft.com/office/drawing/2014/main" id="{38EF1AC1-84D0-4E27-85DC-E0463E71A64D}"/>
                </a:ext>
              </a:extLst>
            </p:cNvPr>
            <p:cNvPicPr>
              <a:picLocks noChangeAspect="1"/>
            </p:cNvPicPr>
            <p:nvPr/>
          </p:nvPicPr>
          <p:blipFill>
            <a:blip r:embed="rId5"/>
            <a:stretch>
              <a:fillRect/>
            </a:stretch>
          </p:blipFill>
          <p:spPr>
            <a:xfrm>
              <a:off x="4200828" y="5131605"/>
              <a:ext cx="502465" cy="247671"/>
            </a:xfrm>
            <a:prstGeom prst="rect">
              <a:avLst/>
            </a:prstGeom>
          </p:spPr>
        </p:pic>
        <p:sp>
          <p:nvSpPr>
            <p:cNvPr id="84" name="TextBox 83">
              <a:extLst>
                <a:ext uri="{FF2B5EF4-FFF2-40B4-BE49-F238E27FC236}">
                  <a16:creationId xmlns:a16="http://schemas.microsoft.com/office/drawing/2014/main" id="{9B17B986-CC91-4DDE-9543-EE141C333313}"/>
                </a:ext>
              </a:extLst>
            </p:cNvPr>
            <p:cNvSpPr txBox="1"/>
            <p:nvPr/>
          </p:nvSpPr>
          <p:spPr>
            <a:xfrm>
              <a:off x="4187242" y="5129445"/>
              <a:ext cx="511431" cy="242374"/>
            </a:xfrm>
            <a:prstGeom prst="rect">
              <a:avLst/>
            </a:prstGeom>
            <a:noFill/>
          </p:spPr>
          <p:txBody>
            <a:bodyPr wrap="square" rtlCol="0">
              <a:spAutoFit/>
            </a:bodyPr>
            <a:lstStyle/>
            <a:p>
              <a:pPr algn="r"/>
              <a:r>
                <a:rPr lang="en-US" sz="975" b="1" dirty="0">
                  <a:solidFill>
                    <a:schemeClr val="bg1"/>
                  </a:solidFill>
                  <a:latin typeface="Twinkl" panose="02000000000000000000" pitchFamily="2" charset="0"/>
                </a:rPr>
                <a:t>ART</a:t>
              </a:r>
              <a:endParaRPr lang="en-GB" sz="975" b="1" dirty="0">
                <a:solidFill>
                  <a:schemeClr val="bg1"/>
                </a:solidFill>
                <a:latin typeface="Twinkl" panose="02000000000000000000" pitchFamily="2" charset="0"/>
              </a:endParaRPr>
            </a:p>
          </p:txBody>
        </p:sp>
      </p:grpSp>
      <p:sp>
        <p:nvSpPr>
          <p:cNvPr id="85" name="TextBox 84">
            <a:extLst>
              <a:ext uri="{FF2B5EF4-FFF2-40B4-BE49-F238E27FC236}">
                <a16:creationId xmlns:a16="http://schemas.microsoft.com/office/drawing/2014/main" id="{8CEBECB0-BABC-4C5E-8604-9F2B18215637}"/>
              </a:ext>
            </a:extLst>
          </p:cNvPr>
          <p:cNvSpPr txBox="1"/>
          <p:nvPr/>
        </p:nvSpPr>
        <p:spPr>
          <a:xfrm>
            <a:off x="294002" y="6048604"/>
            <a:ext cx="3729385" cy="553998"/>
          </a:xfrm>
          <a:prstGeom prst="rect">
            <a:avLst/>
          </a:prstGeom>
          <a:noFill/>
        </p:spPr>
        <p:txBody>
          <a:bodyPr wrap="square" rtlCol="0">
            <a:spAutoFit/>
          </a:bodyPr>
          <a:lstStyle/>
          <a:p>
            <a:r>
              <a:rPr lang="en-GB" sz="1000" dirty="0">
                <a:solidFill>
                  <a:srgbClr val="000000"/>
                </a:solidFill>
                <a:latin typeface="Twinkl" panose="02000000000000000000" pitchFamily="2" charset="0"/>
                <a:cs typeface="Calibri" panose="020F0502020204030204" pitchFamily="34" charset="0"/>
              </a:rPr>
              <a:t>As part of our SMSC curriculum, children will participate in a variety of activities including RE Day, World Book Day, Mother’s Day, Easter. </a:t>
            </a:r>
            <a:endParaRPr lang="en-GB" sz="1000" b="1" dirty="0">
              <a:solidFill>
                <a:srgbClr val="FF0000"/>
              </a:solidFill>
              <a:latin typeface="Twinkl" panose="02000000000000000000" pitchFamily="2" charset="0"/>
              <a:cs typeface="Calibri" panose="020F0502020204030204" pitchFamily="34" charset="0"/>
            </a:endParaRPr>
          </a:p>
        </p:txBody>
      </p:sp>
      <p:sp>
        <p:nvSpPr>
          <p:cNvPr id="86" name="TextBox 85">
            <a:extLst>
              <a:ext uri="{FF2B5EF4-FFF2-40B4-BE49-F238E27FC236}">
                <a16:creationId xmlns:a16="http://schemas.microsoft.com/office/drawing/2014/main" id="{F2D299D9-B315-41E2-A41C-F44848DF6FF7}"/>
              </a:ext>
            </a:extLst>
          </p:cNvPr>
          <p:cNvSpPr txBox="1"/>
          <p:nvPr/>
        </p:nvSpPr>
        <p:spPr>
          <a:xfrm>
            <a:off x="7149434" y="5710760"/>
            <a:ext cx="2555123" cy="1015663"/>
          </a:xfrm>
          <a:prstGeom prst="rect">
            <a:avLst/>
          </a:prstGeom>
          <a:noFill/>
        </p:spPr>
        <p:txBody>
          <a:bodyPr wrap="square" lIns="91440" tIns="45720" rIns="91440" bIns="45720" rtlCol="0" anchor="t">
            <a:spAutoFit/>
          </a:bodyPr>
          <a:lstStyle/>
          <a:p>
            <a:r>
              <a:rPr lang="en-US" sz="1000" b="1" dirty="0">
                <a:latin typeface="Twinkl" panose="02000000000000000000" pitchFamily="2" charset="0"/>
              </a:rPr>
              <a:t>Orienteering and Gymnastics</a:t>
            </a:r>
            <a:r>
              <a:rPr lang="en-US" sz="1000" b="1" dirty="0">
                <a:latin typeface="Twinkl" panose="02000000000000000000" pitchFamily="2" charset="0"/>
                <a:cs typeface="Calibri"/>
              </a:rPr>
              <a:t> </a:t>
            </a:r>
          </a:p>
          <a:p>
            <a:r>
              <a:rPr lang="en-US" sz="1000" dirty="0">
                <a:latin typeface="Twinkl" panose="02000000000000000000" pitchFamily="2" charset="0"/>
                <a:cs typeface="Calibri"/>
              </a:rPr>
              <a:t>In orienteering</a:t>
            </a:r>
            <a:r>
              <a:rPr lang="en-US" sz="1000" b="1" dirty="0">
                <a:latin typeface="Twinkl" panose="02000000000000000000" pitchFamily="2" charset="0"/>
                <a:cs typeface="Calibri"/>
              </a:rPr>
              <a:t> </a:t>
            </a:r>
            <a:r>
              <a:rPr lang="en-US" sz="1000" dirty="0">
                <a:latin typeface="Twinkl" panose="02000000000000000000" pitchFamily="2" charset="0"/>
                <a:cs typeface="Calibri"/>
              </a:rPr>
              <a:t>we will explore compasses and where we are on a map.  </a:t>
            </a:r>
          </a:p>
          <a:p>
            <a:r>
              <a:rPr lang="en-US" sz="1000" dirty="0">
                <a:latin typeface="Twinkl" panose="02000000000000000000" pitchFamily="2" charset="0"/>
              </a:rPr>
              <a:t>Within gymnastics w</a:t>
            </a:r>
            <a:r>
              <a:rPr lang="en-US" sz="1000" dirty="0">
                <a:latin typeface="Twinkl" panose="02000000000000000000" pitchFamily="2" charset="0"/>
                <a:cs typeface="Calibri"/>
              </a:rPr>
              <a:t>e will be exploring a range of balances and developing our ability to hold a balance.  </a:t>
            </a:r>
          </a:p>
        </p:txBody>
      </p:sp>
      <p:sp>
        <p:nvSpPr>
          <p:cNvPr id="87" name="TextBox 86">
            <a:extLst>
              <a:ext uri="{FF2B5EF4-FFF2-40B4-BE49-F238E27FC236}">
                <a16:creationId xmlns:a16="http://schemas.microsoft.com/office/drawing/2014/main" id="{6C88FC58-376B-40B1-B0FE-FE6555B16484}"/>
              </a:ext>
            </a:extLst>
          </p:cNvPr>
          <p:cNvSpPr txBox="1"/>
          <p:nvPr/>
        </p:nvSpPr>
        <p:spPr>
          <a:xfrm>
            <a:off x="4361704" y="5706223"/>
            <a:ext cx="2342738" cy="1015663"/>
          </a:xfrm>
          <a:prstGeom prst="rect">
            <a:avLst/>
          </a:prstGeom>
          <a:noFill/>
        </p:spPr>
        <p:txBody>
          <a:bodyPr wrap="square" rtlCol="0">
            <a:spAutoFit/>
          </a:bodyPr>
          <a:lstStyle/>
          <a:p>
            <a:r>
              <a:rPr lang="en-US" sz="1000" dirty="0">
                <a:latin typeface="Twinkl" panose="02000000000000000000" pitchFamily="2" charset="0"/>
              </a:rPr>
              <a:t>We will be looking at the visual elements of flowers including shape, texture, </a:t>
            </a:r>
            <a:r>
              <a:rPr lang="en-US" sz="1000" dirty="0" err="1">
                <a:latin typeface="Twinkl" panose="02000000000000000000" pitchFamily="2" charset="0"/>
              </a:rPr>
              <a:t>colour</a:t>
            </a:r>
            <a:r>
              <a:rPr lang="en-US" sz="1000" dirty="0">
                <a:latin typeface="Twinkl" panose="02000000000000000000" pitchFamily="2" charset="0"/>
              </a:rPr>
              <a:t>, pattern and form.  We will create artwork inspired by the artists Dave Chihuly, Takashi Murakami and Yayoi Kusama.</a:t>
            </a:r>
          </a:p>
        </p:txBody>
      </p:sp>
    </p:spTree>
    <p:extLst>
      <p:ext uri="{BB962C8B-B14F-4D97-AF65-F5344CB8AC3E}">
        <p14:creationId xmlns:p14="http://schemas.microsoft.com/office/powerpoint/2010/main" val="287492650"/>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5E2EC87B58BD7A41A7D69ADEBD652E78" ma:contentTypeVersion="20" ma:contentTypeDescription="Create a new document." ma:contentTypeScope="" ma:versionID="897be2cb40f8d8cd0873dc4beab17def">
  <xsd:schema xmlns:xsd="http://www.w3.org/2001/XMLSchema" xmlns:xs="http://www.w3.org/2001/XMLSchema" xmlns:p="http://schemas.microsoft.com/office/2006/metadata/properties" xmlns:ns2="6a158a6a-454f-4afe-a7d4-2c9353e6d01f" xmlns:ns3="27710824-13d0-4ff0-80b4-1133d42a8012" targetNamespace="http://schemas.microsoft.com/office/2006/metadata/properties" ma:root="true" ma:fieldsID="7f592cfcd3eeb02f158aff61ebc773bb" ns2:_="" ns3:_="">
    <xsd:import namespace="6a158a6a-454f-4afe-a7d4-2c9353e6d01f"/>
    <xsd:import namespace="27710824-13d0-4ff0-80b4-1133d42a8012"/>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OCR" minOccurs="0"/>
                <xsd:element ref="ns2:MediaServiceDateTaken" minOccurs="0"/>
                <xsd:element ref="ns2:MediaServiceLocation" minOccurs="0"/>
                <xsd:element ref="ns2:MediaServiceGenerationTime" minOccurs="0"/>
                <xsd:element ref="ns2:MediaServiceEventHashCode" minOccurs="0"/>
                <xsd:element ref="ns2:MediaServiceAutoKeyPoints" minOccurs="0"/>
                <xsd:element ref="ns2:MediaServiceKeyPoints" minOccurs="0"/>
                <xsd:element ref="ns3:SharedWithUsers" minOccurs="0"/>
                <xsd:element ref="ns3:SharedWithDetails" minOccurs="0"/>
                <xsd:element ref="ns2:MediaLengthInSeconds" minOccurs="0"/>
                <xsd:element ref="ns3:TaxCatchAll" minOccurs="0"/>
                <xsd:element ref="ns2:lcf76f155ced4ddcb4097134ff3c332f"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a158a6a-454f-4afe-a7d4-2c9353e6d01f"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ServiceLocation" ma:index="13" nillable="true" ma:displayName="Location" ma:internalName="MediaServiceLocation" ma:readOnly="true">
      <xsd:simpleType>
        <xsd:restriction base="dms:Text"/>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element name="MediaLengthInSeconds" ma:index="20" nillable="true" ma:displayName="MediaLengthInSeconds" ma:hidden="true" ma:internalName="MediaLengthInSeconds" ma:readOnly="true">
      <xsd:simpleType>
        <xsd:restriction base="dms:Unknown"/>
      </xsd:simpleType>
    </xsd:element>
    <xsd:element name="lcf76f155ced4ddcb4097134ff3c332f" ma:index="23" nillable="true" ma:taxonomy="true" ma:internalName="lcf76f155ced4ddcb4097134ff3c332f" ma:taxonomyFieldName="MediaServiceImageTags" ma:displayName="Image Tags" ma:readOnly="false" ma:fieldId="{5cf76f15-5ced-4ddc-b409-7134ff3c332f}" ma:taxonomyMulti="true" ma:sspId="9b1127a7-ea9e-42e0-b75c-90388b9b2f47"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27710824-13d0-4ff0-80b4-1133d42a8012"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element name="TaxCatchAll" ma:index="21" nillable="true" ma:displayName="Taxonomy Catch All Column" ma:hidden="true" ma:list="{f82fe9f2-ec51-4e50-8215-75bb076ba325}" ma:internalName="TaxCatchAll" ma:showField="CatchAllData" ma:web="27710824-13d0-4ff0-80b4-1133d42a8012">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6a158a6a-454f-4afe-a7d4-2c9353e6d01f">
      <Terms xmlns="http://schemas.microsoft.com/office/infopath/2007/PartnerControls"/>
    </lcf76f155ced4ddcb4097134ff3c332f>
    <TaxCatchAll xmlns="27710824-13d0-4ff0-80b4-1133d42a8012" xsi:nil="true"/>
  </documentManagement>
</p:properties>
</file>

<file path=customXml/itemProps1.xml><?xml version="1.0" encoding="utf-8"?>
<ds:datastoreItem xmlns:ds="http://schemas.openxmlformats.org/officeDocument/2006/customXml" ds:itemID="{49B35DAB-1654-4039-AA5B-082FDDC5C431}">
  <ds:schemaRefs>
    <ds:schemaRef ds:uri="http://schemas.microsoft.com/sharepoint/v3/contenttype/forms"/>
  </ds:schemaRefs>
</ds:datastoreItem>
</file>

<file path=customXml/itemProps2.xml><?xml version="1.0" encoding="utf-8"?>
<ds:datastoreItem xmlns:ds="http://schemas.openxmlformats.org/officeDocument/2006/customXml" ds:itemID="{338FE4A5-9F8A-4AC0-B8B2-A1DE470B4188}"/>
</file>

<file path=customXml/itemProps3.xml><?xml version="1.0" encoding="utf-8"?>
<ds:datastoreItem xmlns:ds="http://schemas.openxmlformats.org/officeDocument/2006/customXml" ds:itemID="{2BFAC91D-BA4B-4311-B5FB-C3D24A6D3EB6}">
  <ds:schemaRefs>
    <ds:schemaRef ds:uri="http://schemas.microsoft.com/office/2006/documentManagement/types"/>
    <ds:schemaRef ds:uri="27710824-13d0-4ff0-80b4-1133d42a8012"/>
    <ds:schemaRef ds:uri="http://purl.org/dc/terms/"/>
    <ds:schemaRef ds:uri="http://www.w3.org/XML/1998/namespace"/>
    <ds:schemaRef ds:uri="http://purl.org/dc/dcmitype/"/>
    <ds:schemaRef ds:uri="http://purl.org/dc/elements/1.1/"/>
    <ds:schemaRef ds:uri="http://schemas.microsoft.com/office/2006/metadata/properties"/>
    <ds:schemaRef ds:uri="6a158a6a-454f-4afe-a7d4-2c9353e6d01f"/>
    <ds:schemaRef ds:uri="http://schemas.microsoft.com/office/infopath/2007/PartnerControls"/>
    <ds:schemaRef ds:uri="http://schemas.openxmlformats.org/package/2006/metadata/core-properties"/>
  </ds:schemaRefs>
</ds:datastoreItem>
</file>

<file path=docProps/app.xml><?xml version="1.0" encoding="utf-8"?>
<Properties xmlns="http://schemas.openxmlformats.org/officeDocument/2006/extended-properties" xmlns:vt="http://schemas.openxmlformats.org/officeDocument/2006/docPropsVTypes">
  <Template>Office Theme</Template>
  <TotalTime>515</TotalTime>
  <Words>559</Words>
  <Application>Microsoft Office PowerPoint</Application>
  <PresentationFormat>A4 Paper (210x297 mm)</PresentationFormat>
  <Paragraphs>55</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Calibri Light</vt:lpstr>
      <vt:lpstr>Twinkl</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9313123 office.3123</dc:creator>
  <cp:lastModifiedBy>Mrs Davies</cp:lastModifiedBy>
  <cp:revision>9</cp:revision>
  <cp:lastPrinted>2021-05-28T11:17:02Z</cp:lastPrinted>
  <dcterms:created xsi:type="dcterms:W3CDTF">2021-05-28T10:08:42Z</dcterms:created>
  <dcterms:modified xsi:type="dcterms:W3CDTF">2026-02-11T13:23:48Z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0x0101005E2EC87B58BD7A41A7D69ADEBD652E78</vt:lpwstr>
  </property>
  <property fmtid="{D5CDD505-2E9C-101B-9397-08002B2CF9AE}" pid="3" name="MediaServiceImageTags">
    <vt:lpwstr/>
  </property>
</Properties>
</file>