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8" d="100"/>
          <a:sy n="148" d="100"/>
        </p:scale>
        <p:origin x="180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1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58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97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82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40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1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9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0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29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89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E4DE7-7F8A-4FF9-8E17-4EB95647ECFE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B9F9C-00DD-456E-BFB0-3D184BCC1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3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B62656C7-FA13-4C84-97F1-4787E0C107DE}"/>
              </a:ext>
            </a:extLst>
          </p:cNvPr>
          <p:cNvSpPr/>
          <p:nvPr/>
        </p:nvSpPr>
        <p:spPr>
          <a:xfrm>
            <a:off x="4339114" y="230521"/>
            <a:ext cx="5365443" cy="2385133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03E8DE4E-A95E-483A-A699-EABB5AA1488B}"/>
              </a:ext>
            </a:extLst>
          </p:cNvPr>
          <p:cNvSpPr/>
          <p:nvPr/>
        </p:nvSpPr>
        <p:spPr>
          <a:xfrm>
            <a:off x="129126" y="129652"/>
            <a:ext cx="2077432" cy="1261192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4787B26A-CAFA-4122-9581-3993AFD111D0}"/>
              </a:ext>
            </a:extLst>
          </p:cNvPr>
          <p:cNvSpPr/>
          <p:nvPr/>
        </p:nvSpPr>
        <p:spPr>
          <a:xfrm>
            <a:off x="108974" y="1474342"/>
            <a:ext cx="1972687" cy="395308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8238F6DB-F444-4881-B025-A9E420DFE549}"/>
              </a:ext>
            </a:extLst>
          </p:cNvPr>
          <p:cNvSpPr/>
          <p:nvPr/>
        </p:nvSpPr>
        <p:spPr>
          <a:xfrm>
            <a:off x="4339114" y="2689264"/>
            <a:ext cx="2641815" cy="1327512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2EC4A2F-C5DE-4CCC-8DB2-59F9D9C3A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164" y="1731341"/>
            <a:ext cx="1971465" cy="3696088"/>
          </a:xfrm>
          <a:prstGeom prst="rect">
            <a:avLst/>
          </a:prstGeom>
        </p:spPr>
      </p:pic>
      <p:sp>
        <p:nvSpPr>
          <p:cNvPr id="32" name="Rectangle: Diagonal Corners Rounded 31">
            <a:extLst>
              <a:ext uri="{FF2B5EF4-FFF2-40B4-BE49-F238E27FC236}">
                <a16:creationId xmlns:a16="http://schemas.microsoft.com/office/drawing/2014/main" id="{636DECAC-2F18-46A6-ADDE-660CB269DD6E}"/>
              </a:ext>
            </a:extLst>
          </p:cNvPr>
          <p:cNvSpPr/>
          <p:nvPr/>
        </p:nvSpPr>
        <p:spPr>
          <a:xfrm>
            <a:off x="8098286" y="357528"/>
            <a:ext cx="1504630" cy="262217"/>
          </a:xfrm>
          <a:prstGeom prst="round2Diag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CCC7A50-1E51-417D-BBDA-7AF9CE5175D3}"/>
              </a:ext>
            </a:extLst>
          </p:cNvPr>
          <p:cNvSpPr txBox="1"/>
          <p:nvPr/>
        </p:nvSpPr>
        <p:spPr>
          <a:xfrm>
            <a:off x="8126361" y="352299"/>
            <a:ext cx="1504630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8" b="1" dirty="0">
                <a:solidFill>
                  <a:schemeClr val="bg1"/>
                </a:solidFill>
                <a:latin typeface="Twinkl" panose="02000000000000000000" pitchFamily="2" charset="0"/>
              </a:rPr>
              <a:t>TOPIC OVERVIEW</a:t>
            </a:r>
            <a:endParaRPr lang="en-GB" sz="1138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sp>
        <p:nvSpPr>
          <p:cNvPr id="34" name="Rectangle: Diagonal Corners Rounded 33">
            <a:extLst>
              <a:ext uri="{FF2B5EF4-FFF2-40B4-BE49-F238E27FC236}">
                <a16:creationId xmlns:a16="http://schemas.microsoft.com/office/drawing/2014/main" id="{8A26E71E-1D93-4303-BFF3-A5F608277CDC}"/>
              </a:ext>
            </a:extLst>
          </p:cNvPr>
          <p:cNvSpPr/>
          <p:nvPr/>
        </p:nvSpPr>
        <p:spPr>
          <a:xfrm>
            <a:off x="1076859" y="1517748"/>
            <a:ext cx="948840" cy="250070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27A914-7E4B-4A78-A7A8-2B183988055F}"/>
              </a:ext>
            </a:extLst>
          </p:cNvPr>
          <p:cNvSpPr txBox="1"/>
          <p:nvPr/>
        </p:nvSpPr>
        <p:spPr>
          <a:xfrm>
            <a:off x="1220984" y="1506265"/>
            <a:ext cx="835200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ENGLISH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EFB4DA6-B0C8-40A0-9658-92E67EE64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281" y="1794844"/>
            <a:ext cx="1153316" cy="24767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6A906BF-7CD9-49CF-8AE7-148C4AD7B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209" y="2728969"/>
            <a:ext cx="491743" cy="24767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39B9080-EA0F-45A5-8BB1-C668E8DF89F6}"/>
              </a:ext>
            </a:extLst>
          </p:cNvPr>
          <p:cNvSpPr txBox="1"/>
          <p:nvPr/>
        </p:nvSpPr>
        <p:spPr>
          <a:xfrm>
            <a:off x="3035985" y="1792950"/>
            <a:ext cx="1142609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MATHEMATICS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835012C-E248-476E-98E5-B0FBE0B6D680}"/>
              </a:ext>
            </a:extLst>
          </p:cNvPr>
          <p:cNvSpPr txBox="1"/>
          <p:nvPr/>
        </p:nvSpPr>
        <p:spPr>
          <a:xfrm>
            <a:off x="6588609" y="2727308"/>
            <a:ext cx="337546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RE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BB634BC-D462-4225-B115-407652B2E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7294" y="2691988"/>
            <a:ext cx="2640178" cy="132478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DC5DDA9-A636-4BE7-84D3-B19CF2D44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7354" y="4090386"/>
            <a:ext cx="2640178" cy="134856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1FF63C65-25F3-4093-8A43-71E537B06E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862" y="4090386"/>
            <a:ext cx="2640178" cy="139332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9DFE1AE1-408D-4885-8082-7D2320A7DE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6626" y="2732069"/>
            <a:ext cx="614365" cy="24767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8F4BF5C8-3A52-4F28-8165-9AE9454715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3850" y="4134364"/>
            <a:ext cx="1522306" cy="24767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7ECBFFA-F669-4F09-BD38-553487A6C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0566" y="4147349"/>
            <a:ext cx="736615" cy="247671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5921C644-530F-4FE5-98B1-21D2AAF1AC42}"/>
              </a:ext>
            </a:extLst>
          </p:cNvPr>
          <p:cNvSpPr txBox="1"/>
          <p:nvPr/>
        </p:nvSpPr>
        <p:spPr>
          <a:xfrm>
            <a:off x="9150911" y="2732726"/>
            <a:ext cx="495343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PSHE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9D3F9CA-546A-4034-B270-D0BA958BE1F5}"/>
              </a:ext>
            </a:extLst>
          </p:cNvPr>
          <p:cNvSpPr txBox="1"/>
          <p:nvPr/>
        </p:nvSpPr>
        <p:spPr>
          <a:xfrm>
            <a:off x="8996225" y="4152646"/>
            <a:ext cx="676570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MUSIC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956333B-4BA1-458A-B1BB-1B8CA983E209}"/>
              </a:ext>
            </a:extLst>
          </p:cNvPr>
          <p:cNvSpPr txBox="1"/>
          <p:nvPr/>
        </p:nvSpPr>
        <p:spPr>
          <a:xfrm>
            <a:off x="5308600" y="4134364"/>
            <a:ext cx="167227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E-SAFETY &amp; COMPUTING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A374F86-175C-47D0-8C78-B1351CAA25B7}"/>
              </a:ext>
            </a:extLst>
          </p:cNvPr>
          <p:cNvSpPr txBox="1"/>
          <p:nvPr/>
        </p:nvSpPr>
        <p:spPr>
          <a:xfrm>
            <a:off x="192050" y="250412"/>
            <a:ext cx="19475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latin typeface="Twinkl" panose="02000000000000000000" pitchFamily="2" charset="0"/>
              </a:rPr>
              <a:t>Coastlines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  <a:latin typeface="Twinkl" panose="02000000000000000000" pitchFamily="2" charset="0"/>
              </a:rPr>
              <a:t>Unicorn Class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  <a:latin typeface="Twinkl" panose="02000000000000000000" pitchFamily="2" charset="0"/>
              </a:rPr>
              <a:t>Spring Term 1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  <a:latin typeface="Twinkl" panose="02000000000000000000" pitchFamily="2" charset="0"/>
              </a:rPr>
              <a:t>January 2026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855731-983B-4A04-AF5D-C6417EFFC79A}"/>
              </a:ext>
            </a:extLst>
          </p:cNvPr>
          <p:cNvSpPr txBox="1"/>
          <p:nvPr/>
        </p:nvSpPr>
        <p:spPr>
          <a:xfrm>
            <a:off x="4438553" y="737333"/>
            <a:ext cx="526600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As</a:t>
            </a:r>
            <a:r>
              <a:rPr lang="en-US" sz="1000" dirty="0">
                <a:latin typeface="Twinkl" panose="02000000000000000000" pitchFamily="2" charset="0"/>
              </a:rPr>
              <a:t> </a:t>
            </a:r>
            <a:r>
              <a:rPr lang="en-US" sz="1000" b="1" dirty="0">
                <a:latin typeface="Twinkl" panose="02000000000000000000" pitchFamily="2" charset="0"/>
              </a:rPr>
              <a:t>Geographers </a:t>
            </a:r>
            <a:r>
              <a:rPr lang="en-US" sz="1000" dirty="0">
                <a:latin typeface="Twinkl" panose="02000000000000000000" pitchFamily="2" charset="0"/>
              </a:rPr>
              <a:t>we will learn about the locations of the five oceans in the world using maps and atlases, whilst exploring keys and compasses. We will explore human and physical features of a coastal town.  </a:t>
            </a:r>
          </a:p>
          <a:p>
            <a:r>
              <a:rPr lang="en-US" sz="1000" dirty="0">
                <a:latin typeface="Twinkl" panose="02000000000000000000" pitchFamily="2" charset="0"/>
              </a:rPr>
              <a:t>As</a:t>
            </a:r>
            <a:r>
              <a:rPr lang="en-US" sz="1000" b="1" dirty="0">
                <a:latin typeface="Twinkl" panose="02000000000000000000" pitchFamily="2" charset="0"/>
              </a:rPr>
              <a:t> Historians, </a:t>
            </a:r>
            <a:r>
              <a:rPr lang="en-US" sz="1000" dirty="0">
                <a:latin typeface="Twinkl" panose="02000000000000000000" pitchFamily="2" charset="0"/>
              </a:rPr>
              <a:t>we will learn about the famous sea explorer; Captain James Cook. We will also explore the coastal town of Whitby and how it has changed since 1760. </a:t>
            </a:r>
          </a:p>
          <a:p>
            <a:r>
              <a:rPr lang="en-US" sz="1000" dirty="0">
                <a:latin typeface="Twinkl" panose="02000000000000000000" pitchFamily="2" charset="0"/>
              </a:rPr>
              <a:t>As </a:t>
            </a:r>
            <a:r>
              <a:rPr lang="en-US" sz="1000" b="1" dirty="0">
                <a:latin typeface="Twinkl" panose="02000000000000000000" pitchFamily="2" charset="0"/>
              </a:rPr>
              <a:t>Design Technologists</a:t>
            </a:r>
            <a:r>
              <a:rPr lang="en-US" sz="1000" dirty="0">
                <a:latin typeface="Twinkl" panose="02000000000000000000" pitchFamily="2" charset="0"/>
              </a:rPr>
              <a:t>, we will be exploring human features around the coast including; lighthouses, boats and ships then using construction kits to build these. </a:t>
            </a:r>
          </a:p>
          <a:p>
            <a:r>
              <a:rPr lang="en-US" sz="1000" dirty="0">
                <a:latin typeface="Twinkl" panose="02000000000000000000" pitchFamily="2" charset="0"/>
              </a:rPr>
              <a:t>As </a:t>
            </a:r>
            <a:r>
              <a:rPr lang="en-US" sz="1000" b="1" dirty="0">
                <a:latin typeface="Twinkl" panose="02000000000000000000" pitchFamily="2" charset="0"/>
              </a:rPr>
              <a:t>Scientists</a:t>
            </a:r>
            <a:r>
              <a:rPr lang="en-US" sz="1000" dirty="0">
                <a:latin typeface="Twinkl" panose="02000000000000000000" pitchFamily="2" charset="0"/>
              </a:rPr>
              <a:t> we will explore the words floating and sinking before carrying out an experiment to explore items which float and sink, then group them accordingly.  </a:t>
            </a:r>
            <a:endParaRPr lang="en-US" sz="500" b="1" dirty="0">
              <a:highlight>
                <a:srgbClr val="FFFF00"/>
              </a:highlight>
              <a:latin typeface="Twinkl" panose="02000000000000000000" pitchFamily="2" charset="0"/>
            </a:endParaRPr>
          </a:p>
          <a:p>
            <a:endParaRPr lang="en-US" sz="1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A5C11F-27CE-418B-A534-338F374AE5E0}"/>
              </a:ext>
            </a:extLst>
          </p:cNvPr>
          <p:cNvSpPr txBox="1"/>
          <p:nvPr/>
        </p:nvSpPr>
        <p:spPr>
          <a:xfrm>
            <a:off x="4371787" y="2722131"/>
            <a:ext cx="2428451" cy="1209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highlight>
                <a:srgbClr val="FFFF00"/>
              </a:highlight>
              <a:latin typeface="Twinkl" panose="02000000000000000000" pitchFamily="2" charset="0"/>
            </a:endParaRPr>
          </a:p>
          <a:p>
            <a:r>
              <a:rPr lang="en-US" sz="1000" b="1" kern="1200" dirty="0">
                <a:solidFill>
                  <a:srgbClr val="000000"/>
                </a:solidFill>
                <a:effectLst/>
                <a:latin typeface="Twinkl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questions do stories in the   Bible make us want to ask? </a:t>
            </a:r>
            <a:endParaRPr lang="en-GB" sz="1000" dirty="0">
              <a:effectLst/>
              <a:latin typeface="Twinkl" panose="02000000000000000000" pitchFamily="2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kern="1200" dirty="0">
                <a:solidFill>
                  <a:srgbClr val="000000"/>
                </a:solidFill>
                <a:effectLst/>
                <a:latin typeface="Twinkl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explore </a:t>
            </a:r>
            <a:r>
              <a:rPr lang="en-US" sz="1000" dirty="0">
                <a:solidFill>
                  <a:srgbClr val="000000"/>
                </a:solidFill>
                <a:latin typeface="Twinkl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Twinkl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stories in the </a:t>
            </a:r>
            <a:r>
              <a:rPr lang="en-US" sz="1000" kern="100" dirty="0">
                <a:effectLst/>
                <a:latin typeface="Twinkl" panose="02000000000000000000" pitchFamily="2" charset="0"/>
                <a:ea typeface="Aptos"/>
                <a:cs typeface="Times New Roman" panose="02020603050405020304" pitchFamily="18" charset="0"/>
              </a:rPr>
              <a:t>Bible are open to different interpretations. It will allow us to wonder and ask questions.  </a:t>
            </a:r>
            <a:endParaRPr lang="en-GB" sz="1000" kern="100" dirty="0">
              <a:effectLst/>
              <a:latin typeface="Twinkl" panose="02000000000000000000" pitchFamily="2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5EC213-01E7-4176-9C18-F55FBE4E417F}"/>
              </a:ext>
            </a:extLst>
          </p:cNvPr>
          <p:cNvSpPr txBox="1"/>
          <p:nvPr/>
        </p:nvSpPr>
        <p:spPr>
          <a:xfrm>
            <a:off x="7100289" y="2730473"/>
            <a:ext cx="2515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Mental Health and Emotional </a:t>
            </a:r>
          </a:p>
          <a:p>
            <a:r>
              <a:rPr lang="en-US" sz="1000" b="1" dirty="0">
                <a:latin typeface="Twinkl" panose="02000000000000000000" pitchFamily="2" charset="0"/>
              </a:rPr>
              <a:t>Wellbeing: Feelings</a:t>
            </a:r>
          </a:p>
          <a:p>
            <a:r>
              <a:rPr lang="en-US" sz="1000" dirty="0">
                <a:latin typeface="Twinkl" panose="02000000000000000000" pitchFamily="2" charset="0"/>
              </a:rPr>
              <a:t>We will learn to </a:t>
            </a:r>
            <a:r>
              <a:rPr lang="en-US" sz="1000" dirty="0" err="1">
                <a:latin typeface="Twinkl" panose="02000000000000000000" pitchFamily="2" charset="0"/>
              </a:rPr>
              <a:t>recognise</a:t>
            </a:r>
            <a:r>
              <a:rPr lang="en-US" sz="1000" dirty="0">
                <a:latin typeface="Twinkl" panose="02000000000000000000" pitchFamily="2" charset="0"/>
              </a:rPr>
              <a:t> different feelings and how they look and feel within the body. We will think about how we manage these feelings and how people may feel differently about the same situation.</a:t>
            </a:r>
          </a:p>
          <a:p>
            <a:endParaRPr lang="en-US" sz="1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3E0BA9-2D90-4E24-8C91-7B4A5FF4118E}"/>
              </a:ext>
            </a:extLst>
          </p:cNvPr>
          <p:cNvSpPr txBox="1"/>
          <p:nvPr/>
        </p:nvSpPr>
        <p:spPr>
          <a:xfrm>
            <a:off x="2212029" y="2001478"/>
            <a:ext cx="1963537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Children will be taught key aspects of the following:</a:t>
            </a:r>
          </a:p>
          <a:p>
            <a:r>
              <a:rPr lang="en-US" sz="1000" dirty="0">
                <a:latin typeface="Twinkl" panose="02000000000000000000" pitchFamily="2" charset="0"/>
              </a:rPr>
              <a:t>Year 1:</a:t>
            </a:r>
          </a:p>
          <a:p>
            <a:r>
              <a:rPr lang="en-US" sz="1000" dirty="0">
                <a:latin typeface="Twinkl" panose="02000000000000000000" pitchFamily="2" charset="0"/>
              </a:rPr>
              <a:t>-Addition and Subtraction</a:t>
            </a:r>
          </a:p>
          <a:p>
            <a:r>
              <a:rPr lang="en-US" sz="1000" dirty="0">
                <a:latin typeface="Twinkl" panose="02000000000000000000" pitchFamily="2" charset="0"/>
              </a:rPr>
              <a:t>-Place Value</a:t>
            </a:r>
          </a:p>
          <a:p>
            <a:endParaRPr lang="en-US" sz="1000" dirty="0">
              <a:latin typeface="Twinkl" panose="02000000000000000000" pitchFamily="2" charset="0"/>
            </a:endParaRPr>
          </a:p>
          <a:p>
            <a:r>
              <a:rPr lang="en-US" sz="1000" dirty="0">
                <a:latin typeface="Twinkl" panose="02000000000000000000" pitchFamily="2" charset="0"/>
              </a:rPr>
              <a:t>Year 2: </a:t>
            </a:r>
          </a:p>
          <a:p>
            <a:r>
              <a:rPr lang="en-US" sz="1000" dirty="0">
                <a:latin typeface="Twinkl" panose="02000000000000000000" pitchFamily="2" charset="0"/>
              </a:rPr>
              <a:t>Shape</a:t>
            </a:r>
          </a:p>
          <a:p>
            <a:r>
              <a:rPr lang="en-US" sz="1000" dirty="0">
                <a:latin typeface="Twinkl" panose="02000000000000000000" pitchFamily="2" charset="0"/>
              </a:rPr>
              <a:t>Money</a:t>
            </a:r>
          </a:p>
          <a:p>
            <a:r>
              <a:rPr lang="en-US" sz="1000" dirty="0">
                <a:latin typeface="Twinkl" panose="02000000000000000000" pitchFamily="2" charset="0"/>
              </a:rPr>
              <a:t>Multiplication &amp; Division</a:t>
            </a:r>
          </a:p>
          <a:p>
            <a:endParaRPr lang="en-US" sz="1000" b="1" dirty="0">
              <a:latin typeface="Twinkl" panose="02000000000000000000" pitchFamily="2" charset="0"/>
            </a:endParaRPr>
          </a:p>
          <a:p>
            <a:r>
              <a:rPr lang="en-US" sz="1000" b="1" dirty="0">
                <a:latin typeface="Twinkl" panose="02000000000000000000" pitchFamily="2" charset="0"/>
              </a:rPr>
              <a:t>How you can help at home: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Ensure your child completes their CGP books every week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Support your child to learn their number bonds to 10/100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Practice counting in 2s, 5s and 10s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Explore the app One Minute </a:t>
            </a:r>
            <a:r>
              <a:rPr lang="en-US" sz="1000" dirty="0" err="1">
                <a:latin typeface="Twinkl" panose="02000000000000000000" pitchFamily="2" charset="0"/>
              </a:rPr>
              <a:t>Maths</a:t>
            </a:r>
            <a:r>
              <a:rPr lang="en-US" sz="1000" dirty="0">
                <a:latin typeface="Twinkl" panose="02000000000000000000" pitchFamily="2" charset="0"/>
              </a:rPr>
              <a:t> to develop your child’s quick recall</a:t>
            </a:r>
          </a:p>
          <a:p>
            <a:endParaRPr lang="en-US" sz="10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492B5FF-90D4-45DE-9E1D-F1CD484B243D}"/>
              </a:ext>
            </a:extLst>
          </p:cNvPr>
          <p:cNvSpPr txBox="1"/>
          <p:nvPr/>
        </p:nvSpPr>
        <p:spPr>
          <a:xfrm>
            <a:off x="192814" y="1762501"/>
            <a:ext cx="1864215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Descriptions</a:t>
            </a:r>
            <a:r>
              <a:rPr lang="en-US" sz="1000">
                <a:latin typeface="Twinkl" panose="02000000000000000000" pitchFamily="2" charset="0"/>
              </a:rPr>
              <a:t>: We </a:t>
            </a:r>
            <a:r>
              <a:rPr lang="en-US" sz="1000" dirty="0">
                <a:latin typeface="Twinkl" panose="02000000000000000000" pitchFamily="2" charset="0"/>
              </a:rPr>
              <a:t>will use adjectives to write a descriptive piece about a coastal town.  </a:t>
            </a:r>
          </a:p>
          <a:p>
            <a:r>
              <a:rPr lang="en-US" sz="1000" b="1" dirty="0">
                <a:latin typeface="Twinkl" panose="02000000000000000000" pitchFamily="2" charset="0"/>
              </a:rPr>
              <a:t>Narrative</a:t>
            </a:r>
            <a:r>
              <a:rPr lang="en-US" sz="1000" dirty="0">
                <a:latin typeface="Twinkl" panose="02000000000000000000" pitchFamily="2" charset="0"/>
              </a:rPr>
              <a:t>: After exploring a story, we will create our own based on the original. </a:t>
            </a:r>
          </a:p>
          <a:p>
            <a:r>
              <a:rPr lang="en-US" sz="1000" b="1" dirty="0">
                <a:latin typeface="Twinkl" panose="02000000000000000000" pitchFamily="2" charset="0"/>
              </a:rPr>
              <a:t>Non-Chronological Report</a:t>
            </a:r>
            <a:r>
              <a:rPr lang="en-US" sz="1000" dirty="0">
                <a:latin typeface="Twinkl" panose="02000000000000000000" pitchFamily="2" charset="0"/>
              </a:rPr>
              <a:t>: Following our learning about a coastal town we will create our own non-chronological report based on the coastal town.  </a:t>
            </a:r>
          </a:p>
          <a:p>
            <a:endParaRPr lang="en-US" sz="1000" dirty="0">
              <a:latin typeface="Twinkl" panose="02000000000000000000" pitchFamily="2" charset="0"/>
            </a:endParaRPr>
          </a:p>
          <a:p>
            <a:r>
              <a:rPr lang="en-US" sz="1000" b="1" dirty="0">
                <a:latin typeface="Twinkl" panose="02000000000000000000" pitchFamily="2" charset="0"/>
              </a:rPr>
              <a:t>How you can help at home: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Ensure homework is completed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Read regularly at home together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Support your child to learn their spellings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winkl" panose="02000000000000000000" pitchFamily="2" charset="0"/>
              </a:rPr>
              <a:t>Encourage writing experiences where possible</a:t>
            </a:r>
            <a:endParaRPr lang="en-US" sz="1000" dirty="0">
              <a:latin typeface="Twinkl" panose="02000000000000000000" pitchFamily="2" charset="0"/>
              <a:cs typeface="Calibri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719C5D5-BCFD-4481-8355-E3B750002573}"/>
              </a:ext>
            </a:extLst>
          </p:cNvPr>
          <p:cNvSpPr txBox="1"/>
          <p:nvPr/>
        </p:nvSpPr>
        <p:spPr>
          <a:xfrm>
            <a:off x="4413961" y="4402272"/>
            <a:ext cx="245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Twinkl" panose="02000000000000000000" pitchFamily="2" charset="0"/>
              </a:rPr>
              <a:t>In</a:t>
            </a:r>
            <a:r>
              <a:rPr lang="en-US" sz="1000" b="1" dirty="0">
                <a:latin typeface="Twinkl" panose="02000000000000000000" pitchFamily="2" charset="0"/>
              </a:rPr>
              <a:t> Computing </a:t>
            </a:r>
            <a:r>
              <a:rPr lang="en-US" sz="1000" dirty="0">
                <a:latin typeface="Twinkl" panose="02000000000000000000" pitchFamily="2" charset="0"/>
              </a:rPr>
              <a:t>we will be moving a robot. We will write short algorithms and program floor robots and predict the program outcomes. 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A93261E-2FB7-40C5-9705-60C67096CB12}"/>
              </a:ext>
            </a:extLst>
          </p:cNvPr>
          <p:cNvSpPr txBox="1"/>
          <p:nvPr/>
        </p:nvSpPr>
        <p:spPr>
          <a:xfrm>
            <a:off x="7085800" y="4301216"/>
            <a:ext cx="245891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Dynamics: Seaside</a:t>
            </a:r>
          </a:p>
          <a:p>
            <a:r>
              <a:rPr lang="en-US" sz="1000" dirty="0">
                <a:latin typeface="Twinkl" panose="02000000000000000000" pitchFamily="2" charset="0"/>
              </a:rPr>
              <a:t>We will make links between music, sounds and the environment. We will use percussion, vocal and body sounds to represent calm or stormy seas.</a:t>
            </a:r>
          </a:p>
          <a:p>
            <a:endParaRPr lang="en-US" sz="1000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C77375-E228-E901-8D2D-6D4E787CD54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4217" t="171" r="10846" b="-171"/>
          <a:stretch/>
        </p:blipFill>
        <p:spPr>
          <a:xfrm>
            <a:off x="2739499" y="140303"/>
            <a:ext cx="1158138" cy="1545483"/>
          </a:xfrm>
          <a:prstGeom prst="rect">
            <a:avLst/>
          </a:prstGeom>
        </p:spPr>
      </p:pic>
      <p:sp>
        <p:nvSpPr>
          <p:cNvPr id="74" name="Rectangle: Diagonal Corners Rounded 73">
            <a:extLst>
              <a:ext uri="{FF2B5EF4-FFF2-40B4-BE49-F238E27FC236}">
                <a16:creationId xmlns:a16="http://schemas.microsoft.com/office/drawing/2014/main" id="{DB18A845-1FC1-463B-A31D-5DCCC28CA522}"/>
              </a:ext>
            </a:extLst>
          </p:cNvPr>
          <p:cNvSpPr/>
          <p:nvPr/>
        </p:nvSpPr>
        <p:spPr>
          <a:xfrm>
            <a:off x="127533" y="5715177"/>
            <a:ext cx="4018064" cy="108051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0601BF6F-F9A7-4E72-8CB6-89A4D95B51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4230" y="5556491"/>
            <a:ext cx="2640178" cy="1213607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86E4A287-8AED-4112-8210-20EC423B38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99508" y="5513500"/>
            <a:ext cx="2573287" cy="1197744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B2845AFD-772F-410F-BB9E-FCF70A5E0D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279" y="5821562"/>
            <a:ext cx="525333" cy="247671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76DD82E3-4237-4F35-A320-68427A41DF72}"/>
              </a:ext>
            </a:extLst>
          </p:cNvPr>
          <p:cNvSpPr txBox="1"/>
          <p:nvPr/>
        </p:nvSpPr>
        <p:spPr>
          <a:xfrm>
            <a:off x="3515029" y="5795079"/>
            <a:ext cx="508564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75" b="1" dirty="0">
                <a:solidFill>
                  <a:schemeClr val="bg1"/>
                </a:solidFill>
                <a:latin typeface="Twinkl" panose="02000000000000000000" pitchFamily="2" charset="0"/>
              </a:rPr>
              <a:t>SMSC</a:t>
            </a:r>
            <a:endParaRPr lang="en-GB" sz="975" b="1" dirty="0">
              <a:solidFill>
                <a:schemeClr val="bg1"/>
              </a:solidFill>
              <a:latin typeface="Twinkl" panose="02000000000000000000" pitchFamily="2" charset="0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E94075C-3F04-4461-86A7-0426B8BD20FB}"/>
              </a:ext>
            </a:extLst>
          </p:cNvPr>
          <p:cNvGrpSpPr/>
          <p:nvPr/>
        </p:nvGrpSpPr>
        <p:grpSpPr>
          <a:xfrm>
            <a:off x="9171658" y="5608742"/>
            <a:ext cx="453848" cy="259983"/>
            <a:chOff x="6741091" y="5129445"/>
            <a:chExt cx="453848" cy="259983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1596674-0938-4932-863D-DCB6B461C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41091" y="5141757"/>
              <a:ext cx="444607" cy="247671"/>
            </a:xfrm>
            <a:prstGeom prst="rect">
              <a:avLst/>
            </a:prstGeom>
          </p:spPr>
        </p:pic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F30565D-838C-4AF8-9DB5-E7B18B18119E}"/>
                </a:ext>
              </a:extLst>
            </p:cNvPr>
            <p:cNvSpPr txBox="1"/>
            <p:nvPr/>
          </p:nvSpPr>
          <p:spPr>
            <a:xfrm>
              <a:off x="6834742" y="5129445"/>
              <a:ext cx="360197" cy="24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75" b="1" dirty="0">
                  <a:solidFill>
                    <a:schemeClr val="bg1"/>
                  </a:solidFill>
                  <a:latin typeface="Twinkl" panose="02000000000000000000" pitchFamily="2" charset="0"/>
                </a:rPr>
                <a:t>PE</a:t>
              </a:r>
              <a:endParaRPr lang="en-GB" sz="975" b="1" dirty="0">
                <a:solidFill>
                  <a:schemeClr val="bg1"/>
                </a:solidFill>
                <a:latin typeface="Twinkl" panose="02000000000000000000" pitchFamily="2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E4ABE92-666C-43C2-B63A-3BA203D65506}"/>
              </a:ext>
            </a:extLst>
          </p:cNvPr>
          <p:cNvGrpSpPr/>
          <p:nvPr/>
        </p:nvGrpSpPr>
        <p:grpSpPr>
          <a:xfrm>
            <a:off x="6343435" y="5641871"/>
            <a:ext cx="516051" cy="249831"/>
            <a:chOff x="4187242" y="5129445"/>
            <a:chExt cx="516051" cy="249831"/>
          </a:xfrm>
        </p:grpSpPr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38EF1AC1-84D0-4E27-85DC-E0463E71A64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200828" y="5131605"/>
              <a:ext cx="502465" cy="247671"/>
            </a:xfrm>
            <a:prstGeom prst="rect">
              <a:avLst/>
            </a:prstGeom>
          </p:spPr>
        </p:pic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B17B986-CC91-4DDE-9543-EE141C333313}"/>
                </a:ext>
              </a:extLst>
            </p:cNvPr>
            <p:cNvSpPr txBox="1"/>
            <p:nvPr/>
          </p:nvSpPr>
          <p:spPr>
            <a:xfrm>
              <a:off x="4187242" y="5129445"/>
              <a:ext cx="511431" cy="24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75" b="1" dirty="0">
                  <a:solidFill>
                    <a:schemeClr val="bg1"/>
                  </a:solidFill>
                  <a:latin typeface="Twinkl" panose="02000000000000000000" pitchFamily="2" charset="0"/>
                </a:rPr>
                <a:t>ART</a:t>
              </a:r>
              <a:endParaRPr lang="en-GB" sz="975" b="1" dirty="0">
                <a:solidFill>
                  <a:schemeClr val="bg1"/>
                </a:solidFill>
                <a:latin typeface="Twinkl" panose="02000000000000000000" pitchFamily="2" charset="0"/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8CEBECB0-BABC-4C5E-8604-9F2B18215637}"/>
              </a:ext>
            </a:extLst>
          </p:cNvPr>
          <p:cNvSpPr txBox="1"/>
          <p:nvPr/>
        </p:nvSpPr>
        <p:spPr>
          <a:xfrm>
            <a:off x="294002" y="6048604"/>
            <a:ext cx="37293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000000"/>
                </a:solidFill>
                <a:latin typeface="Twinkl" panose="02000000000000000000" pitchFamily="2" charset="0"/>
                <a:cs typeface="Calibri" panose="020F0502020204030204" pitchFamily="34" charset="0"/>
              </a:rPr>
              <a:t>As part of our SMSC curriculum, children will participate in a variety of activities including RE Day, Safer Internet Day and National Story Telling Week. </a:t>
            </a:r>
            <a:endParaRPr lang="en-GB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2D299D9-B315-41E2-A41C-F44848DF6FF7}"/>
              </a:ext>
            </a:extLst>
          </p:cNvPr>
          <p:cNvSpPr txBox="1"/>
          <p:nvPr/>
        </p:nvSpPr>
        <p:spPr>
          <a:xfrm>
            <a:off x="7117672" y="5510415"/>
            <a:ext cx="2555123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dirty="0">
                <a:latin typeface="Twinkl" panose="02000000000000000000" pitchFamily="2" charset="0"/>
              </a:rPr>
              <a:t>H.R.E and Football</a:t>
            </a:r>
          </a:p>
          <a:p>
            <a:r>
              <a:rPr lang="en-US" sz="1000" dirty="0">
                <a:latin typeface="Twinkl" panose="02000000000000000000" pitchFamily="2" charset="0"/>
                <a:cs typeface="Calibri"/>
              </a:rPr>
              <a:t>In Health-Related Exercise (HRE) </a:t>
            </a:r>
          </a:p>
          <a:p>
            <a:r>
              <a:rPr lang="en-US" sz="1000" dirty="0">
                <a:latin typeface="Twinkl" panose="02000000000000000000" pitchFamily="2" charset="0"/>
                <a:cs typeface="Calibri"/>
              </a:rPr>
              <a:t>children will explore how their body changes during different levels of intensity. In football children will learn how to keep a ball close and under control and pass and shoot effectively.</a:t>
            </a:r>
            <a:endParaRPr lang="en-US" sz="1000" dirty="0">
              <a:highlight>
                <a:srgbClr val="FFFF00"/>
              </a:highlight>
              <a:latin typeface="Twinkl" panose="02000000000000000000" pitchFamily="2" charset="0"/>
              <a:cs typeface="Calibri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C88FC58-376B-40B1-B0FE-FE6555B16484}"/>
              </a:ext>
            </a:extLst>
          </p:cNvPr>
          <p:cNvSpPr txBox="1"/>
          <p:nvPr/>
        </p:nvSpPr>
        <p:spPr>
          <a:xfrm>
            <a:off x="4414644" y="5868725"/>
            <a:ext cx="234273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Twinkl" panose="02000000000000000000" pitchFamily="2" charset="0"/>
              </a:rPr>
              <a:t>We will use the coastline theme to develop our skills in painting, collage and drawing through activities including; treasure maps, seahorse designs and jellyfish. </a:t>
            </a:r>
          </a:p>
          <a:p>
            <a:pPr marL="91440" marR="0" indent="-91440" algn="l" rtl="0" fontAlgn="base">
              <a:spcBef>
                <a:spcPts val="0"/>
              </a:spcBef>
              <a:spcAft>
                <a:spcPts val="0"/>
              </a:spcAft>
            </a:pPr>
            <a:endParaRPr lang="en-US" sz="1000" dirty="0">
              <a:latin typeface="Twinkl" panose="02000000000000000000" pitchFamily="2" charset="0"/>
            </a:endParaRP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749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EC87B58BD7A41A7D69ADEBD652E78" ma:contentTypeVersion="20" ma:contentTypeDescription="Create a new document." ma:contentTypeScope="" ma:versionID="3aeaf33e7953fe992786c4a4bb4a2759">
  <xsd:schema xmlns:xsd="http://www.w3.org/2001/XMLSchema" xmlns:xs="http://www.w3.org/2001/XMLSchema" xmlns:p="http://schemas.microsoft.com/office/2006/metadata/properties" xmlns:ns2="6a158a6a-454f-4afe-a7d4-2c9353e6d01f" xmlns:ns3="27710824-13d0-4ff0-80b4-1133d42a8012" targetNamespace="http://schemas.microsoft.com/office/2006/metadata/properties" ma:root="true" ma:fieldsID="b682248a26c45214dae3b2192041139a" ns2:_="" ns3:_="">
    <xsd:import namespace="6a158a6a-454f-4afe-a7d4-2c9353e6d01f"/>
    <xsd:import namespace="27710824-13d0-4ff0-80b4-1133d42a80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158a6a-454f-4afe-a7d4-2c9353e6d0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b1127a7-ea9e-42e0-b75c-90388b9b2f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10824-13d0-4ff0-80b4-1133d42a801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2fe9f2-ec51-4e50-8215-75bb076ba325}" ma:internalName="TaxCatchAll" ma:showField="CatchAllData" ma:web="27710824-13d0-4ff0-80b4-1133d42a80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158a6a-454f-4afe-a7d4-2c9353e6d01f">
      <Terms xmlns="http://schemas.microsoft.com/office/infopath/2007/PartnerControls"/>
    </lcf76f155ced4ddcb4097134ff3c332f>
    <TaxCatchAll xmlns="27710824-13d0-4ff0-80b4-1133d42a8012" xsi:nil="true"/>
  </documentManagement>
</p:properties>
</file>

<file path=customXml/itemProps1.xml><?xml version="1.0" encoding="utf-8"?>
<ds:datastoreItem xmlns:ds="http://schemas.openxmlformats.org/officeDocument/2006/customXml" ds:itemID="{49B35DAB-1654-4039-AA5B-082FDDC5C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BAB17E-C29F-4660-901F-80FB58AB5ECB}"/>
</file>

<file path=customXml/itemProps3.xml><?xml version="1.0" encoding="utf-8"?>
<ds:datastoreItem xmlns:ds="http://schemas.openxmlformats.org/officeDocument/2006/customXml" ds:itemID="{2BFAC91D-BA4B-4311-B5FB-C3D24A6D3EB6}">
  <ds:schemaRefs>
    <ds:schemaRef ds:uri="http://schemas.microsoft.com/office/2006/documentManagement/types"/>
    <ds:schemaRef ds:uri="27710824-13d0-4ff0-80b4-1133d42a8012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6a158a6a-454f-4afe-a7d4-2c9353e6d01f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544</Words>
  <Application>Microsoft Office PowerPoint</Application>
  <PresentationFormat>A4 Paper (210x297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9313123 office.3123</dc:creator>
  <cp:lastModifiedBy>Mrs Davies</cp:lastModifiedBy>
  <cp:revision>8</cp:revision>
  <cp:lastPrinted>2021-05-28T11:17:02Z</cp:lastPrinted>
  <dcterms:created xsi:type="dcterms:W3CDTF">2021-05-28T10:08:42Z</dcterms:created>
  <dcterms:modified xsi:type="dcterms:W3CDTF">2025-12-08T13:31:45Z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0x0101005E2EC87B58BD7A41A7D69ADEBD652E78</vt:lpwstr>
  </property>
  <property fmtid="{D5CDD505-2E9C-101B-9397-08002B2CF9AE}" pid="3" name="MediaServiceImageTags">
    <vt:lpwstr/>
  </property>
</Properties>
</file>